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24"/>
  </p:handoutMasterIdLst>
  <p:sldIdLst>
    <p:sldId id="256" r:id="rId6"/>
    <p:sldId id="257" r:id="rId7"/>
    <p:sldId id="258" r:id="rId8"/>
    <p:sldId id="262" r:id="rId9"/>
    <p:sldId id="263" r:id="rId10"/>
    <p:sldId id="264" r:id="rId11"/>
    <p:sldId id="265" r:id="rId12"/>
    <p:sldId id="267" r:id="rId13"/>
    <p:sldId id="268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82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DFF325"/>
    <a:srgbClr val="FFF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0975D-601E-4392-88D5-9D242211059E}" type="doc">
      <dgm:prSet loTypeId="urn:microsoft.com/office/officeart/2005/8/layout/cycle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594387FB-FA02-40D8-B98A-ED1A43FB28F8}">
      <dgm:prSet phldrT="[Text]" custT="1"/>
      <dgm:spPr/>
      <dgm:t>
        <a:bodyPr/>
        <a:lstStyle/>
        <a:p>
          <a:pPr>
            <a:buNone/>
          </a:pPr>
          <a:r>
            <a:rPr lang="en-GB" sz="900" dirty="0">
              <a:solidFill>
                <a:schemeClr val="bg1"/>
              </a:solidFill>
              <a:latin typeface="Montserrat" panose="00000500000000000000" pitchFamily="50" charset="0"/>
            </a:rPr>
            <a:t>Ability to add or subtract cover from your policy without reissuing the original contract (keeps the original less expensive issue age)</a:t>
          </a:r>
          <a:endParaRPr lang="en-GB" sz="900" dirty="0">
            <a:solidFill>
              <a:schemeClr val="bg1"/>
            </a:solidFill>
          </a:endParaRPr>
        </a:p>
      </dgm:t>
    </dgm:pt>
    <dgm:pt modelId="{EB4E1DBC-1DCF-4C24-9C12-8E57BAA7DECF}" type="parTrans" cxnId="{D0148E36-4CF9-468C-9479-8E28F562487D}">
      <dgm:prSet/>
      <dgm:spPr/>
      <dgm:t>
        <a:bodyPr/>
        <a:lstStyle/>
        <a:p>
          <a:endParaRPr lang="en-GB" sz="3600"/>
        </a:p>
      </dgm:t>
    </dgm:pt>
    <dgm:pt modelId="{D4DC1757-5262-4015-8B0E-C7BC0E5C0A3D}" type="sibTrans" cxnId="{D0148E36-4CF9-468C-9479-8E28F562487D}">
      <dgm:prSet/>
      <dgm:spPr/>
      <dgm:t>
        <a:bodyPr/>
        <a:lstStyle/>
        <a:p>
          <a:endParaRPr lang="en-GB" sz="3600"/>
        </a:p>
      </dgm:t>
    </dgm:pt>
    <dgm:pt modelId="{89358FEA-BBCD-4997-A60E-A767243C509E}">
      <dgm:prSet phldrT="[Text]" custT="1"/>
      <dgm:spPr/>
      <dgm:t>
        <a:bodyPr/>
        <a:lstStyle/>
        <a:p>
          <a:pPr>
            <a:buNone/>
          </a:pPr>
          <a:r>
            <a:rPr lang="en-GB" sz="1200" dirty="0">
              <a:solidFill>
                <a:schemeClr val="bg1"/>
              </a:solidFill>
              <a:latin typeface="Montserrat" panose="00000500000000000000" pitchFamily="50" charset="0"/>
            </a:rPr>
            <a:t>Ability to customise their plan to meet their needs</a:t>
          </a:r>
          <a:endParaRPr lang="en-GB" sz="1200" dirty="0">
            <a:solidFill>
              <a:schemeClr val="bg1"/>
            </a:solidFill>
          </a:endParaRPr>
        </a:p>
      </dgm:t>
    </dgm:pt>
    <dgm:pt modelId="{BB1966E1-00DE-4703-A903-100B0BE6BB03}" type="parTrans" cxnId="{1DF3DF6C-2D3F-40CE-85AC-DF6D5E83E624}">
      <dgm:prSet/>
      <dgm:spPr/>
      <dgm:t>
        <a:bodyPr/>
        <a:lstStyle/>
        <a:p>
          <a:endParaRPr lang="en-GB" sz="3600"/>
        </a:p>
      </dgm:t>
    </dgm:pt>
    <dgm:pt modelId="{8EB08F0D-D0DB-4621-9FBD-7D733E5D88EC}" type="sibTrans" cxnId="{1DF3DF6C-2D3F-40CE-85AC-DF6D5E83E624}">
      <dgm:prSet/>
      <dgm:spPr/>
      <dgm:t>
        <a:bodyPr/>
        <a:lstStyle/>
        <a:p>
          <a:endParaRPr lang="en-GB" sz="3600"/>
        </a:p>
      </dgm:t>
    </dgm:pt>
    <dgm:pt modelId="{D6AD0898-BAD1-4F16-AA55-5C074D0506F3}">
      <dgm:prSet phldrT="[Text]" custT="1"/>
      <dgm:spPr/>
      <dgm:t>
        <a:bodyPr/>
        <a:lstStyle/>
        <a:p>
          <a:pPr>
            <a:buNone/>
          </a:pPr>
          <a:r>
            <a:rPr lang="en-GB" sz="1200" dirty="0">
              <a:solidFill>
                <a:schemeClr val="bg1"/>
              </a:solidFill>
              <a:latin typeface="Montserrat" panose="00000500000000000000" pitchFamily="50" charset="0"/>
            </a:rPr>
            <a:t>Add cover to match specific needs</a:t>
          </a:r>
          <a:endParaRPr lang="en-GB" sz="1200" dirty="0">
            <a:solidFill>
              <a:schemeClr val="bg1"/>
            </a:solidFill>
          </a:endParaRPr>
        </a:p>
      </dgm:t>
    </dgm:pt>
    <dgm:pt modelId="{DF73F3E6-2CEB-452D-A1CA-4E888A6F2EF2}" type="parTrans" cxnId="{7A52337F-E325-45A1-8FFE-1C3332F58667}">
      <dgm:prSet/>
      <dgm:spPr/>
      <dgm:t>
        <a:bodyPr/>
        <a:lstStyle/>
        <a:p>
          <a:endParaRPr lang="en-GB" sz="3600"/>
        </a:p>
      </dgm:t>
    </dgm:pt>
    <dgm:pt modelId="{2177852B-AE28-46C8-A13B-6B9433C4D990}" type="sibTrans" cxnId="{7A52337F-E325-45A1-8FFE-1C3332F58667}">
      <dgm:prSet/>
      <dgm:spPr/>
      <dgm:t>
        <a:bodyPr/>
        <a:lstStyle/>
        <a:p>
          <a:endParaRPr lang="en-GB" sz="3600"/>
        </a:p>
      </dgm:t>
    </dgm:pt>
    <dgm:pt modelId="{8A712D6D-B3B4-4513-A7F5-CE2DDCACDB54}">
      <dgm:prSet phldrT="[Text]" custT="1"/>
      <dgm:spPr/>
      <dgm:t>
        <a:bodyPr/>
        <a:lstStyle/>
        <a:p>
          <a:pPr>
            <a:buNone/>
          </a:pPr>
          <a:r>
            <a:rPr lang="en-GB" sz="1200" dirty="0">
              <a:solidFill>
                <a:schemeClr val="bg1"/>
              </a:solidFill>
              <a:latin typeface="Montserrat" panose="00000500000000000000" pitchFamily="50" charset="0"/>
            </a:rPr>
            <a:t>Add Serious Illness to some or all their needs</a:t>
          </a:r>
          <a:endParaRPr lang="en-GB" sz="1200" dirty="0">
            <a:solidFill>
              <a:schemeClr val="bg1"/>
            </a:solidFill>
          </a:endParaRPr>
        </a:p>
      </dgm:t>
    </dgm:pt>
    <dgm:pt modelId="{147B1903-82A6-4DDB-B21E-756420623981}" type="parTrans" cxnId="{26C5C20A-3252-4B3B-9441-1FA21D7C8B2B}">
      <dgm:prSet/>
      <dgm:spPr/>
      <dgm:t>
        <a:bodyPr/>
        <a:lstStyle/>
        <a:p>
          <a:endParaRPr lang="en-GB" sz="3600"/>
        </a:p>
      </dgm:t>
    </dgm:pt>
    <dgm:pt modelId="{17E6D529-90D6-4DDE-AC66-9260D15DEE2F}" type="sibTrans" cxnId="{26C5C20A-3252-4B3B-9441-1FA21D7C8B2B}">
      <dgm:prSet/>
      <dgm:spPr/>
      <dgm:t>
        <a:bodyPr/>
        <a:lstStyle/>
        <a:p>
          <a:endParaRPr lang="en-GB" sz="3600"/>
        </a:p>
      </dgm:t>
    </dgm:pt>
    <dgm:pt modelId="{9CE857CB-43EB-4EA0-9358-05BB8987F24C}">
      <dgm:prSet phldrT="[Text]" custT="1"/>
      <dgm:spPr/>
      <dgm:t>
        <a:bodyPr/>
        <a:lstStyle/>
        <a:p>
          <a:r>
            <a:rPr lang="en-GB" sz="1050" dirty="0">
              <a:solidFill>
                <a:schemeClr val="bg1"/>
              </a:solidFill>
              <a:latin typeface="Montserrat" panose="00000500000000000000" pitchFamily="2" charset="0"/>
            </a:rPr>
            <a:t>Includes discounts, rewards and even cashback for clients who engage in healthy living activities</a:t>
          </a:r>
          <a:endParaRPr lang="en-GB" sz="1050" dirty="0">
            <a:solidFill>
              <a:schemeClr val="bg1"/>
            </a:solidFill>
          </a:endParaRPr>
        </a:p>
      </dgm:t>
    </dgm:pt>
    <dgm:pt modelId="{5B8A9575-4934-4022-B858-218CA1CD044B}" type="parTrans" cxnId="{8DEB3A2E-995B-495E-A6BB-62D0B56E0896}">
      <dgm:prSet/>
      <dgm:spPr/>
      <dgm:t>
        <a:bodyPr/>
        <a:lstStyle/>
        <a:p>
          <a:endParaRPr lang="en-GB" sz="3600"/>
        </a:p>
      </dgm:t>
    </dgm:pt>
    <dgm:pt modelId="{E02E9209-CA9B-402C-B43A-B18861D8A8D1}" type="sibTrans" cxnId="{8DEB3A2E-995B-495E-A6BB-62D0B56E0896}">
      <dgm:prSet/>
      <dgm:spPr/>
      <dgm:t>
        <a:bodyPr/>
        <a:lstStyle/>
        <a:p>
          <a:endParaRPr lang="en-GB" sz="3600"/>
        </a:p>
      </dgm:t>
    </dgm:pt>
    <dgm:pt modelId="{966A7B6E-B81C-4514-9E7B-B3E20BAD8E6B}">
      <dgm:prSet phldrT="[Text]" custT="1"/>
      <dgm:spPr/>
      <dgm:t>
        <a:bodyPr/>
        <a:lstStyle/>
        <a:p>
          <a:pPr>
            <a:buNone/>
          </a:pPr>
          <a:r>
            <a:rPr lang="en-GB" sz="1200" dirty="0">
              <a:solidFill>
                <a:schemeClr val="bg1"/>
              </a:solidFill>
              <a:latin typeface="Montserrat" panose="00000500000000000000" pitchFamily="50" charset="0"/>
            </a:rPr>
            <a:t>Include Protected Life &amp; Serious Illness Cover options</a:t>
          </a:r>
          <a:endParaRPr lang="en-GB" sz="1200" dirty="0">
            <a:solidFill>
              <a:schemeClr val="bg1"/>
            </a:solidFill>
          </a:endParaRPr>
        </a:p>
      </dgm:t>
    </dgm:pt>
    <dgm:pt modelId="{3AD66803-1D21-4976-B4E6-6FDFAF39E680}" type="parTrans" cxnId="{FB7C1B83-70A0-45C8-9F83-D6E42CE2DD3D}">
      <dgm:prSet/>
      <dgm:spPr/>
      <dgm:t>
        <a:bodyPr/>
        <a:lstStyle/>
        <a:p>
          <a:endParaRPr lang="en-GB" sz="3600"/>
        </a:p>
      </dgm:t>
    </dgm:pt>
    <dgm:pt modelId="{33AB054F-3FC3-4A7B-98C6-4C93F3B9F577}" type="sibTrans" cxnId="{FB7C1B83-70A0-45C8-9F83-D6E42CE2DD3D}">
      <dgm:prSet/>
      <dgm:spPr/>
      <dgm:t>
        <a:bodyPr/>
        <a:lstStyle/>
        <a:p>
          <a:endParaRPr lang="en-GB" sz="3600"/>
        </a:p>
      </dgm:t>
    </dgm:pt>
    <dgm:pt modelId="{B3663187-F355-47C6-89EF-A30C3845F114}">
      <dgm:prSet phldrT="[Text]" custT="1"/>
      <dgm:spPr/>
      <dgm:t>
        <a:bodyPr/>
        <a:lstStyle/>
        <a:p>
          <a:pPr>
            <a:buNone/>
          </a:pPr>
          <a:r>
            <a:rPr lang="en-GB" sz="1200" dirty="0">
              <a:solidFill>
                <a:schemeClr val="bg1"/>
              </a:solidFill>
              <a:latin typeface="Montserrat" panose="00000500000000000000" pitchFamily="50" charset="0"/>
            </a:rPr>
            <a:t>Include Optional Child Serious Illness Cover</a:t>
          </a:r>
          <a:endParaRPr lang="en-GB" sz="1200" dirty="0">
            <a:solidFill>
              <a:schemeClr val="bg1"/>
            </a:solidFill>
          </a:endParaRPr>
        </a:p>
      </dgm:t>
    </dgm:pt>
    <dgm:pt modelId="{1538DA04-FDF7-4EA2-94E6-FEF6A9F621C2}" type="parTrans" cxnId="{7FEAF105-856F-4202-87C2-B5D89B91F011}">
      <dgm:prSet/>
      <dgm:spPr/>
      <dgm:t>
        <a:bodyPr/>
        <a:lstStyle/>
        <a:p>
          <a:endParaRPr lang="en-GB" sz="3600"/>
        </a:p>
      </dgm:t>
    </dgm:pt>
    <dgm:pt modelId="{5947FB6D-8604-43FE-8D8A-A4B42EC47B97}" type="sibTrans" cxnId="{7FEAF105-856F-4202-87C2-B5D89B91F011}">
      <dgm:prSet/>
      <dgm:spPr/>
      <dgm:t>
        <a:bodyPr/>
        <a:lstStyle/>
        <a:p>
          <a:endParaRPr lang="en-GB" sz="3600"/>
        </a:p>
      </dgm:t>
    </dgm:pt>
    <dgm:pt modelId="{904D5A90-7D9A-4945-A4C7-539763BEB905}" type="pres">
      <dgm:prSet presAssocID="{4890975D-601E-4392-88D5-9D242211059E}" presName="cycle" presStyleCnt="0">
        <dgm:presLayoutVars>
          <dgm:dir/>
          <dgm:resizeHandles val="exact"/>
        </dgm:presLayoutVars>
      </dgm:prSet>
      <dgm:spPr/>
    </dgm:pt>
    <dgm:pt modelId="{95A8B063-F430-4CEB-8389-ED3825E57D7C}" type="pres">
      <dgm:prSet presAssocID="{594387FB-FA02-40D8-B98A-ED1A43FB28F8}" presName="dummy" presStyleCnt="0"/>
      <dgm:spPr/>
    </dgm:pt>
    <dgm:pt modelId="{5D74B868-7166-4CCB-94EF-DCCA639FFB26}" type="pres">
      <dgm:prSet presAssocID="{594387FB-FA02-40D8-B98A-ED1A43FB28F8}" presName="node" presStyleLbl="revTx" presStyleIdx="0" presStyleCnt="7">
        <dgm:presLayoutVars>
          <dgm:bulletEnabled val="1"/>
        </dgm:presLayoutVars>
      </dgm:prSet>
      <dgm:spPr/>
    </dgm:pt>
    <dgm:pt modelId="{A6F95A8E-7F44-4CF0-A868-1485D9143C22}" type="pres">
      <dgm:prSet presAssocID="{D4DC1757-5262-4015-8B0E-C7BC0E5C0A3D}" presName="sibTrans" presStyleLbl="node1" presStyleIdx="0" presStyleCnt="7"/>
      <dgm:spPr/>
    </dgm:pt>
    <dgm:pt modelId="{01976409-4424-44D5-BF20-5C1D1EED0113}" type="pres">
      <dgm:prSet presAssocID="{89358FEA-BBCD-4997-A60E-A767243C509E}" presName="dummy" presStyleCnt="0"/>
      <dgm:spPr/>
    </dgm:pt>
    <dgm:pt modelId="{BF301E02-6405-4944-BC52-77589F796593}" type="pres">
      <dgm:prSet presAssocID="{89358FEA-BBCD-4997-A60E-A767243C509E}" presName="node" presStyleLbl="revTx" presStyleIdx="1" presStyleCnt="7">
        <dgm:presLayoutVars>
          <dgm:bulletEnabled val="1"/>
        </dgm:presLayoutVars>
      </dgm:prSet>
      <dgm:spPr/>
    </dgm:pt>
    <dgm:pt modelId="{5533B3C4-7997-494C-A65B-7E9B096C7DB0}" type="pres">
      <dgm:prSet presAssocID="{8EB08F0D-D0DB-4621-9FBD-7D733E5D88EC}" presName="sibTrans" presStyleLbl="node1" presStyleIdx="1" presStyleCnt="7"/>
      <dgm:spPr/>
    </dgm:pt>
    <dgm:pt modelId="{61A6C963-7CC9-4BB5-90A3-CC39C5FB2F99}" type="pres">
      <dgm:prSet presAssocID="{D6AD0898-BAD1-4F16-AA55-5C074D0506F3}" presName="dummy" presStyleCnt="0"/>
      <dgm:spPr/>
    </dgm:pt>
    <dgm:pt modelId="{B63DDD07-5A0D-474E-BB83-F6E99BEFD620}" type="pres">
      <dgm:prSet presAssocID="{D6AD0898-BAD1-4F16-AA55-5C074D0506F3}" presName="node" presStyleLbl="revTx" presStyleIdx="2" presStyleCnt="7">
        <dgm:presLayoutVars>
          <dgm:bulletEnabled val="1"/>
        </dgm:presLayoutVars>
      </dgm:prSet>
      <dgm:spPr/>
    </dgm:pt>
    <dgm:pt modelId="{CB8F29E2-9E72-49E9-B027-58C0F25BE3EC}" type="pres">
      <dgm:prSet presAssocID="{2177852B-AE28-46C8-A13B-6B9433C4D990}" presName="sibTrans" presStyleLbl="node1" presStyleIdx="2" presStyleCnt="7"/>
      <dgm:spPr/>
    </dgm:pt>
    <dgm:pt modelId="{D7D45297-3956-405C-8D34-BD5B1C2BF293}" type="pres">
      <dgm:prSet presAssocID="{8A712D6D-B3B4-4513-A7F5-CE2DDCACDB54}" presName="dummy" presStyleCnt="0"/>
      <dgm:spPr/>
    </dgm:pt>
    <dgm:pt modelId="{2EB24A13-501E-4604-959D-E5F5CF15F0BF}" type="pres">
      <dgm:prSet presAssocID="{8A712D6D-B3B4-4513-A7F5-CE2DDCACDB54}" presName="node" presStyleLbl="revTx" presStyleIdx="3" presStyleCnt="7">
        <dgm:presLayoutVars>
          <dgm:bulletEnabled val="1"/>
        </dgm:presLayoutVars>
      </dgm:prSet>
      <dgm:spPr/>
    </dgm:pt>
    <dgm:pt modelId="{85FB0A10-C0F4-4294-95A5-435170EC200D}" type="pres">
      <dgm:prSet presAssocID="{17E6D529-90D6-4DDE-AC66-9260D15DEE2F}" presName="sibTrans" presStyleLbl="node1" presStyleIdx="3" presStyleCnt="7"/>
      <dgm:spPr/>
    </dgm:pt>
    <dgm:pt modelId="{BE5422F2-4CCE-42E8-9E42-DDCA7E6A4794}" type="pres">
      <dgm:prSet presAssocID="{966A7B6E-B81C-4514-9E7B-B3E20BAD8E6B}" presName="dummy" presStyleCnt="0"/>
      <dgm:spPr/>
    </dgm:pt>
    <dgm:pt modelId="{3CBAB2F6-6DF3-40A9-AD10-8CDDD22EEA81}" type="pres">
      <dgm:prSet presAssocID="{966A7B6E-B81C-4514-9E7B-B3E20BAD8E6B}" presName="node" presStyleLbl="revTx" presStyleIdx="4" presStyleCnt="7">
        <dgm:presLayoutVars>
          <dgm:bulletEnabled val="1"/>
        </dgm:presLayoutVars>
      </dgm:prSet>
      <dgm:spPr/>
    </dgm:pt>
    <dgm:pt modelId="{1E48FCC8-BE9B-4911-B3BE-BD450BCD1206}" type="pres">
      <dgm:prSet presAssocID="{33AB054F-3FC3-4A7B-98C6-4C93F3B9F577}" presName="sibTrans" presStyleLbl="node1" presStyleIdx="4" presStyleCnt="7"/>
      <dgm:spPr/>
    </dgm:pt>
    <dgm:pt modelId="{0B33E64C-C547-4FA7-9CB2-C65D731EC0EA}" type="pres">
      <dgm:prSet presAssocID="{B3663187-F355-47C6-89EF-A30C3845F114}" presName="dummy" presStyleCnt="0"/>
      <dgm:spPr/>
    </dgm:pt>
    <dgm:pt modelId="{4950062D-125B-45A3-9F7A-C08418FFA6FE}" type="pres">
      <dgm:prSet presAssocID="{B3663187-F355-47C6-89EF-A30C3845F114}" presName="node" presStyleLbl="revTx" presStyleIdx="5" presStyleCnt="7">
        <dgm:presLayoutVars>
          <dgm:bulletEnabled val="1"/>
        </dgm:presLayoutVars>
      </dgm:prSet>
      <dgm:spPr/>
    </dgm:pt>
    <dgm:pt modelId="{899A4E19-1F13-432E-82AD-082091E0B2E5}" type="pres">
      <dgm:prSet presAssocID="{5947FB6D-8604-43FE-8D8A-A4B42EC47B97}" presName="sibTrans" presStyleLbl="node1" presStyleIdx="5" presStyleCnt="7"/>
      <dgm:spPr/>
    </dgm:pt>
    <dgm:pt modelId="{BBDBC7AF-F1B2-46E2-BE83-513AD0F814A0}" type="pres">
      <dgm:prSet presAssocID="{9CE857CB-43EB-4EA0-9358-05BB8987F24C}" presName="dummy" presStyleCnt="0"/>
      <dgm:spPr/>
    </dgm:pt>
    <dgm:pt modelId="{4486612C-4510-4F37-B1DE-0D3782240818}" type="pres">
      <dgm:prSet presAssocID="{9CE857CB-43EB-4EA0-9358-05BB8987F24C}" presName="node" presStyleLbl="revTx" presStyleIdx="6" presStyleCnt="7">
        <dgm:presLayoutVars>
          <dgm:bulletEnabled val="1"/>
        </dgm:presLayoutVars>
      </dgm:prSet>
      <dgm:spPr/>
    </dgm:pt>
    <dgm:pt modelId="{8B29717A-7023-46D0-89A8-8C136EC14EBA}" type="pres">
      <dgm:prSet presAssocID="{E02E9209-CA9B-402C-B43A-B18861D8A8D1}" presName="sibTrans" presStyleLbl="node1" presStyleIdx="6" presStyleCnt="7"/>
      <dgm:spPr/>
    </dgm:pt>
  </dgm:ptLst>
  <dgm:cxnLst>
    <dgm:cxn modelId="{7FEAF105-856F-4202-87C2-B5D89B91F011}" srcId="{4890975D-601E-4392-88D5-9D242211059E}" destId="{B3663187-F355-47C6-89EF-A30C3845F114}" srcOrd="5" destOrd="0" parTransId="{1538DA04-FDF7-4EA2-94E6-FEF6A9F621C2}" sibTransId="{5947FB6D-8604-43FE-8D8A-A4B42EC47B97}"/>
    <dgm:cxn modelId="{26C5C20A-3252-4B3B-9441-1FA21D7C8B2B}" srcId="{4890975D-601E-4392-88D5-9D242211059E}" destId="{8A712D6D-B3B4-4513-A7F5-CE2DDCACDB54}" srcOrd="3" destOrd="0" parTransId="{147B1903-82A6-4DDB-B21E-756420623981}" sibTransId="{17E6D529-90D6-4DDE-AC66-9260D15DEE2F}"/>
    <dgm:cxn modelId="{8DEB3A2E-995B-495E-A6BB-62D0B56E0896}" srcId="{4890975D-601E-4392-88D5-9D242211059E}" destId="{9CE857CB-43EB-4EA0-9358-05BB8987F24C}" srcOrd="6" destOrd="0" parTransId="{5B8A9575-4934-4022-B858-218CA1CD044B}" sibTransId="{E02E9209-CA9B-402C-B43A-B18861D8A8D1}"/>
    <dgm:cxn modelId="{D0148E36-4CF9-468C-9479-8E28F562487D}" srcId="{4890975D-601E-4392-88D5-9D242211059E}" destId="{594387FB-FA02-40D8-B98A-ED1A43FB28F8}" srcOrd="0" destOrd="0" parTransId="{EB4E1DBC-1DCF-4C24-9C12-8E57BAA7DECF}" sibTransId="{D4DC1757-5262-4015-8B0E-C7BC0E5C0A3D}"/>
    <dgm:cxn modelId="{72D11539-B53E-4879-81EB-49464CCE9D4E}" type="presOf" srcId="{89358FEA-BBCD-4997-A60E-A767243C509E}" destId="{BF301E02-6405-4944-BC52-77589F796593}" srcOrd="0" destOrd="0" presId="urn:microsoft.com/office/officeart/2005/8/layout/cycle1"/>
    <dgm:cxn modelId="{0018CA3A-4CC5-4B1D-B668-8690C99848B9}" type="presOf" srcId="{8EB08F0D-D0DB-4621-9FBD-7D733E5D88EC}" destId="{5533B3C4-7997-494C-A65B-7E9B096C7DB0}" srcOrd="0" destOrd="0" presId="urn:microsoft.com/office/officeart/2005/8/layout/cycle1"/>
    <dgm:cxn modelId="{3DD6A767-50FA-431D-AF5F-60BB5C3664C4}" type="presOf" srcId="{4890975D-601E-4392-88D5-9D242211059E}" destId="{904D5A90-7D9A-4945-A4C7-539763BEB905}" srcOrd="0" destOrd="0" presId="urn:microsoft.com/office/officeart/2005/8/layout/cycle1"/>
    <dgm:cxn modelId="{4FC95E6C-2521-46AF-A64F-9AEDFDA12CDD}" type="presOf" srcId="{E02E9209-CA9B-402C-B43A-B18861D8A8D1}" destId="{8B29717A-7023-46D0-89A8-8C136EC14EBA}" srcOrd="0" destOrd="0" presId="urn:microsoft.com/office/officeart/2005/8/layout/cycle1"/>
    <dgm:cxn modelId="{1DF3DF6C-2D3F-40CE-85AC-DF6D5E83E624}" srcId="{4890975D-601E-4392-88D5-9D242211059E}" destId="{89358FEA-BBCD-4997-A60E-A767243C509E}" srcOrd="1" destOrd="0" parTransId="{BB1966E1-00DE-4703-A903-100B0BE6BB03}" sibTransId="{8EB08F0D-D0DB-4621-9FBD-7D733E5D88EC}"/>
    <dgm:cxn modelId="{216EFA50-05B8-4FA0-B7DD-09189D193605}" type="presOf" srcId="{2177852B-AE28-46C8-A13B-6B9433C4D990}" destId="{CB8F29E2-9E72-49E9-B027-58C0F25BE3EC}" srcOrd="0" destOrd="0" presId="urn:microsoft.com/office/officeart/2005/8/layout/cycle1"/>
    <dgm:cxn modelId="{490BC351-94CA-400C-A316-4DA9C3919211}" type="presOf" srcId="{8A712D6D-B3B4-4513-A7F5-CE2DDCACDB54}" destId="{2EB24A13-501E-4604-959D-E5F5CF15F0BF}" srcOrd="0" destOrd="0" presId="urn:microsoft.com/office/officeart/2005/8/layout/cycle1"/>
    <dgm:cxn modelId="{AD5BE576-4D29-48C2-94CD-AD159EDBD3D3}" type="presOf" srcId="{D6AD0898-BAD1-4F16-AA55-5C074D0506F3}" destId="{B63DDD07-5A0D-474E-BB83-F6E99BEFD620}" srcOrd="0" destOrd="0" presId="urn:microsoft.com/office/officeart/2005/8/layout/cycle1"/>
    <dgm:cxn modelId="{7A52337F-E325-45A1-8FFE-1C3332F58667}" srcId="{4890975D-601E-4392-88D5-9D242211059E}" destId="{D6AD0898-BAD1-4F16-AA55-5C074D0506F3}" srcOrd="2" destOrd="0" parTransId="{DF73F3E6-2CEB-452D-A1CA-4E888A6F2EF2}" sibTransId="{2177852B-AE28-46C8-A13B-6B9433C4D990}"/>
    <dgm:cxn modelId="{FB7C1B83-70A0-45C8-9F83-D6E42CE2DD3D}" srcId="{4890975D-601E-4392-88D5-9D242211059E}" destId="{966A7B6E-B81C-4514-9E7B-B3E20BAD8E6B}" srcOrd="4" destOrd="0" parTransId="{3AD66803-1D21-4976-B4E6-6FDFAF39E680}" sibTransId="{33AB054F-3FC3-4A7B-98C6-4C93F3B9F577}"/>
    <dgm:cxn modelId="{C4AFEB93-2CB0-4534-8A3C-20B0DC18D035}" type="presOf" srcId="{5947FB6D-8604-43FE-8D8A-A4B42EC47B97}" destId="{899A4E19-1F13-432E-82AD-082091E0B2E5}" srcOrd="0" destOrd="0" presId="urn:microsoft.com/office/officeart/2005/8/layout/cycle1"/>
    <dgm:cxn modelId="{140DC59E-0033-48C1-8253-4208909F0F59}" type="presOf" srcId="{17E6D529-90D6-4DDE-AC66-9260D15DEE2F}" destId="{85FB0A10-C0F4-4294-95A5-435170EC200D}" srcOrd="0" destOrd="0" presId="urn:microsoft.com/office/officeart/2005/8/layout/cycle1"/>
    <dgm:cxn modelId="{434C54A7-B4C3-4832-8025-5069771C590D}" type="presOf" srcId="{33AB054F-3FC3-4A7B-98C6-4C93F3B9F577}" destId="{1E48FCC8-BE9B-4911-B3BE-BD450BCD1206}" srcOrd="0" destOrd="0" presId="urn:microsoft.com/office/officeart/2005/8/layout/cycle1"/>
    <dgm:cxn modelId="{D27897B1-1113-43E4-85DA-752716695BCE}" type="presOf" srcId="{D4DC1757-5262-4015-8B0E-C7BC0E5C0A3D}" destId="{A6F95A8E-7F44-4CF0-A868-1485D9143C22}" srcOrd="0" destOrd="0" presId="urn:microsoft.com/office/officeart/2005/8/layout/cycle1"/>
    <dgm:cxn modelId="{0E64E9B1-9BE7-4C61-AA2B-4431BA6EBA98}" type="presOf" srcId="{9CE857CB-43EB-4EA0-9358-05BB8987F24C}" destId="{4486612C-4510-4F37-B1DE-0D3782240818}" srcOrd="0" destOrd="0" presId="urn:microsoft.com/office/officeart/2005/8/layout/cycle1"/>
    <dgm:cxn modelId="{275E6CBA-AEF0-498C-AC61-974F9E8B2886}" type="presOf" srcId="{594387FB-FA02-40D8-B98A-ED1A43FB28F8}" destId="{5D74B868-7166-4CCB-94EF-DCCA639FFB26}" srcOrd="0" destOrd="0" presId="urn:microsoft.com/office/officeart/2005/8/layout/cycle1"/>
    <dgm:cxn modelId="{C593CBD9-2E6C-45FD-BA82-13B06170C5D0}" type="presOf" srcId="{966A7B6E-B81C-4514-9E7B-B3E20BAD8E6B}" destId="{3CBAB2F6-6DF3-40A9-AD10-8CDDD22EEA81}" srcOrd="0" destOrd="0" presId="urn:microsoft.com/office/officeart/2005/8/layout/cycle1"/>
    <dgm:cxn modelId="{F4751BE8-1D22-495E-85BB-68CA91011588}" type="presOf" srcId="{B3663187-F355-47C6-89EF-A30C3845F114}" destId="{4950062D-125B-45A3-9F7A-C08418FFA6FE}" srcOrd="0" destOrd="0" presId="urn:microsoft.com/office/officeart/2005/8/layout/cycle1"/>
    <dgm:cxn modelId="{0713BCF3-0C1E-411B-ACC6-246E241FBB43}" type="presParOf" srcId="{904D5A90-7D9A-4945-A4C7-539763BEB905}" destId="{95A8B063-F430-4CEB-8389-ED3825E57D7C}" srcOrd="0" destOrd="0" presId="urn:microsoft.com/office/officeart/2005/8/layout/cycle1"/>
    <dgm:cxn modelId="{9805F037-80A8-4855-8B05-A68A6CF0848D}" type="presParOf" srcId="{904D5A90-7D9A-4945-A4C7-539763BEB905}" destId="{5D74B868-7166-4CCB-94EF-DCCA639FFB26}" srcOrd="1" destOrd="0" presId="urn:microsoft.com/office/officeart/2005/8/layout/cycle1"/>
    <dgm:cxn modelId="{58603AEF-3FFA-40EF-8DD1-FB885CA47941}" type="presParOf" srcId="{904D5A90-7D9A-4945-A4C7-539763BEB905}" destId="{A6F95A8E-7F44-4CF0-A868-1485D9143C22}" srcOrd="2" destOrd="0" presId="urn:microsoft.com/office/officeart/2005/8/layout/cycle1"/>
    <dgm:cxn modelId="{96C4A375-256C-4AE1-917C-BABDEC3C7542}" type="presParOf" srcId="{904D5A90-7D9A-4945-A4C7-539763BEB905}" destId="{01976409-4424-44D5-BF20-5C1D1EED0113}" srcOrd="3" destOrd="0" presId="urn:microsoft.com/office/officeart/2005/8/layout/cycle1"/>
    <dgm:cxn modelId="{BFCC38B3-0017-4683-9CA9-4E63B5BAEE24}" type="presParOf" srcId="{904D5A90-7D9A-4945-A4C7-539763BEB905}" destId="{BF301E02-6405-4944-BC52-77589F796593}" srcOrd="4" destOrd="0" presId="urn:microsoft.com/office/officeart/2005/8/layout/cycle1"/>
    <dgm:cxn modelId="{45D8915E-914A-47A4-A828-DC556465F37B}" type="presParOf" srcId="{904D5A90-7D9A-4945-A4C7-539763BEB905}" destId="{5533B3C4-7997-494C-A65B-7E9B096C7DB0}" srcOrd="5" destOrd="0" presId="urn:microsoft.com/office/officeart/2005/8/layout/cycle1"/>
    <dgm:cxn modelId="{2079A693-4F77-44E0-9837-C04A8987A8E1}" type="presParOf" srcId="{904D5A90-7D9A-4945-A4C7-539763BEB905}" destId="{61A6C963-7CC9-4BB5-90A3-CC39C5FB2F99}" srcOrd="6" destOrd="0" presId="urn:microsoft.com/office/officeart/2005/8/layout/cycle1"/>
    <dgm:cxn modelId="{765131C7-3039-41EE-B5FB-9369ECC87914}" type="presParOf" srcId="{904D5A90-7D9A-4945-A4C7-539763BEB905}" destId="{B63DDD07-5A0D-474E-BB83-F6E99BEFD620}" srcOrd="7" destOrd="0" presId="urn:microsoft.com/office/officeart/2005/8/layout/cycle1"/>
    <dgm:cxn modelId="{69C2C863-E646-4D7A-8A27-867319D95CD2}" type="presParOf" srcId="{904D5A90-7D9A-4945-A4C7-539763BEB905}" destId="{CB8F29E2-9E72-49E9-B027-58C0F25BE3EC}" srcOrd="8" destOrd="0" presId="urn:microsoft.com/office/officeart/2005/8/layout/cycle1"/>
    <dgm:cxn modelId="{61FD2B92-81B4-4516-B336-5D2449E87D45}" type="presParOf" srcId="{904D5A90-7D9A-4945-A4C7-539763BEB905}" destId="{D7D45297-3956-405C-8D34-BD5B1C2BF293}" srcOrd="9" destOrd="0" presId="urn:microsoft.com/office/officeart/2005/8/layout/cycle1"/>
    <dgm:cxn modelId="{C86FFEDF-557A-49B0-930F-A7D2A7035E70}" type="presParOf" srcId="{904D5A90-7D9A-4945-A4C7-539763BEB905}" destId="{2EB24A13-501E-4604-959D-E5F5CF15F0BF}" srcOrd="10" destOrd="0" presId="urn:microsoft.com/office/officeart/2005/8/layout/cycle1"/>
    <dgm:cxn modelId="{5E24E8D5-BB25-4C91-A19B-F801082F9FEB}" type="presParOf" srcId="{904D5A90-7D9A-4945-A4C7-539763BEB905}" destId="{85FB0A10-C0F4-4294-95A5-435170EC200D}" srcOrd="11" destOrd="0" presId="urn:microsoft.com/office/officeart/2005/8/layout/cycle1"/>
    <dgm:cxn modelId="{790FDB9C-FC47-45FD-BC5C-B716E4307FFB}" type="presParOf" srcId="{904D5A90-7D9A-4945-A4C7-539763BEB905}" destId="{BE5422F2-4CCE-42E8-9E42-DDCA7E6A4794}" srcOrd="12" destOrd="0" presId="urn:microsoft.com/office/officeart/2005/8/layout/cycle1"/>
    <dgm:cxn modelId="{E6D74E1F-11F6-4A35-8459-6B8B3362456A}" type="presParOf" srcId="{904D5A90-7D9A-4945-A4C7-539763BEB905}" destId="{3CBAB2F6-6DF3-40A9-AD10-8CDDD22EEA81}" srcOrd="13" destOrd="0" presId="urn:microsoft.com/office/officeart/2005/8/layout/cycle1"/>
    <dgm:cxn modelId="{2D404BA3-F786-466E-A6D8-D02F864A15D1}" type="presParOf" srcId="{904D5A90-7D9A-4945-A4C7-539763BEB905}" destId="{1E48FCC8-BE9B-4911-B3BE-BD450BCD1206}" srcOrd="14" destOrd="0" presId="urn:microsoft.com/office/officeart/2005/8/layout/cycle1"/>
    <dgm:cxn modelId="{6596A4C3-A0D3-4698-8DC3-F37D636074BD}" type="presParOf" srcId="{904D5A90-7D9A-4945-A4C7-539763BEB905}" destId="{0B33E64C-C547-4FA7-9CB2-C65D731EC0EA}" srcOrd="15" destOrd="0" presId="urn:microsoft.com/office/officeart/2005/8/layout/cycle1"/>
    <dgm:cxn modelId="{F09E9637-8611-4E22-963C-B137214B75F1}" type="presParOf" srcId="{904D5A90-7D9A-4945-A4C7-539763BEB905}" destId="{4950062D-125B-45A3-9F7A-C08418FFA6FE}" srcOrd="16" destOrd="0" presId="urn:microsoft.com/office/officeart/2005/8/layout/cycle1"/>
    <dgm:cxn modelId="{6E43C95F-86A9-4D4D-993D-D1062DFBF563}" type="presParOf" srcId="{904D5A90-7D9A-4945-A4C7-539763BEB905}" destId="{899A4E19-1F13-432E-82AD-082091E0B2E5}" srcOrd="17" destOrd="0" presId="urn:microsoft.com/office/officeart/2005/8/layout/cycle1"/>
    <dgm:cxn modelId="{7F7E7AB9-15D5-435A-A020-D36A2CFA3BED}" type="presParOf" srcId="{904D5A90-7D9A-4945-A4C7-539763BEB905}" destId="{BBDBC7AF-F1B2-46E2-BE83-513AD0F814A0}" srcOrd="18" destOrd="0" presId="urn:microsoft.com/office/officeart/2005/8/layout/cycle1"/>
    <dgm:cxn modelId="{92B1F188-9FE0-47D2-AFDF-552E3C729BB7}" type="presParOf" srcId="{904D5A90-7D9A-4945-A4C7-539763BEB905}" destId="{4486612C-4510-4F37-B1DE-0D3782240818}" srcOrd="19" destOrd="0" presId="urn:microsoft.com/office/officeart/2005/8/layout/cycle1"/>
    <dgm:cxn modelId="{738C2E9A-B6AB-4285-8020-C36B5FE38D22}" type="presParOf" srcId="{904D5A90-7D9A-4945-A4C7-539763BEB905}" destId="{8B29717A-7023-46D0-89A8-8C136EC14EBA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4B868-7166-4CCB-94EF-DCCA639FFB26}">
      <dsp:nvSpPr>
        <dsp:cNvPr id="0" name=""/>
        <dsp:cNvSpPr/>
      </dsp:nvSpPr>
      <dsp:spPr>
        <a:xfrm>
          <a:off x="5773186" y="2492"/>
          <a:ext cx="1142236" cy="114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/>
              </a:solidFill>
              <a:latin typeface="Montserrat" panose="00000500000000000000" pitchFamily="50" charset="0"/>
            </a:rPr>
            <a:t>Ability to add or subtract cover from your policy without reissuing the original contract (keeps the original less expensive issue age)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5773186" y="2492"/>
        <a:ext cx="1142236" cy="1142236"/>
      </dsp:txXfrm>
    </dsp:sp>
    <dsp:sp modelId="{A6F95A8E-7F44-4CF0-A868-1485D9143C22}">
      <dsp:nvSpPr>
        <dsp:cNvPr id="0" name=""/>
        <dsp:cNvSpPr/>
      </dsp:nvSpPr>
      <dsp:spPr>
        <a:xfrm>
          <a:off x="2202440" y="62920"/>
          <a:ext cx="5923157" cy="5923157"/>
        </a:xfrm>
        <a:prstGeom prst="circularArrow">
          <a:avLst>
            <a:gd name="adj1" fmla="val 3760"/>
            <a:gd name="adj2" fmla="val 234614"/>
            <a:gd name="adj3" fmla="val 19827924"/>
            <a:gd name="adj4" fmla="val 18604690"/>
            <a:gd name="adj5" fmla="val 438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01E02-6405-4944-BC52-77589F796593}">
      <dsp:nvSpPr>
        <dsp:cNvPr id="0" name=""/>
        <dsp:cNvSpPr/>
      </dsp:nvSpPr>
      <dsp:spPr>
        <a:xfrm>
          <a:off x="7244978" y="1848061"/>
          <a:ext cx="1142236" cy="114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Montserrat" panose="00000500000000000000" pitchFamily="50" charset="0"/>
            </a:rPr>
            <a:t>Ability to customise their plan to meet their needs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7244978" y="1848061"/>
        <a:ext cx="1142236" cy="1142236"/>
      </dsp:txXfrm>
    </dsp:sp>
    <dsp:sp modelId="{5533B3C4-7997-494C-A65B-7E9B096C7DB0}">
      <dsp:nvSpPr>
        <dsp:cNvPr id="0" name=""/>
        <dsp:cNvSpPr/>
      </dsp:nvSpPr>
      <dsp:spPr>
        <a:xfrm>
          <a:off x="2202440" y="62920"/>
          <a:ext cx="5923157" cy="5923157"/>
        </a:xfrm>
        <a:prstGeom prst="circularArrow">
          <a:avLst>
            <a:gd name="adj1" fmla="val 3760"/>
            <a:gd name="adj2" fmla="val 234614"/>
            <a:gd name="adj3" fmla="val 1231036"/>
            <a:gd name="adj4" fmla="val 21556777"/>
            <a:gd name="adj5" fmla="val 438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DDD07-5A0D-474E-BB83-F6E99BEFD620}">
      <dsp:nvSpPr>
        <dsp:cNvPr id="0" name=""/>
        <dsp:cNvSpPr/>
      </dsp:nvSpPr>
      <dsp:spPr>
        <a:xfrm>
          <a:off x="6719702" y="4149448"/>
          <a:ext cx="1142236" cy="114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Montserrat" panose="00000500000000000000" pitchFamily="50" charset="0"/>
            </a:rPr>
            <a:t>Add cover to match specific needs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6719702" y="4149448"/>
        <a:ext cx="1142236" cy="1142236"/>
      </dsp:txXfrm>
    </dsp:sp>
    <dsp:sp modelId="{CB8F29E2-9E72-49E9-B027-58C0F25BE3EC}">
      <dsp:nvSpPr>
        <dsp:cNvPr id="0" name=""/>
        <dsp:cNvSpPr/>
      </dsp:nvSpPr>
      <dsp:spPr>
        <a:xfrm>
          <a:off x="2202440" y="62920"/>
          <a:ext cx="5923157" cy="5923157"/>
        </a:xfrm>
        <a:prstGeom prst="circularArrow">
          <a:avLst>
            <a:gd name="adj1" fmla="val 3760"/>
            <a:gd name="adj2" fmla="val 234614"/>
            <a:gd name="adj3" fmla="val 4438227"/>
            <a:gd name="adj4" fmla="val 3307101"/>
            <a:gd name="adj5" fmla="val 438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24A13-501E-4604-959D-E5F5CF15F0BF}">
      <dsp:nvSpPr>
        <dsp:cNvPr id="0" name=""/>
        <dsp:cNvSpPr/>
      </dsp:nvSpPr>
      <dsp:spPr>
        <a:xfrm>
          <a:off x="4592900" y="5173662"/>
          <a:ext cx="1142236" cy="114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Montserrat" panose="00000500000000000000" pitchFamily="50" charset="0"/>
            </a:rPr>
            <a:t>Add Serious Illness to some or all their needs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4592900" y="5173662"/>
        <a:ext cx="1142236" cy="1142236"/>
      </dsp:txXfrm>
    </dsp:sp>
    <dsp:sp modelId="{85FB0A10-C0F4-4294-95A5-435170EC200D}">
      <dsp:nvSpPr>
        <dsp:cNvPr id="0" name=""/>
        <dsp:cNvSpPr/>
      </dsp:nvSpPr>
      <dsp:spPr>
        <a:xfrm>
          <a:off x="2202440" y="62920"/>
          <a:ext cx="5923157" cy="5923157"/>
        </a:xfrm>
        <a:prstGeom prst="circularArrow">
          <a:avLst>
            <a:gd name="adj1" fmla="val 3760"/>
            <a:gd name="adj2" fmla="val 234614"/>
            <a:gd name="adj3" fmla="val 7258285"/>
            <a:gd name="adj4" fmla="val 6127159"/>
            <a:gd name="adj5" fmla="val 438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B2F6-6DF3-40A9-AD10-8CDDD22EEA81}">
      <dsp:nvSpPr>
        <dsp:cNvPr id="0" name=""/>
        <dsp:cNvSpPr/>
      </dsp:nvSpPr>
      <dsp:spPr>
        <a:xfrm>
          <a:off x="2466099" y="4149448"/>
          <a:ext cx="1142236" cy="114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Montserrat" panose="00000500000000000000" pitchFamily="50" charset="0"/>
            </a:rPr>
            <a:t>Include Protected Life &amp; Serious Illness Cover options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2466099" y="4149448"/>
        <a:ext cx="1142236" cy="1142236"/>
      </dsp:txXfrm>
    </dsp:sp>
    <dsp:sp modelId="{1E48FCC8-BE9B-4911-B3BE-BD450BCD1206}">
      <dsp:nvSpPr>
        <dsp:cNvPr id="0" name=""/>
        <dsp:cNvSpPr/>
      </dsp:nvSpPr>
      <dsp:spPr>
        <a:xfrm>
          <a:off x="2202440" y="62920"/>
          <a:ext cx="5923157" cy="5923157"/>
        </a:xfrm>
        <a:prstGeom prst="circularArrow">
          <a:avLst>
            <a:gd name="adj1" fmla="val 3760"/>
            <a:gd name="adj2" fmla="val 234614"/>
            <a:gd name="adj3" fmla="val 10608609"/>
            <a:gd name="adj4" fmla="val 9334350"/>
            <a:gd name="adj5" fmla="val 438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0062D-125B-45A3-9F7A-C08418FFA6FE}">
      <dsp:nvSpPr>
        <dsp:cNvPr id="0" name=""/>
        <dsp:cNvSpPr/>
      </dsp:nvSpPr>
      <dsp:spPr>
        <a:xfrm>
          <a:off x="1940822" y="1848061"/>
          <a:ext cx="1142236" cy="114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  <a:latin typeface="Montserrat" panose="00000500000000000000" pitchFamily="50" charset="0"/>
            </a:rPr>
            <a:t>Include Optional Child Serious Illness Cover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1940822" y="1848061"/>
        <a:ext cx="1142236" cy="1142236"/>
      </dsp:txXfrm>
    </dsp:sp>
    <dsp:sp modelId="{899A4E19-1F13-432E-82AD-082091E0B2E5}">
      <dsp:nvSpPr>
        <dsp:cNvPr id="0" name=""/>
        <dsp:cNvSpPr/>
      </dsp:nvSpPr>
      <dsp:spPr>
        <a:xfrm>
          <a:off x="2202440" y="62920"/>
          <a:ext cx="5923157" cy="5923157"/>
        </a:xfrm>
        <a:prstGeom prst="circularArrow">
          <a:avLst>
            <a:gd name="adj1" fmla="val 3760"/>
            <a:gd name="adj2" fmla="val 234614"/>
            <a:gd name="adj3" fmla="val 13560697"/>
            <a:gd name="adj4" fmla="val 12337462"/>
            <a:gd name="adj5" fmla="val 438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6612C-4510-4F37-B1DE-0D3782240818}">
      <dsp:nvSpPr>
        <dsp:cNvPr id="0" name=""/>
        <dsp:cNvSpPr/>
      </dsp:nvSpPr>
      <dsp:spPr>
        <a:xfrm>
          <a:off x="3412614" y="2492"/>
          <a:ext cx="1142236" cy="114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solidFill>
                <a:schemeClr val="bg1"/>
              </a:solidFill>
              <a:latin typeface="Montserrat" panose="00000500000000000000" pitchFamily="2" charset="0"/>
            </a:rPr>
            <a:t>Includes discounts, rewards and even cashback for clients who engage in healthy living activities</a:t>
          </a:r>
          <a:endParaRPr lang="en-GB" sz="1050" kern="1200" dirty="0">
            <a:solidFill>
              <a:schemeClr val="bg1"/>
            </a:solidFill>
          </a:endParaRPr>
        </a:p>
      </dsp:txBody>
      <dsp:txXfrm>
        <a:off x="3412614" y="2492"/>
        <a:ext cx="1142236" cy="1142236"/>
      </dsp:txXfrm>
    </dsp:sp>
    <dsp:sp modelId="{8B29717A-7023-46D0-89A8-8C136EC14EBA}">
      <dsp:nvSpPr>
        <dsp:cNvPr id="0" name=""/>
        <dsp:cNvSpPr/>
      </dsp:nvSpPr>
      <dsp:spPr>
        <a:xfrm>
          <a:off x="2202440" y="62920"/>
          <a:ext cx="5923157" cy="5923157"/>
        </a:xfrm>
        <a:prstGeom prst="circularArrow">
          <a:avLst>
            <a:gd name="adj1" fmla="val 3760"/>
            <a:gd name="adj2" fmla="val 234614"/>
            <a:gd name="adj3" fmla="val 16741803"/>
            <a:gd name="adj4" fmla="val 15423583"/>
            <a:gd name="adj5" fmla="val 438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AD7583-50D9-5036-41B4-3118A0AB41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4DC50-92C3-DCED-11C4-EAE527E8E0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7F4D5-411D-45E4-94B5-3ED10FC37D64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A9F4A-3EE3-BABB-28CF-A3ECD31F97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8B188-7434-4714-B9FD-BB2CF707FD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7192-98D7-40F7-89AB-B4518EA21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6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A3BCD8-2EA7-0AF6-77E2-FA3903469E0A}"/>
              </a:ext>
            </a:extLst>
          </p:cNvPr>
          <p:cNvSpPr/>
          <p:nvPr userDrawn="1"/>
        </p:nvSpPr>
        <p:spPr>
          <a:xfrm>
            <a:off x="108065" y="99752"/>
            <a:ext cx="11970328" cy="66584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F1913E8F-3007-3790-9ED3-862B2D1454B8}"/>
              </a:ext>
            </a:extLst>
          </p:cNvPr>
          <p:cNvSpPr/>
          <p:nvPr userDrawn="1"/>
        </p:nvSpPr>
        <p:spPr>
          <a:xfrm>
            <a:off x="0" y="-1"/>
            <a:ext cx="7820420" cy="2734887"/>
          </a:xfrm>
          <a:custGeom>
            <a:avLst/>
            <a:gdLst/>
            <a:ahLst/>
            <a:cxnLst/>
            <a:rect l="l" t="t" r="r" b="b"/>
            <a:pathLst>
              <a:path w="6084570" h="2773680">
                <a:moveTo>
                  <a:pt x="6083998" y="0"/>
                </a:moveTo>
                <a:lnTo>
                  <a:pt x="6083998" y="0"/>
                </a:lnTo>
                <a:lnTo>
                  <a:pt x="0" y="0"/>
                </a:lnTo>
                <a:lnTo>
                  <a:pt x="0" y="1386725"/>
                </a:lnTo>
                <a:lnTo>
                  <a:pt x="0" y="2773438"/>
                </a:lnTo>
                <a:lnTo>
                  <a:pt x="1385976" y="2773438"/>
                </a:lnTo>
                <a:lnTo>
                  <a:pt x="1386725" y="2773451"/>
                </a:lnTo>
                <a:lnTo>
                  <a:pt x="4697285" y="2773451"/>
                </a:lnTo>
                <a:lnTo>
                  <a:pt x="4745964" y="2772613"/>
                </a:lnTo>
                <a:lnTo>
                  <a:pt x="4794224" y="2770111"/>
                </a:lnTo>
                <a:lnTo>
                  <a:pt x="4842040" y="2765983"/>
                </a:lnTo>
                <a:lnTo>
                  <a:pt x="4889373" y="2760256"/>
                </a:lnTo>
                <a:lnTo>
                  <a:pt x="4936210" y="2752941"/>
                </a:lnTo>
                <a:lnTo>
                  <a:pt x="4982502" y="2744089"/>
                </a:lnTo>
                <a:lnTo>
                  <a:pt x="5028247" y="2733700"/>
                </a:lnTo>
                <a:lnTo>
                  <a:pt x="5073408" y="2721838"/>
                </a:lnTo>
                <a:lnTo>
                  <a:pt x="5117947" y="2708491"/>
                </a:lnTo>
                <a:lnTo>
                  <a:pt x="5161851" y="2693720"/>
                </a:lnTo>
                <a:lnTo>
                  <a:pt x="5205082" y="2677528"/>
                </a:lnTo>
                <a:lnTo>
                  <a:pt x="5247614" y="2659951"/>
                </a:lnTo>
                <a:lnTo>
                  <a:pt x="5289435" y="2641015"/>
                </a:lnTo>
                <a:lnTo>
                  <a:pt x="5330495" y="2620759"/>
                </a:lnTo>
                <a:lnTo>
                  <a:pt x="5370766" y="2599207"/>
                </a:lnTo>
                <a:lnTo>
                  <a:pt x="5410251" y="2576372"/>
                </a:lnTo>
                <a:lnTo>
                  <a:pt x="5448884" y="2552293"/>
                </a:lnTo>
                <a:lnTo>
                  <a:pt x="5486666" y="2526995"/>
                </a:lnTo>
                <a:lnTo>
                  <a:pt x="5523560" y="2500503"/>
                </a:lnTo>
                <a:lnTo>
                  <a:pt x="5559539" y="2472842"/>
                </a:lnTo>
                <a:lnTo>
                  <a:pt x="5594566" y="2444051"/>
                </a:lnTo>
                <a:lnTo>
                  <a:pt x="5628627" y="2414155"/>
                </a:lnTo>
                <a:lnTo>
                  <a:pt x="5661685" y="2383167"/>
                </a:lnTo>
                <a:lnTo>
                  <a:pt x="5693715" y="2351138"/>
                </a:lnTo>
                <a:lnTo>
                  <a:pt x="5724703" y="2318080"/>
                </a:lnTo>
                <a:lnTo>
                  <a:pt x="5754598" y="2284018"/>
                </a:lnTo>
                <a:lnTo>
                  <a:pt x="5783389" y="2248979"/>
                </a:lnTo>
                <a:lnTo>
                  <a:pt x="5811050" y="2213013"/>
                </a:lnTo>
                <a:lnTo>
                  <a:pt x="5837529" y="2176119"/>
                </a:lnTo>
                <a:lnTo>
                  <a:pt x="5862828" y="2138337"/>
                </a:lnTo>
                <a:lnTo>
                  <a:pt x="5886920" y="2099691"/>
                </a:lnTo>
                <a:lnTo>
                  <a:pt x="5909742" y="2060219"/>
                </a:lnTo>
                <a:lnTo>
                  <a:pt x="5931306" y="2019935"/>
                </a:lnTo>
                <a:lnTo>
                  <a:pt x="5951563" y="1978875"/>
                </a:lnTo>
                <a:lnTo>
                  <a:pt x="5970498" y="1937067"/>
                </a:lnTo>
                <a:lnTo>
                  <a:pt x="5988075" y="1894535"/>
                </a:lnTo>
                <a:lnTo>
                  <a:pt x="6004255" y="1851291"/>
                </a:lnTo>
                <a:lnTo>
                  <a:pt x="6019038" y="1807400"/>
                </a:lnTo>
                <a:lnTo>
                  <a:pt x="6032373" y="1762848"/>
                </a:lnTo>
                <a:lnTo>
                  <a:pt x="6044247" y="1717700"/>
                </a:lnTo>
                <a:lnTo>
                  <a:pt x="6054623" y="1671955"/>
                </a:lnTo>
                <a:lnTo>
                  <a:pt x="6063488" y="1625650"/>
                </a:lnTo>
                <a:lnTo>
                  <a:pt x="6070790" y="1578813"/>
                </a:lnTo>
                <a:lnTo>
                  <a:pt x="6076531" y="1531480"/>
                </a:lnTo>
                <a:lnTo>
                  <a:pt x="6080658" y="1483664"/>
                </a:lnTo>
                <a:lnTo>
                  <a:pt x="6083147" y="1435404"/>
                </a:lnTo>
                <a:lnTo>
                  <a:pt x="6083160" y="1434236"/>
                </a:lnTo>
                <a:lnTo>
                  <a:pt x="6083998" y="1434236"/>
                </a:lnTo>
                <a:lnTo>
                  <a:pt x="6083998" y="1386725"/>
                </a:lnTo>
                <a:lnTo>
                  <a:pt x="6083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6" baseline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3F0703-2638-A72D-6CD3-538A2071B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41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8D96-FDD7-D992-475A-F98FDE1E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7AF8-8D1B-DF97-7C7B-BB624AD28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BD61F-09EF-F388-224C-C2CDD15D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C2D-0058-B14E-B366-7A493AA6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B87B9-8A01-84FD-8720-F38F3A73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32C93-1332-CA31-4A57-8C0BD0544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FEAE6-22A8-6BCA-365C-5BF5C86FC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E1081-2B17-EACB-3E26-859781F0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4C56A-23E8-6C16-83CE-96920663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347C-18E5-6CF9-9EF9-77061A75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68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0C348F-BA54-8278-92FF-60485E2BAE0A}"/>
              </a:ext>
            </a:extLst>
          </p:cNvPr>
          <p:cNvSpPr/>
          <p:nvPr userDrawn="1"/>
        </p:nvSpPr>
        <p:spPr>
          <a:xfrm>
            <a:off x="108065" y="99752"/>
            <a:ext cx="11970328" cy="66584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object 2">
            <a:extLst>
              <a:ext uri="{FF2B5EF4-FFF2-40B4-BE49-F238E27FC236}">
                <a16:creationId xmlns:a16="http://schemas.microsoft.com/office/drawing/2014/main" id="{EF6360ED-CF6C-DD85-4E9F-298FB2D4ECB4}"/>
              </a:ext>
            </a:extLst>
          </p:cNvPr>
          <p:cNvGrpSpPr/>
          <p:nvPr userDrawn="1"/>
        </p:nvGrpSpPr>
        <p:grpSpPr>
          <a:xfrm>
            <a:off x="6590923" y="0"/>
            <a:ext cx="5601077" cy="3541222"/>
            <a:chOff x="4804888" y="0"/>
            <a:chExt cx="4339590" cy="3227070"/>
          </a:xfrm>
          <a:solidFill>
            <a:srgbClr val="002060"/>
          </a:solidFill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FBE29383-49D5-49C7-1715-CDC7E2D06CD3}"/>
                </a:ext>
              </a:extLst>
            </p:cNvPr>
            <p:cNvSpPr/>
            <p:nvPr/>
          </p:nvSpPr>
          <p:spPr>
            <a:xfrm>
              <a:off x="4804880" y="0"/>
              <a:ext cx="3619500" cy="3227070"/>
            </a:xfrm>
            <a:custGeom>
              <a:avLst/>
              <a:gdLst/>
              <a:ahLst/>
              <a:cxnLst/>
              <a:rect l="l" t="t" r="r" b="b"/>
              <a:pathLst>
                <a:path w="3619500" h="3227070">
                  <a:moveTo>
                    <a:pt x="3619106" y="1404023"/>
                  </a:moveTo>
                  <a:lnTo>
                    <a:pt x="3618293" y="1355750"/>
                  </a:lnTo>
                  <a:lnTo>
                    <a:pt x="3615867" y="1307896"/>
                  </a:lnTo>
                  <a:lnTo>
                    <a:pt x="3611854" y="1260475"/>
                  </a:lnTo>
                  <a:lnTo>
                    <a:pt x="3606292" y="1213510"/>
                  </a:lnTo>
                  <a:lnTo>
                    <a:pt x="3599192" y="1167028"/>
                  </a:lnTo>
                  <a:lnTo>
                    <a:pt x="3590582" y="1121067"/>
                  </a:lnTo>
                  <a:lnTo>
                    <a:pt x="3580498" y="1075639"/>
                  </a:lnTo>
                  <a:lnTo>
                    <a:pt x="3568954" y="1030782"/>
                  </a:lnTo>
                  <a:lnTo>
                    <a:pt x="3555987" y="986510"/>
                  </a:lnTo>
                  <a:lnTo>
                    <a:pt x="3541623" y="942860"/>
                  </a:lnTo>
                  <a:lnTo>
                    <a:pt x="3525875" y="899858"/>
                  </a:lnTo>
                  <a:lnTo>
                    <a:pt x="3508781" y="857516"/>
                  </a:lnTo>
                  <a:lnTo>
                    <a:pt x="3490353" y="815873"/>
                  </a:lnTo>
                  <a:lnTo>
                    <a:pt x="3470643" y="774954"/>
                  </a:lnTo>
                  <a:lnTo>
                    <a:pt x="3449650" y="734783"/>
                  </a:lnTo>
                  <a:lnTo>
                    <a:pt x="3427425" y="695388"/>
                  </a:lnTo>
                  <a:lnTo>
                    <a:pt x="3403968" y="656793"/>
                  </a:lnTo>
                  <a:lnTo>
                    <a:pt x="3379330" y="619036"/>
                  </a:lnTo>
                  <a:lnTo>
                    <a:pt x="3353524" y="582117"/>
                  </a:lnTo>
                  <a:lnTo>
                    <a:pt x="3326574" y="546074"/>
                  </a:lnTo>
                  <a:lnTo>
                    <a:pt x="3298507" y="510946"/>
                  </a:lnTo>
                  <a:lnTo>
                    <a:pt x="3269348" y="476745"/>
                  </a:lnTo>
                  <a:lnTo>
                    <a:pt x="3239135" y="443496"/>
                  </a:lnTo>
                  <a:lnTo>
                    <a:pt x="3207893" y="411238"/>
                  </a:lnTo>
                  <a:lnTo>
                    <a:pt x="3175635" y="379996"/>
                  </a:lnTo>
                  <a:lnTo>
                    <a:pt x="3142386" y="349783"/>
                  </a:lnTo>
                  <a:lnTo>
                    <a:pt x="3108185" y="320624"/>
                  </a:lnTo>
                  <a:lnTo>
                    <a:pt x="3073057" y="292557"/>
                  </a:lnTo>
                  <a:lnTo>
                    <a:pt x="3037014" y="265607"/>
                  </a:lnTo>
                  <a:lnTo>
                    <a:pt x="3000095" y="239801"/>
                  </a:lnTo>
                  <a:lnTo>
                    <a:pt x="2962338" y="215163"/>
                  </a:lnTo>
                  <a:lnTo>
                    <a:pt x="2923743" y="191706"/>
                  </a:lnTo>
                  <a:lnTo>
                    <a:pt x="2884347" y="169481"/>
                  </a:lnTo>
                  <a:lnTo>
                    <a:pt x="2844177" y="148488"/>
                  </a:lnTo>
                  <a:lnTo>
                    <a:pt x="2803258" y="128778"/>
                  </a:lnTo>
                  <a:lnTo>
                    <a:pt x="2761615" y="110350"/>
                  </a:lnTo>
                  <a:lnTo>
                    <a:pt x="2719273" y="93256"/>
                  </a:lnTo>
                  <a:lnTo>
                    <a:pt x="2676271" y="77508"/>
                  </a:lnTo>
                  <a:lnTo>
                    <a:pt x="2632621" y="63144"/>
                  </a:lnTo>
                  <a:lnTo>
                    <a:pt x="2588349" y="50177"/>
                  </a:lnTo>
                  <a:lnTo>
                    <a:pt x="2543492" y="38633"/>
                  </a:lnTo>
                  <a:lnTo>
                    <a:pt x="2498064" y="28549"/>
                  </a:lnTo>
                  <a:lnTo>
                    <a:pt x="2452103" y="19939"/>
                  </a:lnTo>
                  <a:lnTo>
                    <a:pt x="2405621" y="12839"/>
                  </a:lnTo>
                  <a:lnTo>
                    <a:pt x="2358656" y="7277"/>
                  </a:lnTo>
                  <a:lnTo>
                    <a:pt x="2311235" y="3263"/>
                  </a:lnTo>
                  <a:lnTo>
                    <a:pt x="2263381" y="838"/>
                  </a:lnTo>
                  <a:lnTo>
                    <a:pt x="2215108" y="25"/>
                  </a:lnTo>
                  <a:lnTo>
                    <a:pt x="1403997" y="25"/>
                  </a:lnTo>
                  <a:lnTo>
                    <a:pt x="1355737" y="838"/>
                  </a:lnTo>
                  <a:lnTo>
                    <a:pt x="1307871" y="3263"/>
                  </a:lnTo>
                  <a:lnTo>
                    <a:pt x="1260449" y="7277"/>
                  </a:lnTo>
                  <a:lnTo>
                    <a:pt x="1213485" y="12839"/>
                  </a:lnTo>
                  <a:lnTo>
                    <a:pt x="1167003" y="19939"/>
                  </a:lnTo>
                  <a:lnTo>
                    <a:pt x="1121041" y="28549"/>
                  </a:lnTo>
                  <a:lnTo>
                    <a:pt x="1075613" y="38633"/>
                  </a:lnTo>
                  <a:lnTo>
                    <a:pt x="1030757" y="50177"/>
                  </a:lnTo>
                  <a:lnTo>
                    <a:pt x="986497" y="63144"/>
                  </a:lnTo>
                  <a:lnTo>
                    <a:pt x="942848" y="77508"/>
                  </a:lnTo>
                  <a:lnTo>
                    <a:pt x="899833" y="93256"/>
                  </a:lnTo>
                  <a:lnTo>
                    <a:pt x="857504" y="110350"/>
                  </a:lnTo>
                  <a:lnTo>
                    <a:pt x="815860" y="128778"/>
                  </a:lnTo>
                  <a:lnTo>
                    <a:pt x="774941" y="148488"/>
                  </a:lnTo>
                  <a:lnTo>
                    <a:pt x="734771" y="169481"/>
                  </a:lnTo>
                  <a:lnTo>
                    <a:pt x="720013" y="177812"/>
                  </a:lnTo>
                  <a:lnTo>
                    <a:pt x="720013" y="0"/>
                  </a:lnTo>
                  <a:lnTo>
                    <a:pt x="12" y="0"/>
                  </a:lnTo>
                  <a:lnTo>
                    <a:pt x="12" y="1403273"/>
                  </a:lnTo>
                  <a:lnTo>
                    <a:pt x="0" y="1404023"/>
                  </a:lnTo>
                  <a:lnTo>
                    <a:pt x="0" y="1823059"/>
                  </a:lnTo>
                  <a:lnTo>
                    <a:pt x="812" y="1871319"/>
                  </a:lnTo>
                  <a:lnTo>
                    <a:pt x="3238" y="1919185"/>
                  </a:lnTo>
                  <a:lnTo>
                    <a:pt x="7251" y="1966607"/>
                  </a:lnTo>
                  <a:lnTo>
                    <a:pt x="12814" y="2013572"/>
                  </a:lnTo>
                  <a:lnTo>
                    <a:pt x="19913" y="2060054"/>
                  </a:lnTo>
                  <a:lnTo>
                    <a:pt x="28524" y="2106015"/>
                  </a:lnTo>
                  <a:lnTo>
                    <a:pt x="38608" y="2151443"/>
                  </a:lnTo>
                  <a:lnTo>
                    <a:pt x="50152" y="2196300"/>
                  </a:lnTo>
                  <a:lnTo>
                    <a:pt x="63119" y="2240559"/>
                  </a:lnTo>
                  <a:lnTo>
                    <a:pt x="77495" y="2284209"/>
                  </a:lnTo>
                  <a:lnTo>
                    <a:pt x="93243" y="2327224"/>
                  </a:lnTo>
                  <a:lnTo>
                    <a:pt x="110337" y="2369553"/>
                  </a:lnTo>
                  <a:lnTo>
                    <a:pt x="128752" y="2411196"/>
                  </a:lnTo>
                  <a:lnTo>
                    <a:pt x="148475" y="2452116"/>
                  </a:lnTo>
                  <a:lnTo>
                    <a:pt x="169456" y="2492286"/>
                  </a:lnTo>
                  <a:lnTo>
                    <a:pt x="191693" y="2531681"/>
                  </a:lnTo>
                  <a:lnTo>
                    <a:pt x="215138" y="2570276"/>
                  </a:lnTo>
                  <a:lnTo>
                    <a:pt x="239776" y="2608046"/>
                  </a:lnTo>
                  <a:lnTo>
                    <a:pt x="265595" y="2644965"/>
                  </a:lnTo>
                  <a:lnTo>
                    <a:pt x="292544" y="2680995"/>
                  </a:lnTo>
                  <a:lnTo>
                    <a:pt x="320611" y="2716136"/>
                  </a:lnTo>
                  <a:lnTo>
                    <a:pt x="349758" y="2750337"/>
                  </a:lnTo>
                  <a:lnTo>
                    <a:pt x="379971" y="2783573"/>
                  </a:lnTo>
                  <a:lnTo>
                    <a:pt x="411226" y="2815831"/>
                  </a:lnTo>
                  <a:lnTo>
                    <a:pt x="443484" y="2847086"/>
                  </a:lnTo>
                  <a:lnTo>
                    <a:pt x="476719" y="2877299"/>
                  </a:lnTo>
                  <a:lnTo>
                    <a:pt x="510921" y="2906445"/>
                  </a:lnTo>
                  <a:lnTo>
                    <a:pt x="546061" y="2934512"/>
                  </a:lnTo>
                  <a:lnTo>
                    <a:pt x="582091" y="2961462"/>
                  </a:lnTo>
                  <a:lnTo>
                    <a:pt x="619010" y="2987281"/>
                  </a:lnTo>
                  <a:lnTo>
                    <a:pt x="656780" y="3011919"/>
                  </a:lnTo>
                  <a:lnTo>
                    <a:pt x="695375" y="3035363"/>
                  </a:lnTo>
                  <a:lnTo>
                    <a:pt x="734771" y="3057601"/>
                  </a:lnTo>
                  <a:lnTo>
                    <a:pt x="774941" y="3078581"/>
                  </a:lnTo>
                  <a:lnTo>
                    <a:pt x="815860" y="3098304"/>
                  </a:lnTo>
                  <a:lnTo>
                    <a:pt x="857504" y="3116719"/>
                  </a:lnTo>
                  <a:lnTo>
                    <a:pt x="899833" y="3133814"/>
                  </a:lnTo>
                  <a:lnTo>
                    <a:pt x="942848" y="3149562"/>
                  </a:lnTo>
                  <a:lnTo>
                    <a:pt x="986497" y="3163938"/>
                  </a:lnTo>
                  <a:lnTo>
                    <a:pt x="1030757" y="3176905"/>
                  </a:lnTo>
                  <a:lnTo>
                    <a:pt x="1075613" y="3188449"/>
                  </a:lnTo>
                  <a:lnTo>
                    <a:pt x="1121041" y="3198533"/>
                  </a:lnTo>
                  <a:lnTo>
                    <a:pt x="1167003" y="3207143"/>
                  </a:lnTo>
                  <a:lnTo>
                    <a:pt x="1213485" y="3214243"/>
                  </a:lnTo>
                  <a:lnTo>
                    <a:pt x="1260449" y="3219805"/>
                  </a:lnTo>
                  <a:lnTo>
                    <a:pt x="1307871" y="3223818"/>
                  </a:lnTo>
                  <a:lnTo>
                    <a:pt x="1355737" y="3226244"/>
                  </a:lnTo>
                  <a:lnTo>
                    <a:pt x="1403997" y="3227057"/>
                  </a:lnTo>
                  <a:lnTo>
                    <a:pt x="2215108" y="3227057"/>
                  </a:lnTo>
                  <a:lnTo>
                    <a:pt x="2215858" y="3227044"/>
                  </a:lnTo>
                  <a:lnTo>
                    <a:pt x="2451671" y="3227044"/>
                  </a:lnTo>
                  <a:lnTo>
                    <a:pt x="2451671" y="3207220"/>
                  </a:lnTo>
                  <a:lnTo>
                    <a:pt x="2452103" y="3207143"/>
                  </a:lnTo>
                  <a:lnTo>
                    <a:pt x="2498064" y="3198533"/>
                  </a:lnTo>
                  <a:lnTo>
                    <a:pt x="2543492" y="3188449"/>
                  </a:lnTo>
                  <a:lnTo>
                    <a:pt x="2588349" y="3176905"/>
                  </a:lnTo>
                  <a:lnTo>
                    <a:pt x="2632621" y="3163938"/>
                  </a:lnTo>
                  <a:lnTo>
                    <a:pt x="2676271" y="3149562"/>
                  </a:lnTo>
                  <a:lnTo>
                    <a:pt x="2719273" y="3133814"/>
                  </a:lnTo>
                  <a:lnTo>
                    <a:pt x="2761615" y="3116719"/>
                  </a:lnTo>
                  <a:lnTo>
                    <a:pt x="2803258" y="3098304"/>
                  </a:lnTo>
                  <a:lnTo>
                    <a:pt x="2844177" y="3078581"/>
                  </a:lnTo>
                  <a:lnTo>
                    <a:pt x="2884347" y="3057601"/>
                  </a:lnTo>
                  <a:lnTo>
                    <a:pt x="2923743" y="3035363"/>
                  </a:lnTo>
                  <a:lnTo>
                    <a:pt x="2962338" y="3011919"/>
                  </a:lnTo>
                  <a:lnTo>
                    <a:pt x="3000095" y="2987281"/>
                  </a:lnTo>
                  <a:lnTo>
                    <a:pt x="3037014" y="2961462"/>
                  </a:lnTo>
                  <a:lnTo>
                    <a:pt x="3073057" y="2934512"/>
                  </a:lnTo>
                  <a:lnTo>
                    <a:pt x="3108185" y="2906445"/>
                  </a:lnTo>
                  <a:lnTo>
                    <a:pt x="3142386" y="2877299"/>
                  </a:lnTo>
                  <a:lnTo>
                    <a:pt x="3175635" y="2847086"/>
                  </a:lnTo>
                  <a:lnTo>
                    <a:pt x="3207893" y="2815831"/>
                  </a:lnTo>
                  <a:lnTo>
                    <a:pt x="3239135" y="2783573"/>
                  </a:lnTo>
                  <a:lnTo>
                    <a:pt x="3269348" y="2750337"/>
                  </a:lnTo>
                  <a:lnTo>
                    <a:pt x="3298507" y="2716136"/>
                  </a:lnTo>
                  <a:lnTo>
                    <a:pt x="3326574" y="2680995"/>
                  </a:lnTo>
                  <a:lnTo>
                    <a:pt x="3353524" y="2644965"/>
                  </a:lnTo>
                  <a:lnTo>
                    <a:pt x="3379330" y="2608046"/>
                  </a:lnTo>
                  <a:lnTo>
                    <a:pt x="3403968" y="2570276"/>
                  </a:lnTo>
                  <a:lnTo>
                    <a:pt x="3427425" y="2531681"/>
                  </a:lnTo>
                  <a:lnTo>
                    <a:pt x="3449650" y="2492286"/>
                  </a:lnTo>
                  <a:lnTo>
                    <a:pt x="3470643" y="2452116"/>
                  </a:lnTo>
                  <a:lnTo>
                    <a:pt x="3490353" y="2411196"/>
                  </a:lnTo>
                  <a:lnTo>
                    <a:pt x="3508781" y="2369553"/>
                  </a:lnTo>
                  <a:lnTo>
                    <a:pt x="3525875" y="2327224"/>
                  </a:lnTo>
                  <a:lnTo>
                    <a:pt x="3541623" y="2284209"/>
                  </a:lnTo>
                  <a:lnTo>
                    <a:pt x="3555987" y="2240559"/>
                  </a:lnTo>
                  <a:lnTo>
                    <a:pt x="3568954" y="2196300"/>
                  </a:lnTo>
                  <a:lnTo>
                    <a:pt x="3580498" y="2151443"/>
                  </a:lnTo>
                  <a:lnTo>
                    <a:pt x="3590582" y="2106015"/>
                  </a:lnTo>
                  <a:lnTo>
                    <a:pt x="3599192" y="2060054"/>
                  </a:lnTo>
                  <a:lnTo>
                    <a:pt x="3606292" y="2013572"/>
                  </a:lnTo>
                  <a:lnTo>
                    <a:pt x="3611854" y="1966607"/>
                  </a:lnTo>
                  <a:lnTo>
                    <a:pt x="3615867" y="1919185"/>
                  </a:lnTo>
                  <a:lnTo>
                    <a:pt x="3618293" y="1871319"/>
                  </a:lnTo>
                  <a:lnTo>
                    <a:pt x="3619106" y="1823059"/>
                  </a:lnTo>
                  <a:lnTo>
                    <a:pt x="3619106" y="1404023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pPr marL="0" marR="0" lvl="0" indent="0" defTabSz="12173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6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41A8717C-35E3-1974-6326-893A787F948B}"/>
                </a:ext>
              </a:extLst>
            </p:cNvPr>
            <p:cNvSpPr/>
            <p:nvPr/>
          </p:nvSpPr>
          <p:spPr>
            <a:xfrm>
              <a:off x="5524881" y="0"/>
              <a:ext cx="3619500" cy="3227070"/>
            </a:xfrm>
            <a:custGeom>
              <a:avLst/>
              <a:gdLst/>
              <a:ahLst/>
              <a:cxnLst/>
              <a:rect l="l" t="t" r="r" b="b"/>
              <a:pathLst>
                <a:path w="3619500" h="3227070">
                  <a:moveTo>
                    <a:pt x="3619119" y="0"/>
                  </a:moveTo>
                  <a:lnTo>
                    <a:pt x="12" y="0"/>
                  </a:lnTo>
                  <a:lnTo>
                    <a:pt x="12" y="1403273"/>
                  </a:lnTo>
                  <a:lnTo>
                    <a:pt x="0" y="1404023"/>
                  </a:lnTo>
                  <a:lnTo>
                    <a:pt x="0" y="1823059"/>
                  </a:lnTo>
                  <a:lnTo>
                    <a:pt x="812" y="1871319"/>
                  </a:lnTo>
                  <a:lnTo>
                    <a:pt x="3238" y="1919185"/>
                  </a:lnTo>
                  <a:lnTo>
                    <a:pt x="7251" y="1966607"/>
                  </a:lnTo>
                  <a:lnTo>
                    <a:pt x="12814" y="2013572"/>
                  </a:lnTo>
                  <a:lnTo>
                    <a:pt x="19913" y="2060054"/>
                  </a:lnTo>
                  <a:lnTo>
                    <a:pt x="28524" y="2106015"/>
                  </a:lnTo>
                  <a:lnTo>
                    <a:pt x="38608" y="2151443"/>
                  </a:lnTo>
                  <a:lnTo>
                    <a:pt x="50152" y="2196300"/>
                  </a:lnTo>
                  <a:lnTo>
                    <a:pt x="63119" y="2240559"/>
                  </a:lnTo>
                  <a:lnTo>
                    <a:pt x="77495" y="2284209"/>
                  </a:lnTo>
                  <a:lnTo>
                    <a:pt x="93243" y="2327224"/>
                  </a:lnTo>
                  <a:lnTo>
                    <a:pt x="110337" y="2369553"/>
                  </a:lnTo>
                  <a:lnTo>
                    <a:pt x="128752" y="2411196"/>
                  </a:lnTo>
                  <a:lnTo>
                    <a:pt x="148475" y="2452116"/>
                  </a:lnTo>
                  <a:lnTo>
                    <a:pt x="169456" y="2492286"/>
                  </a:lnTo>
                  <a:lnTo>
                    <a:pt x="191693" y="2531681"/>
                  </a:lnTo>
                  <a:lnTo>
                    <a:pt x="215138" y="2570276"/>
                  </a:lnTo>
                  <a:lnTo>
                    <a:pt x="239776" y="2608046"/>
                  </a:lnTo>
                  <a:lnTo>
                    <a:pt x="265595" y="2644965"/>
                  </a:lnTo>
                  <a:lnTo>
                    <a:pt x="292544" y="2680995"/>
                  </a:lnTo>
                  <a:lnTo>
                    <a:pt x="320611" y="2716136"/>
                  </a:lnTo>
                  <a:lnTo>
                    <a:pt x="349758" y="2750337"/>
                  </a:lnTo>
                  <a:lnTo>
                    <a:pt x="379971" y="2783573"/>
                  </a:lnTo>
                  <a:lnTo>
                    <a:pt x="411226" y="2815831"/>
                  </a:lnTo>
                  <a:lnTo>
                    <a:pt x="443484" y="2847086"/>
                  </a:lnTo>
                  <a:lnTo>
                    <a:pt x="476719" y="2877299"/>
                  </a:lnTo>
                  <a:lnTo>
                    <a:pt x="510921" y="2906445"/>
                  </a:lnTo>
                  <a:lnTo>
                    <a:pt x="546061" y="2934512"/>
                  </a:lnTo>
                  <a:lnTo>
                    <a:pt x="582091" y="2961462"/>
                  </a:lnTo>
                  <a:lnTo>
                    <a:pt x="619010" y="2987281"/>
                  </a:lnTo>
                  <a:lnTo>
                    <a:pt x="656780" y="3011919"/>
                  </a:lnTo>
                  <a:lnTo>
                    <a:pt x="695375" y="3035363"/>
                  </a:lnTo>
                  <a:lnTo>
                    <a:pt x="734771" y="3057601"/>
                  </a:lnTo>
                  <a:lnTo>
                    <a:pt x="774941" y="3078581"/>
                  </a:lnTo>
                  <a:lnTo>
                    <a:pt x="815860" y="3098304"/>
                  </a:lnTo>
                  <a:lnTo>
                    <a:pt x="857504" y="3116719"/>
                  </a:lnTo>
                  <a:lnTo>
                    <a:pt x="899833" y="3133814"/>
                  </a:lnTo>
                  <a:lnTo>
                    <a:pt x="942848" y="3149562"/>
                  </a:lnTo>
                  <a:lnTo>
                    <a:pt x="986497" y="3163938"/>
                  </a:lnTo>
                  <a:lnTo>
                    <a:pt x="1030757" y="3176905"/>
                  </a:lnTo>
                  <a:lnTo>
                    <a:pt x="1075613" y="3188449"/>
                  </a:lnTo>
                  <a:lnTo>
                    <a:pt x="1121041" y="3198533"/>
                  </a:lnTo>
                  <a:lnTo>
                    <a:pt x="1167003" y="3207143"/>
                  </a:lnTo>
                  <a:lnTo>
                    <a:pt x="1213485" y="3214243"/>
                  </a:lnTo>
                  <a:lnTo>
                    <a:pt x="1260449" y="3219805"/>
                  </a:lnTo>
                  <a:lnTo>
                    <a:pt x="1307871" y="3223818"/>
                  </a:lnTo>
                  <a:lnTo>
                    <a:pt x="1355737" y="3226244"/>
                  </a:lnTo>
                  <a:lnTo>
                    <a:pt x="1403997" y="3227057"/>
                  </a:lnTo>
                  <a:lnTo>
                    <a:pt x="2215108" y="3227057"/>
                  </a:lnTo>
                  <a:lnTo>
                    <a:pt x="2215858" y="3227044"/>
                  </a:lnTo>
                  <a:lnTo>
                    <a:pt x="3619119" y="3227044"/>
                  </a:lnTo>
                  <a:lnTo>
                    <a:pt x="3619119" y="1815846"/>
                  </a:lnTo>
                  <a:lnTo>
                    <a:pt x="3619119" y="1411198"/>
                  </a:lnTo>
                  <a:lnTo>
                    <a:pt x="3619119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defTabSz="121734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6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BB41DA-B695-4D83-975F-BE00BB9AE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8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E9C5368-69F4-A611-4516-9E1216C28BC9}"/>
              </a:ext>
            </a:extLst>
          </p:cNvPr>
          <p:cNvSpPr/>
          <p:nvPr userDrawn="1"/>
        </p:nvSpPr>
        <p:spPr>
          <a:xfrm>
            <a:off x="631767" y="1883993"/>
            <a:ext cx="5195455" cy="3090013"/>
          </a:xfrm>
          <a:custGeom>
            <a:avLst/>
            <a:gdLst/>
            <a:ahLst/>
            <a:cxnLst/>
            <a:rect l="l" t="t" r="r" b="b"/>
            <a:pathLst>
              <a:path w="3903979" h="2852420">
                <a:moveTo>
                  <a:pt x="2499437" y="0"/>
                </a:moveTo>
                <a:lnTo>
                  <a:pt x="0" y="0"/>
                </a:lnTo>
                <a:lnTo>
                  <a:pt x="0" y="2852280"/>
                </a:lnTo>
                <a:lnTo>
                  <a:pt x="2499437" y="2852280"/>
                </a:lnTo>
                <a:lnTo>
                  <a:pt x="2547704" y="2851466"/>
                </a:lnTo>
                <a:lnTo>
                  <a:pt x="2595564" y="2849041"/>
                </a:lnTo>
                <a:lnTo>
                  <a:pt x="2642988" y="2845031"/>
                </a:lnTo>
                <a:lnTo>
                  <a:pt x="2689952" y="2839463"/>
                </a:lnTo>
                <a:lnTo>
                  <a:pt x="2736429" y="2832362"/>
                </a:lnTo>
                <a:lnTo>
                  <a:pt x="2782393" y="2823755"/>
                </a:lnTo>
                <a:lnTo>
                  <a:pt x="2827817" y="2813668"/>
                </a:lnTo>
                <a:lnTo>
                  <a:pt x="2872677" y="2802127"/>
                </a:lnTo>
                <a:lnTo>
                  <a:pt x="2916945" y="2789158"/>
                </a:lnTo>
                <a:lnTo>
                  <a:pt x="2960595" y="2774787"/>
                </a:lnTo>
                <a:lnTo>
                  <a:pt x="3003601" y="2759041"/>
                </a:lnTo>
                <a:lnTo>
                  <a:pt x="3045938" y="2741946"/>
                </a:lnTo>
                <a:lnTo>
                  <a:pt x="3087579" y="2723527"/>
                </a:lnTo>
                <a:lnTo>
                  <a:pt x="3128497" y="2703810"/>
                </a:lnTo>
                <a:lnTo>
                  <a:pt x="3168668" y="2682823"/>
                </a:lnTo>
                <a:lnTo>
                  <a:pt x="3208063" y="2660591"/>
                </a:lnTo>
                <a:lnTo>
                  <a:pt x="3246659" y="2637140"/>
                </a:lnTo>
                <a:lnTo>
                  <a:pt x="3284427" y="2612497"/>
                </a:lnTo>
                <a:lnTo>
                  <a:pt x="3321343" y="2586687"/>
                </a:lnTo>
                <a:lnTo>
                  <a:pt x="3357380" y="2559737"/>
                </a:lnTo>
                <a:lnTo>
                  <a:pt x="3392512" y="2531672"/>
                </a:lnTo>
                <a:lnTo>
                  <a:pt x="3426712" y="2502520"/>
                </a:lnTo>
                <a:lnTo>
                  <a:pt x="3459955" y="2472306"/>
                </a:lnTo>
                <a:lnTo>
                  <a:pt x="3492215" y="2441055"/>
                </a:lnTo>
                <a:lnTo>
                  <a:pt x="3523465" y="2408796"/>
                </a:lnTo>
                <a:lnTo>
                  <a:pt x="3553679" y="2375552"/>
                </a:lnTo>
                <a:lnTo>
                  <a:pt x="3582831" y="2341352"/>
                </a:lnTo>
                <a:lnTo>
                  <a:pt x="3610895" y="2306220"/>
                </a:lnTo>
                <a:lnTo>
                  <a:pt x="3637845" y="2270183"/>
                </a:lnTo>
                <a:lnTo>
                  <a:pt x="3663655" y="2233267"/>
                </a:lnTo>
                <a:lnTo>
                  <a:pt x="3688298" y="2195498"/>
                </a:lnTo>
                <a:lnTo>
                  <a:pt x="3711749" y="2156903"/>
                </a:lnTo>
                <a:lnTo>
                  <a:pt x="3733980" y="2117507"/>
                </a:lnTo>
                <a:lnTo>
                  <a:pt x="3754967" y="2077337"/>
                </a:lnTo>
                <a:lnTo>
                  <a:pt x="3774683" y="2036419"/>
                </a:lnTo>
                <a:lnTo>
                  <a:pt x="3793102" y="1994778"/>
                </a:lnTo>
                <a:lnTo>
                  <a:pt x="3810197" y="1952441"/>
                </a:lnTo>
                <a:lnTo>
                  <a:pt x="3825944" y="1909435"/>
                </a:lnTo>
                <a:lnTo>
                  <a:pt x="3840314" y="1865785"/>
                </a:lnTo>
                <a:lnTo>
                  <a:pt x="3853283" y="1821518"/>
                </a:lnTo>
                <a:lnTo>
                  <a:pt x="3864824" y="1776659"/>
                </a:lnTo>
                <a:lnTo>
                  <a:pt x="3874910" y="1731234"/>
                </a:lnTo>
                <a:lnTo>
                  <a:pt x="3883517" y="1685271"/>
                </a:lnTo>
                <a:lnTo>
                  <a:pt x="3890618" y="1638795"/>
                </a:lnTo>
                <a:lnTo>
                  <a:pt x="3896186" y="1591831"/>
                </a:lnTo>
                <a:lnTo>
                  <a:pt x="3900195" y="1544407"/>
                </a:lnTo>
                <a:lnTo>
                  <a:pt x="3902620" y="1496549"/>
                </a:lnTo>
                <a:lnTo>
                  <a:pt x="3903434" y="1448282"/>
                </a:lnTo>
                <a:lnTo>
                  <a:pt x="3903434" y="1403997"/>
                </a:lnTo>
                <a:lnTo>
                  <a:pt x="3902620" y="1355730"/>
                </a:lnTo>
                <a:lnTo>
                  <a:pt x="3900195" y="1307870"/>
                </a:lnTo>
                <a:lnTo>
                  <a:pt x="3896186" y="1260446"/>
                </a:lnTo>
                <a:lnTo>
                  <a:pt x="3890618" y="1213482"/>
                </a:lnTo>
                <a:lnTo>
                  <a:pt x="3883517" y="1167005"/>
                </a:lnTo>
                <a:lnTo>
                  <a:pt x="3874910" y="1121041"/>
                </a:lnTo>
                <a:lnTo>
                  <a:pt x="3864824" y="1075617"/>
                </a:lnTo>
                <a:lnTo>
                  <a:pt x="3853283" y="1030757"/>
                </a:lnTo>
                <a:lnTo>
                  <a:pt x="3840314" y="986489"/>
                </a:lnTo>
                <a:lnTo>
                  <a:pt x="3825944" y="942839"/>
                </a:lnTo>
                <a:lnTo>
                  <a:pt x="3810197" y="899833"/>
                </a:lnTo>
                <a:lnTo>
                  <a:pt x="3793102" y="857496"/>
                </a:lnTo>
                <a:lnTo>
                  <a:pt x="3774683" y="815855"/>
                </a:lnTo>
                <a:lnTo>
                  <a:pt x="3754967" y="774937"/>
                </a:lnTo>
                <a:lnTo>
                  <a:pt x="3733980" y="734766"/>
                </a:lnTo>
                <a:lnTo>
                  <a:pt x="3711749" y="695371"/>
                </a:lnTo>
                <a:lnTo>
                  <a:pt x="3688298" y="656775"/>
                </a:lnTo>
                <a:lnTo>
                  <a:pt x="3663655" y="619007"/>
                </a:lnTo>
                <a:lnTo>
                  <a:pt x="3637845" y="582091"/>
                </a:lnTo>
                <a:lnTo>
                  <a:pt x="3610895" y="546054"/>
                </a:lnTo>
                <a:lnTo>
                  <a:pt x="3582831" y="510922"/>
                </a:lnTo>
                <a:lnTo>
                  <a:pt x="3553679" y="476722"/>
                </a:lnTo>
                <a:lnTo>
                  <a:pt x="3523465" y="443479"/>
                </a:lnTo>
                <a:lnTo>
                  <a:pt x="3492215" y="411219"/>
                </a:lnTo>
                <a:lnTo>
                  <a:pt x="3459955" y="379969"/>
                </a:lnTo>
                <a:lnTo>
                  <a:pt x="3426712" y="349755"/>
                </a:lnTo>
                <a:lnTo>
                  <a:pt x="3392512" y="320603"/>
                </a:lnTo>
                <a:lnTo>
                  <a:pt x="3357380" y="292539"/>
                </a:lnTo>
                <a:lnTo>
                  <a:pt x="3321343" y="265589"/>
                </a:lnTo>
                <a:lnTo>
                  <a:pt x="3284427" y="239779"/>
                </a:lnTo>
                <a:lnTo>
                  <a:pt x="3246659" y="215136"/>
                </a:lnTo>
                <a:lnTo>
                  <a:pt x="3208063" y="191685"/>
                </a:lnTo>
                <a:lnTo>
                  <a:pt x="3168668" y="169453"/>
                </a:lnTo>
                <a:lnTo>
                  <a:pt x="3128497" y="148467"/>
                </a:lnTo>
                <a:lnTo>
                  <a:pt x="3087579" y="128751"/>
                </a:lnTo>
                <a:lnTo>
                  <a:pt x="3045938" y="110332"/>
                </a:lnTo>
                <a:lnTo>
                  <a:pt x="3003601" y="93236"/>
                </a:lnTo>
                <a:lnTo>
                  <a:pt x="2960595" y="77490"/>
                </a:lnTo>
                <a:lnTo>
                  <a:pt x="2916945" y="63120"/>
                </a:lnTo>
                <a:lnTo>
                  <a:pt x="2872677" y="50151"/>
                </a:lnTo>
                <a:lnTo>
                  <a:pt x="2827817" y="38610"/>
                </a:lnTo>
                <a:lnTo>
                  <a:pt x="2782393" y="28524"/>
                </a:lnTo>
                <a:lnTo>
                  <a:pt x="2736429" y="19917"/>
                </a:lnTo>
                <a:lnTo>
                  <a:pt x="2689952" y="12816"/>
                </a:lnTo>
                <a:lnTo>
                  <a:pt x="2642988" y="7248"/>
                </a:lnTo>
                <a:lnTo>
                  <a:pt x="2595564" y="3239"/>
                </a:lnTo>
                <a:lnTo>
                  <a:pt x="2547704" y="814"/>
                </a:lnTo>
                <a:lnTo>
                  <a:pt x="2499437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5516B3A-3339-EAAC-0120-2570CBF7BB5C}"/>
              </a:ext>
            </a:extLst>
          </p:cNvPr>
          <p:cNvSpPr/>
          <p:nvPr userDrawn="1"/>
        </p:nvSpPr>
        <p:spPr>
          <a:xfrm>
            <a:off x="0" y="1883993"/>
            <a:ext cx="5195455" cy="3090013"/>
          </a:xfrm>
          <a:custGeom>
            <a:avLst/>
            <a:gdLst/>
            <a:ahLst/>
            <a:cxnLst/>
            <a:rect l="l" t="t" r="r" b="b"/>
            <a:pathLst>
              <a:path w="3903979" h="2852420">
                <a:moveTo>
                  <a:pt x="2499437" y="0"/>
                </a:moveTo>
                <a:lnTo>
                  <a:pt x="0" y="0"/>
                </a:lnTo>
                <a:lnTo>
                  <a:pt x="0" y="2852280"/>
                </a:lnTo>
                <a:lnTo>
                  <a:pt x="2499437" y="2852280"/>
                </a:lnTo>
                <a:lnTo>
                  <a:pt x="2547704" y="2851466"/>
                </a:lnTo>
                <a:lnTo>
                  <a:pt x="2595564" y="2849041"/>
                </a:lnTo>
                <a:lnTo>
                  <a:pt x="2642988" y="2845031"/>
                </a:lnTo>
                <a:lnTo>
                  <a:pt x="2689952" y="2839463"/>
                </a:lnTo>
                <a:lnTo>
                  <a:pt x="2736429" y="2832362"/>
                </a:lnTo>
                <a:lnTo>
                  <a:pt x="2782393" y="2823755"/>
                </a:lnTo>
                <a:lnTo>
                  <a:pt x="2827817" y="2813668"/>
                </a:lnTo>
                <a:lnTo>
                  <a:pt x="2872677" y="2802127"/>
                </a:lnTo>
                <a:lnTo>
                  <a:pt x="2916945" y="2789158"/>
                </a:lnTo>
                <a:lnTo>
                  <a:pt x="2960595" y="2774787"/>
                </a:lnTo>
                <a:lnTo>
                  <a:pt x="3003601" y="2759041"/>
                </a:lnTo>
                <a:lnTo>
                  <a:pt x="3045938" y="2741946"/>
                </a:lnTo>
                <a:lnTo>
                  <a:pt x="3087579" y="2723527"/>
                </a:lnTo>
                <a:lnTo>
                  <a:pt x="3128497" y="2703810"/>
                </a:lnTo>
                <a:lnTo>
                  <a:pt x="3168668" y="2682823"/>
                </a:lnTo>
                <a:lnTo>
                  <a:pt x="3208063" y="2660591"/>
                </a:lnTo>
                <a:lnTo>
                  <a:pt x="3246659" y="2637140"/>
                </a:lnTo>
                <a:lnTo>
                  <a:pt x="3284427" y="2612497"/>
                </a:lnTo>
                <a:lnTo>
                  <a:pt x="3321343" y="2586687"/>
                </a:lnTo>
                <a:lnTo>
                  <a:pt x="3357380" y="2559737"/>
                </a:lnTo>
                <a:lnTo>
                  <a:pt x="3392512" y="2531672"/>
                </a:lnTo>
                <a:lnTo>
                  <a:pt x="3426712" y="2502520"/>
                </a:lnTo>
                <a:lnTo>
                  <a:pt x="3459955" y="2472306"/>
                </a:lnTo>
                <a:lnTo>
                  <a:pt x="3492215" y="2441055"/>
                </a:lnTo>
                <a:lnTo>
                  <a:pt x="3523465" y="2408796"/>
                </a:lnTo>
                <a:lnTo>
                  <a:pt x="3553679" y="2375552"/>
                </a:lnTo>
                <a:lnTo>
                  <a:pt x="3582831" y="2341352"/>
                </a:lnTo>
                <a:lnTo>
                  <a:pt x="3610895" y="2306220"/>
                </a:lnTo>
                <a:lnTo>
                  <a:pt x="3637845" y="2270183"/>
                </a:lnTo>
                <a:lnTo>
                  <a:pt x="3663655" y="2233267"/>
                </a:lnTo>
                <a:lnTo>
                  <a:pt x="3688298" y="2195498"/>
                </a:lnTo>
                <a:lnTo>
                  <a:pt x="3711749" y="2156903"/>
                </a:lnTo>
                <a:lnTo>
                  <a:pt x="3733980" y="2117507"/>
                </a:lnTo>
                <a:lnTo>
                  <a:pt x="3754967" y="2077337"/>
                </a:lnTo>
                <a:lnTo>
                  <a:pt x="3774683" y="2036419"/>
                </a:lnTo>
                <a:lnTo>
                  <a:pt x="3793102" y="1994778"/>
                </a:lnTo>
                <a:lnTo>
                  <a:pt x="3810197" y="1952441"/>
                </a:lnTo>
                <a:lnTo>
                  <a:pt x="3825944" y="1909435"/>
                </a:lnTo>
                <a:lnTo>
                  <a:pt x="3840314" y="1865785"/>
                </a:lnTo>
                <a:lnTo>
                  <a:pt x="3853283" y="1821518"/>
                </a:lnTo>
                <a:lnTo>
                  <a:pt x="3864824" y="1776659"/>
                </a:lnTo>
                <a:lnTo>
                  <a:pt x="3874910" y="1731234"/>
                </a:lnTo>
                <a:lnTo>
                  <a:pt x="3883517" y="1685271"/>
                </a:lnTo>
                <a:lnTo>
                  <a:pt x="3890618" y="1638795"/>
                </a:lnTo>
                <a:lnTo>
                  <a:pt x="3896186" y="1591831"/>
                </a:lnTo>
                <a:lnTo>
                  <a:pt x="3900195" y="1544407"/>
                </a:lnTo>
                <a:lnTo>
                  <a:pt x="3902620" y="1496549"/>
                </a:lnTo>
                <a:lnTo>
                  <a:pt x="3903434" y="1448282"/>
                </a:lnTo>
                <a:lnTo>
                  <a:pt x="3903434" y="1403997"/>
                </a:lnTo>
                <a:lnTo>
                  <a:pt x="3902620" y="1355730"/>
                </a:lnTo>
                <a:lnTo>
                  <a:pt x="3900195" y="1307870"/>
                </a:lnTo>
                <a:lnTo>
                  <a:pt x="3896186" y="1260446"/>
                </a:lnTo>
                <a:lnTo>
                  <a:pt x="3890618" y="1213482"/>
                </a:lnTo>
                <a:lnTo>
                  <a:pt x="3883517" y="1167005"/>
                </a:lnTo>
                <a:lnTo>
                  <a:pt x="3874910" y="1121041"/>
                </a:lnTo>
                <a:lnTo>
                  <a:pt x="3864824" y="1075617"/>
                </a:lnTo>
                <a:lnTo>
                  <a:pt x="3853283" y="1030757"/>
                </a:lnTo>
                <a:lnTo>
                  <a:pt x="3840314" y="986489"/>
                </a:lnTo>
                <a:lnTo>
                  <a:pt x="3825944" y="942839"/>
                </a:lnTo>
                <a:lnTo>
                  <a:pt x="3810197" y="899833"/>
                </a:lnTo>
                <a:lnTo>
                  <a:pt x="3793102" y="857496"/>
                </a:lnTo>
                <a:lnTo>
                  <a:pt x="3774683" y="815855"/>
                </a:lnTo>
                <a:lnTo>
                  <a:pt x="3754967" y="774937"/>
                </a:lnTo>
                <a:lnTo>
                  <a:pt x="3733980" y="734766"/>
                </a:lnTo>
                <a:lnTo>
                  <a:pt x="3711749" y="695371"/>
                </a:lnTo>
                <a:lnTo>
                  <a:pt x="3688298" y="656775"/>
                </a:lnTo>
                <a:lnTo>
                  <a:pt x="3663655" y="619007"/>
                </a:lnTo>
                <a:lnTo>
                  <a:pt x="3637845" y="582091"/>
                </a:lnTo>
                <a:lnTo>
                  <a:pt x="3610895" y="546054"/>
                </a:lnTo>
                <a:lnTo>
                  <a:pt x="3582831" y="510922"/>
                </a:lnTo>
                <a:lnTo>
                  <a:pt x="3553679" y="476722"/>
                </a:lnTo>
                <a:lnTo>
                  <a:pt x="3523465" y="443479"/>
                </a:lnTo>
                <a:lnTo>
                  <a:pt x="3492215" y="411219"/>
                </a:lnTo>
                <a:lnTo>
                  <a:pt x="3459955" y="379969"/>
                </a:lnTo>
                <a:lnTo>
                  <a:pt x="3426712" y="349755"/>
                </a:lnTo>
                <a:lnTo>
                  <a:pt x="3392512" y="320603"/>
                </a:lnTo>
                <a:lnTo>
                  <a:pt x="3357380" y="292539"/>
                </a:lnTo>
                <a:lnTo>
                  <a:pt x="3321343" y="265589"/>
                </a:lnTo>
                <a:lnTo>
                  <a:pt x="3284427" y="239779"/>
                </a:lnTo>
                <a:lnTo>
                  <a:pt x="3246659" y="215136"/>
                </a:lnTo>
                <a:lnTo>
                  <a:pt x="3208063" y="191685"/>
                </a:lnTo>
                <a:lnTo>
                  <a:pt x="3168668" y="169453"/>
                </a:lnTo>
                <a:lnTo>
                  <a:pt x="3128497" y="148467"/>
                </a:lnTo>
                <a:lnTo>
                  <a:pt x="3087579" y="128751"/>
                </a:lnTo>
                <a:lnTo>
                  <a:pt x="3045938" y="110332"/>
                </a:lnTo>
                <a:lnTo>
                  <a:pt x="3003601" y="93236"/>
                </a:lnTo>
                <a:lnTo>
                  <a:pt x="2960595" y="77490"/>
                </a:lnTo>
                <a:lnTo>
                  <a:pt x="2916945" y="63120"/>
                </a:lnTo>
                <a:lnTo>
                  <a:pt x="2872677" y="50151"/>
                </a:lnTo>
                <a:lnTo>
                  <a:pt x="2827817" y="38610"/>
                </a:lnTo>
                <a:lnTo>
                  <a:pt x="2782393" y="28524"/>
                </a:lnTo>
                <a:lnTo>
                  <a:pt x="2736429" y="19917"/>
                </a:lnTo>
                <a:lnTo>
                  <a:pt x="2689952" y="12816"/>
                </a:lnTo>
                <a:lnTo>
                  <a:pt x="2642988" y="7248"/>
                </a:lnTo>
                <a:lnTo>
                  <a:pt x="2595564" y="3239"/>
                </a:lnTo>
                <a:lnTo>
                  <a:pt x="2547704" y="814"/>
                </a:lnTo>
                <a:lnTo>
                  <a:pt x="2499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D5FA197-D60E-D602-1762-14979D4B0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34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8C882E-8DD8-8206-D6EC-3FB688BB2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17013" y="161925"/>
            <a:ext cx="3570789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2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41BE-EBEA-DE32-10ED-E69C09DF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5B4F8-4A64-73E8-6306-537B5A53A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0F279-5DD7-8B3A-DA64-134ED4C22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4C4CE-3C2C-8F90-F904-932341328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E120B-CE2C-7BEA-ADF2-94EE01CC7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DBFE1-4783-A737-0209-F1D83501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DB950-6376-AA8B-92CB-35E1BB6D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AEFC2-B31E-AA49-E1BB-A3186023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83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0CB7-33AA-0A15-8122-FFB2C94C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2DD57-A890-E996-FF6E-EEA08232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10255-D020-3E96-C6DC-9850ED52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66707-404C-FB08-086B-0E22AFE7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02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7BC56-D855-72C4-C902-1F20FAEB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0F7CF-85D7-1712-D380-8D5D6DB0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8B397-C54B-DA50-8A81-39BE940F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6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C9BF-7EB4-9835-9D20-5A6021D8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7D4D7-B513-E0C8-04BC-B44ECA4C3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616B1-B7AB-D020-EB62-C1150012A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D4BBC-E416-D459-5A71-D969C5FD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B7FA4-3FA2-43EC-D5D7-B0E2B313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43098-A991-6BB7-3620-224BC720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44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9B97-5DD5-2B4B-2D30-98928A56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3A183-7BDF-8963-2AEE-8A4C76FC8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D14B6-2446-3A8D-9BAE-D2A2B93CC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A0DF9-867F-FB4D-CB65-74E49BE3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35634F-BA92-48D8-8A79-0F289BB985F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A53E3-DD5B-F781-64E1-1C1D63F0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34988-33A6-208A-BB90-9DDCC4A4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9CC8E-CB37-4129-8F50-108514BCD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73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D3101-E180-C7DB-11E4-6C0D824733D4}"/>
              </a:ext>
            </a:extLst>
          </p:cNvPr>
          <p:cNvSpPr/>
          <p:nvPr userDrawn="1"/>
        </p:nvSpPr>
        <p:spPr>
          <a:xfrm>
            <a:off x="108065" y="99752"/>
            <a:ext cx="11970328" cy="66584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8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FA14F3-DB69-6096-592A-837E1F07736D}"/>
              </a:ext>
            </a:extLst>
          </p:cNvPr>
          <p:cNvSpPr txBox="1"/>
          <p:nvPr/>
        </p:nvSpPr>
        <p:spPr>
          <a:xfrm>
            <a:off x="377504" y="528507"/>
            <a:ext cx="592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CLASS 8: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FD2CA-6B03-A025-8BBF-DBECAFA3FCAA}"/>
              </a:ext>
            </a:extLst>
          </p:cNvPr>
          <p:cNvSpPr txBox="1"/>
          <p:nvPr/>
        </p:nvSpPr>
        <p:spPr>
          <a:xfrm>
            <a:off x="377504" y="1022428"/>
            <a:ext cx="6523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PROTECTING </a:t>
            </a:r>
          </a:p>
          <a:p>
            <a:r>
              <a:rPr lang="en-GB" sz="44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YOUR FAMILY</a:t>
            </a:r>
          </a:p>
        </p:txBody>
      </p:sp>
      <p:pic>
        <p:nvPicPr>
          <p:cNvPr id="10" name="Picture 9" descr="Hands holding a group of people&#10;&#10;Description automatically generated">
            <a:extLst>
              <a:ext uri="{FF2B5EF4-FFF2-40B4-BE49-F238E27FC236}">
                <a16:creationId xmlns:a16="http://schemas.microsoft.com/office/drawing/2014/main" id="{11186A73-7FB0-F943-567A-E865F99A4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2" y="2962900"/>
            <a:ext cx="11354304" cy="37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2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41A171-27FF-67ED-9AA4-461E64A8606A}"/>
              </a:ext>
            </a:extLst>
          </p:cNvPr>
          <p:cNvSpPr txBox="1"/>
          <p:nvPr/>
        </p:nvSpPr>
        <p:spPr>
          <a:xfrm>
            <a:off x="2879650" y="3105831"/>
            <a:ext cx="710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D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ebts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 - would you NEED to pay off all other debts?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45DC6-F8B4-3EAA-8D43-1483AEC1ED44}"/>
              </a:ext>
            </a:extLst>
          </p:cNvPr>
          <p:cNvSpPr txBox="1"/>
          <p:nvPr/>
        </p:nvSpPr>
        <p:spPr>
          <a:xfrm>
            <a:off x="2367528" y="318332"/>
            <a:ext cx="7628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The Financial Plan will…</a:t>
            </a:r>
            <a:endParaRPr lang="en-GB" sz="4400" dirty="0">
              <a:solidFill>
                <a:srgbClr val="FFC000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516D8-060D-8554-6E9C-5A8E43F88DCC}"/>
              </a:ext>
            </a:extLst>
          </p:cNvPr>
          <p:cNvSpPr txBox="1"/>
          <p:nvPr/>
        </p:nvSpPr>
        <p:spPr>
          <a:xfrm>
            <a:off x="2324099" y="1635137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Accurately determine the need…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However, we must teach each client the D.I.M.E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E0B2E-8C80-9857-38CB-4B3D2F7B8745}"/>
              </a:ext>
            </a:extLst>
          </p:cNvPr>
          <p:cNvSpPr txBox="1"/>
          <p:nvPr/>
        </p:nvSpPr>
        <p:spPr>
          <a:xfrm>
            <a:off x="2879649" y="3690606"/>
            <a:ext cx="7104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I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ncome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with your debts and mortgage paid off, how much income would you still require each month?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23A99-C5E7-1701-D778-B27C262A324C}"/>
              </a:ext>
            </a:extLst>
          </p:cNvPr>
          <p:cNvSpPr txBox="1"/>
          <p:nvPr/>
        </p:nvSpPr>
        <p:spPr>
          <a:xfrm>
            <a:off x="2879649" y="4552380"/>
            <a:ext cx="6604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M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ortgage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would you NEED to pay off your mortgage?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912EFE-E0D9-C8FB-99B9-02210528E678}"/>
              </a:ext>
            </a:extLst>
          </p:cNvPr>
          <p:cNvSpPr txBox="1"/>
          <p:nvPr/>
        </p:nvSpPr>
        <p:spPr>
          <a:xfrm>
            <a:off x="2879649" y="5414154"/>
            <a:ext cx="6604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E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xtras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would you want to provide for Education, Weddings or anything else? </a:t>
            </a:r>
          </a:p>
          <a:p>
            <a:endParaRPr lang="en-GB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BB8784-3EE7-0A06-F520-F05B41EB6D3A}"/>
              </a:ext>
            </a:extLst>
          </p:cNvPr>
          <p:cNvSpPr/>
          <p:nvPr/>
        </p:nvSpPr>
        <p:spPr>
          <a:xfrm>
            <a:off x="-7635952" y="3053222"/>
            <a:ext cx="6232454" cy="7532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532051-ACAF-0074-A8FA-2AF49FA0B550}"/>
              </a:ext>
            </a:extLst>
          </p:cNvPr>
          <p:cNvSpPr txBox="1"/>
          <p:nvPr/>
        </p:nvSpPr>
        <p:spPr>
          <a:xfrm>
            <a:off x="3032049" y="5566554"/>
            <a:ext cx="6604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E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xtras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would you want to provide for Education, Weddings or anything else? </a:t>
            </a:r>
          </a:p>
          <a:p>
            <a:endParaRPr lang="en-GB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8E692D-A6EC-E6F4-7BE3-40C9ACE3AEA7}"/>
              </a:ext>
            </a:extLst>
          </p:cNvPr>
          <p:cNvSpPr txBox="1"/>
          <p:nvPr/>
        </p:nvSpPr>
        <p:spPr>
          <a:xfrm>
            <a:off x="3032049" y="4720329"/>
            <a:ext cx="6604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M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ortgage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would you NEED to pay off your mortgage?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12FEF-89F0-F500-9240-74283A7DBED6}"/>
              </a:ext>
            </a:extLst>
          </p:cNvPr>
          <p:cNvSpPr txBox="1"/>
          <p:nvPr/>
        </p:nvSpPr>
        <p:spPr>
          <a:xfrm>
            <a:off x="3032049" y="3843006"/>
            <a:ext cx="7104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I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ncome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with your debts and mortgage paid off, how much income would you still require each month?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48CBFC-D788-6BBA-B790-8E0733F1F0F0}"/>
              </a:ext>
            </a:extLst>
          </p:cNvPr>
          <p:cNvSpPr txBox="1"/>
          <p:nvPr/>
        </p:nvSpPr>
        <p:spPr>
          <a:xfrm>
            <a:off x="3032050" y="3258231"/>
            <a:ext cx="710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D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ebts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 - would you NEED to pay off all other debts? </a:t>
            </a:r>
          </a:p>
        </p:txBody>
      </p: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030C2F-4F2E-61B0-5155-6CBAC4821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EB69CA-E3FC-D793-02A3-6090D34966DB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</p:spTree>
    <p:extLst>
      <p:ext uri="{BB962C8B-B14F-4D97-AF65-F5344CB8AC3E}">
        <p14:creationId xmlns:p14="http://schemas.microsoft.com/office/powerpoint/2010/main" val="1510690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369776-807A-59E6-559B-FCF0B0C2CC8D}"/>
              </a:ext>
            </a:extLst>
          </p:cNvPr>
          <p:cNvSpPr/>
          <p:nvPr/>
        </p:nvSpPr>
        <p:spPr>
          <a:xfrm>
            <a:off x="2879648" y="3053222"/>
            <a:ext cx="6232454" cy="7532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1A171-27FF-67ED-9AA4-461E64A8606A}"/>
              </a:ext>
            </a:extLst>
          </p:cNvPr>
          <p:cNvSpPr txBox="1"/>
          <p:nvPr/>
        </p:nvSpPr>
        <p:spPr>
          <a:xfrm>
            <a:off x="2879650" y="3105831"/>
            <a:ext cx="710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D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ebts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 - would you NEED to pay off all other debts?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516D8-060D-8554-6E9C-5A8E43F88DCC}"/>
              </a:ext>
            </a:extLst>
          </p:cNvPr>
          <p:cNvSpPr txBox="1"/>
          <p:nvPr/>
        </p:nvSpPr>
        <p:spPr>
          <a:xfrm>
            <a:off x="2324099" y="1635137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Accurately determine the need…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However, we must teach each client the D.I.M.E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E0B2E-8C80-9857-38CB-4B3D2F7B8745}"/>
              </a:ext>
            </a:extLst>
          </p:cNvPr>
          <p:cNvSpPr txBox="1"/>
          <p:nvPr/>
        </p:nvSpPr>
        <p:spPr>
          <a:xfrm>
            <a:off x="2879649" y="3690606"/>
            <a:ext cx="7104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I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ncome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with your debts and mortgage paid off, how much income would you still require each month?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23A99-C5E7-1701-D778-B27C262A324C}"/>
              </a:ext>
            </a:extLst>
          </p:cNvPr>
          <p:cNvSpPr txBox="1"/>
          <p:nvPr/>
        </p:nvSpPr>
        <p:spPr>
          <a:xfrm>
            <a:off x="2879649" y="4552380"/>
            <a:ext cx="6604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M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ortgage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would you NEED to pay off your mortgage?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912EFE-E0D9-C8FB-99B9-02210528E678}"/>
              </a:ext>
            </a:extLst>
          </p:cNvPr>
          <p:cNvSpPr txBox="1"/>
          <p:nvPr/>
        </p:nvSpPr>
        <p:spPr>
          <a:xfrm>
            <a:off x="2879649" y="5414154"/>
            <a:ext cx="6604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E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xtras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would you want to provide for Education, Weddings or anything else? </a:t>
            </a:r>
          </a:p>
          <a:p>
            <a:endParaRPr lang="en-GB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3D2EC7-B48E-2D75-E576-CDD52F3CC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7EC767-E58A-18AE-6C5F-1C29A2A8A485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D47D9-37E2-5F37-AFBE-12FD1053264F}"/>
              </a:ext>
            </a:extLst>
          </p:cNvPr>
          <p:cNvSpPr txBox="1"/>
          <p:nvPr/>
        </p:nvSpPr>
        <p:spPr>
          <a:xfrm>
            <a:off x="2367528" y="318332"/>
            <a:ext cx="7628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The Financial Plan will…</a:t>
            </a:r>
            <a:endParaRPr lang="en-GB" sz="4400" dirty="0">
              <a:solidFill>
                <a:srgbClr val="FFC000"/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98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369776-807A-59E6-559B-FCF0B0C2CC8D}"/>
              </a:ext>
            </a:extLst>
          </p:cNvPr>
          <p:cNvSpPr/>
          <p:nvPr/>
        </p:nvSpPr>
        <p:spPr>
          <a:xfrm>
            <a:off x="2879648" y="3690606"/>
            <a:ext cx="6510538" cy="972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1A171-27FF-67ED-9AA4-461E64A8606A}"/>
              </a:ext>
            </a:extLst>
          </p:cNvPr>
          <p:cNvSpPr txBox="1"/>
          <p:nvPr/>
        </p:nvSpPr>
        <p:spPr>
          <a:xfrm>
            <a:off x="2879650" y="3105831"/>
            <a:ext cx="710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anose="00000500000000000000" pitchFamily="50" charset="0"/>
              </a:rPr>
              <a:t>D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ebts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 - would you NEED to pay off all other debts?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516D8-060D-8554-6E9C-5A8E43F88DCC}"/>
              </a:ext>
            </a:extLst>
          </p:cNvPr>
          <p:cNvSpPr txBox="1"/>
          <p:nvPr/>
        </p:nvSpPr>
        <p:spPr>
          <a:xfrm>
            <a:off x="2324099" y="1635137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Accurately determine the need…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However, we must teach each client the D.I.M.E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E0B2E-8C80-9857-38CB-4B3D2F7B8745}"/>
              </a:ext>
            </a:extLst>
          </p:cNvPr>
          <p:cNvSpPr txBox="1"/>
          <p:nvPr/>
        </p:nvSpPr>
        <p:spPr>
          <a:xfrm>
            <a:off x="2879649" y="3690606"/>
            <a:ext cx="7104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I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ncome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with your debts and mortgage paid off, how much income would you still require each month?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23A99-C5E7-1701-D778-B27C262A324C}"/>
              </a:ext>
            </a:extLst>
          </p:cNvPr>
          <p:cNvSpPr txBox="1"/>
          <p:nvPr/>
        </p:nvSpPr>
        <p:spPr>
          <a:xfrm>
            <a:off x="2879649" y="4552380"/>
            <a:ext cx="6604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M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ortgage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would you NEED to pay off your mortgage?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912EFE-E0D9-C8FB-99B9-02210528E678}"/>
              </a:ext>
            </a:extLst>
          </p:cNvPr>
          <p:cNvSpPr txBox="1"/>
          <p:nvPr/>
        </p:nvSpPr>
        <p:spPr>
          <a:xfrm>
            <a:off x="2879649" y="5414154"/>
            <a:ext cx="6604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E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xtras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would you want to provide for Education, Weddings or anything else? </a:t>
            </a:r>
          </a:p>
          <a:p>
            <a:endParaRPr lang="en-GB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CB03C2-9CFE-917D-5E15-76D21F8F2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A5CD66-1687-DF27-9DF5-81B30C5DB038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4F5C5-50AF-9AE2-AD3C-5D92BF3B6312}"/>
              </a:ext>
            </a:extLst>
          </p:cNvPr>
          <p:cNvSpPr txBox="1"/>
          <p:nvPr/>
        </p:nvSpPr>
        <p:spPr>
          <a:xfrm>
            <a:off x="2367528" y="318332"/>
            <a:ext cx="7628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The Financial Plan will…</a:t>
            </a:r>
            <a:endParaRPr lang="en-GB" sz="4400" dirty="0">
              <a:solidFill>
                <a:srgbClr val="FFC000"/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8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BE0B2E-8C80-9857-38CB-4B3D2F7B8745}"/>
              </a:ext>
            </a:extLst>
          </p:cNvPr>
          <p:cNvSpPr txBox="1"/>
          <p:nvPr/>
        </p:nvSpPr>
        <p:spPr>
          <a:xfrm>
            <a:off x="2879649" y="3690606"/>
            <a:ext cx="7104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ncome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– with your debts and mortgage paid off, how much income would you still require each month?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369776-807A-59E6-559B-FCF0B0C2CC8D}"/>
              </a:ext>
            </a:extLst>
          </p:cNvPr>
          <p:cNvSpPr/>
          <p:nvPr/>
        </p:nvSpPr>
        <p:spPr>
          <a:xfrm>
            <a:off x="2879648" y="4547568"/>
            <a:ext cx="6510538" cy="972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1A171-27FF-67ED-9AA4-461E64A8606A}"/>
              </a:ext>
            </a:extLst>
          </p:cNvPr>
          <p:cNvSpPr txBox="1"/>
          <p:nvPr/>
        </p:nvSpPr>
        <p:spPr>
          <a:xfrm>
            <a:off x="2879650" y="3105831"/>
            <a:ext cx="710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anose="00000500000000000000" pitchFamily="50" charset="0"/>
              </a:rPr>
              <a:t>D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ebts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 - would you NEED to pay off all other debts?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516D8-060D-8554-6E9C-5A8E43F88DCC}"/>
              </a:ext>
            </a:extLst>
          </p:cNvPr>
          <p:cNvSpPr txBox="1"/>
          <p:nvPr/>
        </p:nvSpPr>
        <p:spPr>
          <a:xfrm>
            <a:off x="2324099" y="1635137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Accurately determine the need…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However, we must teach each client the D.I.M.E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23A99-C5E7-1701-D778-B27C262A324C}"/>
              </a:ext>
            </a:extLst>
          </p:cNvPr>
          <p:cNvSpPr txBox="1"/>
          <p:nvPr/>
        </p:nvSpPr>
        <p:spPr>
          <a:xfrm>
            <a:off x="2879649" y="4567929"/>
            <a:ext cx="6604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M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ortgage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would you NEED to pay off your mortgage?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912EFE-E0D9-C8FB-99B9-02210528E678}"/>
              </a:ext>
            </a:extLst>
          </p:cNvPr>
          <p:cNvSpPr txBox="1"/>
          <p:nvPr/>
        </p:nvSpPr>
        <p:spPr>
          <a:xfrm>
            <a:off x="2879649" y="5414154"/>
            <a:ext cx="6604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E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xtras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would you want to provide for Education, Weddings or anything else? </a:t>
            </a:r>
          </a:p>
          <a:p>
            <a:endParaRPr lang="en-GB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EB78E9-6EA3-F1E4-3470-FF59C0123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8FFD08-DDDA-85F8-D668-DF5552A6A985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DCC19-7451-A393-3EA3-2974D79C738A}"/>
              </a:ext>
            </a:extLst>
          </p:cNvPr>
          <p:cNvSpPr txBox="1"/>
          <p:nvPr/>
        </p:nvSpPr>
        <p:spPr>
          <a:xfrm>
            <a:off x="2367528" y="318332"/>
            <a:ext cx="7628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The Financial Plan will…</a:t>
            </a:r>
            <a:endParaRPr lang="en-GB" sz="4400" dirty="0">
              <a:solidFill>
                <a:srgbClr val="FFC000"/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30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AD23A99-C5E7-1701-D778-B27C262A324C}"/>
              </a:ext>
            </a:extLst>
          </p:cNvPr>
          <p:cNvSpPr txBox="1"/>
          <p:nvPr/>
        </p:nvSpPr>
        <p:spPr>
          <a:xfrm>
            <a:off x="2879649" y="4567929"/>
            <a:ext cx="6604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anose="00000500000000000000" pitchFamily="50" charset="0"/>
              </a:rPr>
              <a:t>M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ortgage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– would you NEED to pay off your mortgage?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E0B2E-8C80-9857-38CB-4B3D2F7B8745}"/>
              </a:ext>
            </a:extLst>
          </p:cNvPr>
          <p:cNvSpPr txBox="1"/>
          <p:nvPr/>
        </p:nvSpPr>
        <p:spPr>
          <a:xfrm>
            <a:off x="2879649" y="3690606"/>
            <a:ext cx="7104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ncome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– with your debts and mortgage paid off, how much income would you still require each month?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369776-807A-59E6-559B-FCF0B0C2CC8D}"/>
              </a:ext>
            </a:extLst>
          </p:cNvPr>
          <p:cNvSpPr/>
          <p:nvPr/>
        </p:nvSpPr>
        <p:spPr>
          <a:xfrm>
            <a:off x="2879648" y="5408118"/>
            <a:ext cx="6510538" cy="972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1A171-27FF-67ED-9AA4-461E64A8606A}"/>
              </a:ext>
            </a:extLst>
          </p:cNvPr>
          <p:cNvSpPr txBox="1"/>
          <p:nvPr/>
        </p:nvSpPr>
        <p:spPr>
          <a:xfrm>
            <a:off x="2879650" y="3105831"/>
            <a:ext cx="710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anose="00000500000000000000" pitchFamily="50" charset="0"/>
              </a:rPr>
              <a:t>D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ebts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 - would you NEED to pay off all other debts?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516D8-060D-8554-6E9C-5A8E43F88DCC}"/>
              </a:ext>
            </a:extLst>
          </p:cNvPr>
          <p:cNvSpPr txBox="1"/>
          <p:nvPr/>
        </p:nvSpPr>
        <p:spPr>
          <a:xfrm>
            <a:off x="2324099" y="1635137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Accurately determine the need…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However, we must teach each client the D.I.M.E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912EFE-E0D9-C8FB-99B9-02210528E678}"/>
              </a:ext>
            </a:extLst>
          </p:cNvPr>
          <p:cNvSpPr txBox="1"/>
          <p:nvPr/>
        </p:nvSpPr>
        <p:spPr>
          <a:xfrm>
            <a:off x="2879649" y="5414154"/>
            <a:ext cx="6604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Montserrat" panose="00000500000000000000" pitchFamily="50" charset="0"/>
              </a:rPr>
              <a:t>E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xtras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– would you want to provide for Education, Weddings or anything else? </a:t>
            </a:r>
          </a:p>
          <a:p>
            <a:endParaRPr lang="en-GB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2F0936-114A-D2F4-DB03-A84546A8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06C853-9494-AB2C-A056-8857D35B18FA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503FE-3DD0-885B-EC5E-F257A21BF886}"/>
              </a:ext>
            </a:extLst>
          </p:cNvPr>
          <p:cNvSpPr txBox="1"/>
          <p:nvPr/>
        </p:nvSpPr>
        <p:spPr>
          <a:xfrm>
            <a:off x="2367528" y="318332"/>
            <a:ext cx="7628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The Financial Plan will…</a:t>
            </a:r>
            <a:endParaRPr lang="en-GB" sz="4400" dirty="0">
              <a:solidFill>
                <a:srgbClr val="FFC000"/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89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5912EFE-E0D9-C8FB-99B9-02210528E678}"/>
              </a:ext>
            </a:extLst>
          </p:cNvPr>
          <p:cNvSpPr txBox="1"/>
          <p:nvPr/>
        </p:nvSpPr>
        <p:spPr>
          <a:xfrm>
            <a:off x="2879649" y="5414154"/>
            <a:ext cx="6604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anose="00000500000000000000" pitchFamily="50" charset="0"/>
              </a:rPr>
              <a:t>E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xtras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– would you want to provide for Education, Weddings or anything else? </a:t>
            </a:r>
          </a:p>
          <a:p>
            <a:endParaRPr lang="en-GB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23A99-C5E7-1701-D778-B27C262A324C}"/>
              </a:ext>
            </a:extLst>
          </p:cNvPr>
          <p:cNvSpPr txBox="1"/>
          <p:nvPr/>
        </p:nvSpPr>
        <p:spPr>
          <a:xfrm>
            <a:off x="2879649" y="4567929"/>
            <a:ext cx="6604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anose="00000500000000000000" pitchFamily="50" charset="0"/>
              </a:rPr>
              <a:t>M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ortgage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– would you NEED to pay off your mortgage?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E0B2E-8C80-9857-38CB-4B3D2F7B8745}"/>
              </a:ext>
            </a:extLst>
          </p:cNvPr>
          <p:cNvSpPr txBox="1"/>
          <p:nvPr/>
        </p:nvSpPr>
        <p:spPr>
          <a:xfrm>
            <a:off x="2879649" y="3690606"/>
            <a:ext cx="7104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ncome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– with your debts and mortgage paid off, how much income would you still require each month?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369776-807A-59E6-559B-FCF0B0C2CC8D}"/>
              </a:ext>
            </a:extLst>
          </p:cNvPr>
          <p:cNvSpPr/>
          <p:nvPr/>
        </p:nvSpPr>
        <p:spPr>
          <a:xfrm>
            <a:off x="2879648" y="7147419"/>
            <a:ext cx="6510538" cy="9728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1A171-27FF-67ED-9AA4-461E64A8606A}"/>
              </a:ext>
            </a:extLst>
          </p:cNvPr>
          <p:cNvSpPr txBox="1"/>
          <p:nvPr/>
        </p:nvSpPr>
        <p:spPr>
          <a:xfrm>
            <a:off x="2879650" y="3105831"/>
            <a:ext cx="710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anose="00000500000000000000" pitchFamily="50" charset="0"/>
              </a:rPr>
              <a:t>D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ebts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 - would you NEED to pay off all other debts?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516D8-060D-8554-6E9C-5A8E43F88DCC}"/>
              </a:ext>
            </a:extLst>
          </p:cNvPr>
          <p:cNvSpPr txBox="1"/>
          <p:nvPr/>
        </p:nvSpPr>
        <p:spPr>
          <a:xfrm>
            <a:off x="2324099" y="1635137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Accurately determine the need…</a:t>
            </a:r>
          </a:p>
          <a:p>
            <a:pPr algn="ctr"/>
            <a:endParaRPr lang="en-GB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However, we must teach each client the D.I.M.E 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3A9E2F-B04F-5740-04F6-E652D3830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B71EDA-E900-2145-69AA-85EAAD8D53C3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3F71D-CC08-611F-0010-D37ECE076C8D}"/>
              </a:ext>
            </a:extLst>
          </p:cNvPr>
          <p:cNvSpPr txBox="1"/>
          <p:nvPr/>
        </p:nvSpPr>
        <p:spPr>
          <a:xfrm>
            <a:off x="2367528" y="318332"/>
            <a:ext cx="7628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The Financial Plan will…</a:t>
            </a:r>
            <a:endParaRPr lang="en-GB" sz="4400" dirty="0">
              <a:solidFill>
                <a:srgbClr val="FFC000"/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05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DAB3DC-752C-AC2F-0BD2-10E40EBDD6DE}"/>
              </a:ext>
            </a:extLst>
          </p:cNvPr>
          <p:cNvSpPr txBox="1"/>
          <p:nvPr/>
        </p:nvSpPr>
        <p:spPr>
          <a:xfrm>
            <a:off x="625641" y="786064"/>
            <a:ext cx="59997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DIFFERENT TYPES </a:t>
            </a:r>
          </a:p>
          <a:p>
            <a:r>
              <a:rPr lang="en-GB" sz="44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OF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C1452-145F-70A2-DDAC-A6CD84D5DCB1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A2A3FD-A7DB-451F-36A2-D6543215AEAF}"/>
              </a:ext>
            </a:extLst>
          </p:cNvPr>
          <p:cNvSpPr/>
          <p:nvPr/>
        </p:nvSpPr>
        <p:spPr>
          <a:xfrm>
            <a:off x="625641" y="2302043"/>
            <a:ext cx="5630780" cy="9344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Term – Death Only – Very simple cover – client dies, insurer pays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D50199-D9DD-2173-9F06-1464AE1F4E49}"/>
              </a:ext>
            </a:extLst>
          </p:cNvPr>
          <p:cNvSpPr/>
          <p:nvPr/>
        </p:nvSpPr>
        <p:spPr>
          <a:xfrm>
            <a:off x="625641" y="3343223"/>
            <a:ext cx="5630780" cy="6026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Serious Illness Cover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1ED96D-6A3A-195E-5BF2-46DC1D8B72E6}"/>
              </a:ext>
            </a:extLst>
          </p:cNvPr>
          <p:cNvSpPr/>
          <p:nvPr/>
        </p:nvSpPr>
        <p:spPr>
          <a:xfrm>
            <a:off x="625641" y="5471207"/>
            <a:ext cx="5630780" cy="6026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Whole of Life – pays on death at any stage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A06B18-E2EC-A72D-F48F-4CDD6A9656A1}"/>
              </a:ext>
            </a:extLst>
          </p:cNvPr>
          <p:cNvSpPr/>
          <p:nvPr/>
        </p:nvSpPr>
        <p:spPr>
          <a:xfrm>
            <a:off x="1212238" y="4023712"/>
            <a:ext cx="1384314" cy="136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Montserrat" panose="00000500000000000000" pitchFamily="2" charset="0"/>
              </a:rPr>
              <a:t>174</a:t>
            </a:r>
          </a:p>
          <a:p>
            <a:pPr algn="ctr"/>
            <a:r>
              <a:rPr lang="en-GB" sz="800" dirty="0">
                <a:solidFill>
                  <a:srgbClr val="002060"/>
                </a:solidFill>
                <a:latin typeface="Montserrat" panose="00000500000000000000" pitchFamily="2" charset="0"/>
              </a:rPr>
              <a:t>Conditions covered with our Serious Illness Cover </a:t>
            </a:r>
            <a:r>
              <a:rPr lang="en-GB" sz="800" b="1" dirty="0">
                <a:solidFill>
                  <a:srgbClr val="002060"/>
                </a:solidFill>
                <a:latin typeface="Montserrat" panose="00000500000000000000" pitchFamily="2" charset="0"/>
              </a:rPr>
              <a:t>3X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C49E45-17DA-F32B-4E03-298F8F6BD574}"/>
              </a:ext>
            </a:extLst>
          </p:cNvPr>
          <p:cNvSpPr/>
          <p:nvPr/>
        </p:nvSpPr>
        <p:spPr>
          <a:xfrm>
            <a:off x="2827797" y="4023712"/>
            <a:ext cx="1384314" cy="136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Montserrat" panose="00000500000000000000" pitchFamily="2" charset="0"/>
              </a:rPr>
              <a:t>143</a:t>
            </a:r>
          </a:p>
          <a:p>
            <a:pPr algn="ctr"/>
            <a:r>
              <a:rPr lang="en-GB" sz="800" dirty="0">
                <a:solidFill>
                  <a:srgbClr val="002060"/>
                </a:solidFill>
                <a:latin typeface="Montserrat" panose="00000500000000000000" pitchFamily="2" charset="0"/>
              </a:rPr>
              <a:t>Conditions covered with our Serious Illness Cover </a:t>
            </a:r>
            <a:r>
              <a:rPr lang="en-GB" sz="800" b="1" dirty="0">
                <a:solidFill>
                  <a:srgbClr val="002060"/>
                </a:solidFill>
                <a:latin typeface="Montserrat" panose="00000500000000000000" pitchFamily="2" charset="0"/>
              </a:rPr>
              <a:t>2X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110A6B-2A06-B91E-E287-5874F05832BC}"/>
              </a:ext>
            </a:extLst>
          </p:cNvPr>
          <p:cNvSpPr/>
          <p:nvPr/>
        </p:nvSpPr>
        <p:spPr>
          <a:xfrm>
            <a:off x="4443356" y="4023712"/>
            <a:ext cx="1384314" cy="13696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Montserrat" panose="00000500000000000000" pitchFamily="2" charset="0"/>
              </a:rPr>
              <a:t>113</a:t>
            </a:r>
          </a:p>
          <a:p>
            <a:pPr algn="ctr"/>
            <a:r>
              <a:rPr lang="en-GB" sz="800" dirty="0">
                <a:solidFill>
                  <a:srgbClr val="002060"/>
                </a:solidFill>
                <a:latin typeface="Montserrat" panose="00000500000000000000" pitchFamily="2" charset="0"/>
              </a:rPr>
              <a:t>Conditions covered with our Serious Illness Cover </a:t>
            </a:r>
            <a:r>
              <a:rPr lang="en-GB" sz="800" b="1" dirty="0">
                <a:solidFill>
                  <a:srgbClr val="002060"/>
                </a:solidFill>
                <a:latin typeface="Montserrat" panose="00000500000000000000" pitchFamily="2" charset="0"/>
              </a:rPr>
              <a:t>1X</a:t>
            </a:r>
          </a:p>
        </p:txBody>
      </p:sp>
    </p:spTree>
    <p:extLst>
      <p:ext uri="{BB962C8B-B14F-4D97-AF65-F5344CB8AC3E}">
        <p14:creationId xmlns:p14="http://schemas.microsoft.com/office/powerpoint/2010/main" val="3137412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95951-B315-ABC2-07DA-6C134F8A2E84}"/>
              </a:ext>
            </a:extLst>
          </p:cNvPr>
          <p:cNvSpPr txBox="1"/>
          <p:nvPr/>
        </p:nvSpPr>
        <p:spPr>
          <a:xfrm>
            <a:off x="312458" y="473072"/>
            <a:ext cx="5540202" cy="169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002060"/>
                </a:solidFill>
                <a:latin typeface="Montserrat ExtraBold" panose="00000900000000000000" pitchFamily="50" charset="0"/>
                <a:ea typeface="+mj-ea"/>
                <a:cs typeface="+mj-cs"/>
              </a:rPr>
              <a:t>SEVERITY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C000"/>
                </a:solidFill>
                <a:latin typeface="Montserrat ExtraBold" panose="00000900000000000000" pitchFamily="50" charset="0"/>
                <a:ea typeface="+mj-ea"/>
                <a:cs typeface="+mj-cs"/>
              </a:rPr>
              <a:t>PAYMENTS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DDDB43-9AF9-1936-4929-BF4EBA7E605A}"/>
              </a:ext>
            </a:extLst>
          </p:cNvPr>
          <p:cNvGrpSpPr/>
          <p:nvPr/>
        </p:nvGrpSpPr>
        <p:grpSpPr>
          <a:xfrm>
            <a:off x="583392" y="3580900"/>
            <a:ext cx="5154322" cy="1427518"/>
            <a:chOff x="807981" y="3532773"/>
            <a:chExt cx="5154322" cy="142751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D81193E-BF6B-423E-56E5-21843CCACA05}"/>
                </a:ext>
              </a:extLst>
            </p:cNvPr>
            <p:cNvSpPr/>
            <p:nvPr/>
          </p:nvSpPr>
          <p:spPr>
            <a:xfrm>
              <a:off x="807981" y="3532773"/>
              <a:ext cx="5154322" cy="142751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Rectangle 6" descr="Money">
              <a:extLst>
                <a:ext uri="{FF2B5EF4-FFF2-40B4-BE49-F238E27FC236}">
                  <a16:creationId xmlns:a16="http://schemas.microsoft.com/office/drawing/2014/main" id="{CEA2BCEE-6C95-1E7A-3DCE-4B7FE6A1DF8B}"/>
                </a:ext>
              </a:extLst>
            </p:cNvPr>
            <p:cNvSpPr/>
            <p:nvPr/>
          </p:nvSpPr>
          <p:spPr>
            <a:xfrm>
              <a:off x="1165012" y="3688997"/>
              <a:ext cx="934722" cy="93472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D898AA-462C-C7AA-3C15-06BFD4AC7699}"/>
                </a:ext>
              </a:extLst>
            </p:cNvPr>
            <p:cNvSpPr/>
            <p:nvPr/>
          </p:nvSpPr>
          <p:spPr>
            <a:xfrm>
              <a:off x="2456765" y="3532773"/>
              <a:ext cx="3505538" cy="1427518"/>
            </a:xfrm>
            <a:custGeom>
              <a:avLst/>
              <a:gdLst>
                <a:gd name="connsiteX0" fmla="*/ 0 w 4173430"/>
                <a:gd name="connsiteY0" fmla="*/ 0 h 1699495"/>
                <a:gd name="connsiteX1" fmla="*/ 4173430 w 4173430"/>
                <a:gd name="connsiteY1" fmla="*/ 0 h 1699495"/>
                <a:gd name="connsiteX2" fmla="*/ 4173430 w 4173430"/>
                <a:gd name="connsiteY2" fmla="*/ 1699495 h 1699495"/>
                <a:gd name="connsiteX3" fmla="*/ 0 w 4173430"/>
                <a:gd name="connsiteY3" fmla="*/ 1699495 h 1699495"/>
                <a:gd name="connsiteX4" fmla="*/ 0 w 4173430"/>
                <a:gd name="connsiteY4" fmla="*/ 0 h 169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430" h="1699495">
                  <a:moveTo>
                    <a:pt x="0" y="0"/>
                  </a:moveTo>
                  <a:lnTo>
                    <a:pt x="4173430" y="0"/>
                  </a:lnTo>
                  <a:lnTo>
                    <a:pt x="4173430" y="1699495"/>
                  </a:lnTo>
                  <a:lnTo>
                    <a:pt x="0" y="16994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9863" tIns="179863" rIns="179863" bIns="179863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Montserrat" panose="00000500000000000000" pitchFamily="50" charset="0"/>
                </a:rPr>
                <a:t>Pays based on condition severity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46CFA07-2BCA-7A02-BB67-1345E671F1AD}"/>
              </a:ext>
            </a:extLst>
          </p:cNvPr>
          <p:cNvGrpSpPr/>
          <p:nvPr/>
        </p:nvGrpSpPr>
        <p:grpSpPr>
          <a:xfrm>
            <a:off x="6405606" y="3580900"/>
            <a:ext cx="5154322" cy="1459733"/>
            <a:chOff x="6630195" y="3532773"/>
            <a:chExt cx="5154322" cy="14597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8F81732-8D76-30F9-1620-BF781B516E77}"/>
                </a:ext>
              </a:extLst>
            </p:cNvPr>
            <p:cNvGrpSpPr/>
            <p:nvPr/>
          </p:nvGrpSpPr>
          <p:grpSpPr>
            <a:xfrm>
              <a:off x="6630195" y="3532773"/>
              <a:ext cx="5154322" cy="1459733"/>
              <a:chOff x="6630195" y="3532773"/>
              <a:chExt cx="5154322" cy="1459733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83C4A00-8F57-AA3A-5425-EC159BC11849}"/>
                  </a:ext>
                </a:extLst>
              </p:cNvPr>
              <p:cNvSpPr/>
              <p:nvPr/>
            </p:nvSpPr>
            <p:spPr>
              <a:xfrm>
                <a:off x="6630195" y="3532773"/>
                <a:ext cx="5154322" cy="14275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5109E4B-4707-4093-C118-01430FE8561A}"/>
                  </a:ext>
                </a:extLst>
              </p:cNvPr>
              <p:cNvSpPr/>
              <p:nvPr/>
            </p:nvSpPr>
            <p:spPr>
              <a:xfrm>
                <a:off x="8278979" y="3532774"/>
                <a:ext cx="3505538" cy="1459732"/>
              </a:xfrm>
              <a:custGeom>
                <a:avLst/>
                <a:gdLst>
                  <a:gd name="connsiteX0" fmla="*/ 0 w 4173430"/>
                  <a:gd name="connsiteY0" fmla="*/ 0 h 1699495"/>
                  <a:gd name="connsiteX1" fmla="*/ 4173430 w 4173430"/>
                  <a:gd name="connsiteY1" fmla="*/ 0 h 1699495"/>
                  <a:gd name="connsiteX2" fmla="*/ 4173430 w 4173430"/>
                  <a:gd name="connsiteY2" fmla="*/ 1699495 h 1699495"/>
                  <a:gd name="connsiteX3" fmla="*/ 0 w 4173430"/>
                  <a:gd name="connsiteY3" fmla="*/ 1699495 h 1699495"/>
                  <a:gd name="connsiteX4" fmla="*/ 0 w 4173430"/>
                  <a:gd name="connsiteY4" fmla="*/ 0 h 169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3430" h="1699495">
                    <a:moveTo>
                      <a:pt x="0" y="0"/>
                    </a:moveTo>
                    <a:lnTo>
                      <a:pt x="4173430" y="0"/>
                    </a:lnTo>
                    <a:lnTo>
                      <a:pt x="4173430" y="1699495"/>
                    </a:lnTo>
                    <a:lnTo>
                      <a:pt x="0" y="16994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863" tIns="179863" rIns="179863" bIns="179863" numCol="1" spcCol="1270" anchor="ctr" anchorCtr="0">
                <a:noAutofit/>
              </a:bodyPr>
              <a:lstStyle/>
              <a:p>
                <a:pPr marL="0" lvl="0" indent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Montserrat" panose="00000500000000000000" pitchFamily="50" charset="0"/>
                  </a:rPr>
                  <a:t>Rest of ‘pot’ available for future conditions</a:t>
                </a:r>
              </a:p>
            </p:txBody>
          </p:sp>
        </p:grpSp>
        <p:pic>
          <p:nvPicPr>
            <p:cNvPr id="4" name="Graphic 3" descr="Chinese Teapot And Cup with solid fill">
              <a:extLst>
                <a:ext uri="{FF2B5EF4-FFF2-40B4-BE49-F238E27FC236}">
                  <a16:creationId xmlns:a16="http://schemas.microsoft.com/office/drawing/2014/main" id="{B3EFB6C0-6425-7F1A-E232-C601DEF44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97387" y="380544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254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9113652F-CC5E-ACF1-CB5F-34FB1B326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30" b="27985"/>
          <a:stretch/>
        </p:blipFill>
        <p:spPr>
          <a:xfrm>
            <a:off x="4766224" y="1549214"/>
            <a:ext cx="7313481" cy="5204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4D244B-5092-943B-F7E2-F97CD1BEACAD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</a:t>
            </a:r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ALES 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8ED50-9A28-BE51-37C2-EA78DB88AE08}"/>
              </a:ext>
            </a:extLst>
          </p:cNvPr>
          <p:cNvSpPr txBox="1"/>
          <p:nvPr/>
        </p:nvSpPr>
        <p:spPr>
          <a:xfrm>
            <a:off x="3538267" y="3981005"/>
            <a:ext cx="511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Thank You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2E9583-9660-4881-848C-F3EBD602C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b="4896"/>
          <a:stretch/>
        </p:blipFill>
        <p:spPr>
          <a:xfrm>
            <a:off x="3033897" y="2014545"/>
            <a:ext cx="6124205" cy="1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3D984E-5E02-44C7-DD82-32EC129844F6}"/>
              </a:ext>
            </a:extLst>
          </p:cNvPr>
          <p:cNvSpPr/>
          <p:nvPr/>
        </p:nvSpPr>
        <p:spPr>
          <a:xfrm>
            <a:off x="1751162" y="1923692"/>
            <a:ext cx="8669547" cy="3088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8CA5E4-6CCA-E1DD-57FD-ECDC942907EE}"/>
              </a:ext>
            </a:extLst>
          </p:cNvPr>
          <p:cNvSpPr txBox="1"/>
          <p:nvPr/>
        </p:nvSpPr>
        <p:spPr>
          <a:xfrm>
            <a:off x="2964611" y="327804"/>
            <a:ext cx="626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Montserrat ExtraBold" panose="00000900000000000000" pitchFamily="50" charset="0"/>
              </a:rPr>
              <a:t>NEED FOR </a:t>
            </a:r>
            <a:r>
              <a:rPr lang="en-GB" sz="40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COVERAGE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18C16-1E90-41DA-8A68-2CD043A9FF88}"/>
              </a:ext>
            </a:extLst>
          </p:cNvPr>
          <p:cNvSpPr txBox="1"/>
          <p:nvPr/>
        </p:nvSpPr>
        <p:spPr>
          <a:xfrm>
            <a:off x="1751162" y="2036659"/>
            <a:ext cx="8658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Average sum assured in the UK is £51,500</a:t>
            </a:r>
          </a:p>
          <a:p>
            <a:pPr algn="ctr"/>
            <a:endParaRPr lang="en-GB" dirty="0">
              <a:solidFill>
                <a:srgbClr val="002060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How long would this last a family after the breadwinner dies?</a:t>
            </a:r>
          </a:p>
          <a:p>
            <a:pPr algn="ctr"/>
            <a:endParaRPr lang="en-GB" dirty="0">
              <a:solidFill>
                <a:srgbClr val="002060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1 in every 4 males will die between 25 and 65</a:t>
            </a:r>
          </a:p>
          <a:p>
            <a:pPr algn="ctr"/>
            <a:endParaRPr lang="en-GB" dirty="0">
              <a:solidFill>
                <a:srgbClr val="002060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If someone does have cover on their mortgage, and only the mortgage gets paid in the event of death...</a:t>
            </a:r>
          </a:p>
          <a:p>
            <a:pPr algn="ctr"/>
            <a:endParaRPr lang="en-GB" dirty="0">
              <a:solidFill>
                <a:srgbClr val="002060"/>
              </a:solidFill>
              <a:latin typeface="Montserrat" panose="00000500000000000000" pitchFamily="50" charset="0"/>
            </a:endParaRPr>
          </a:p>
          <a:p>
            <a:pPr algn="ctr"/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Can the family continue to live in their home? 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1AFDA4-DF81-FF97-7C1A-09AEBCDA5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39E25-9180-F5F5-2883-42E2191431D9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  <p:pic>
        <p:nvPicPr>
          <p:cNvPr id="7" name="Picture 6" descr="Hands holding a group of people&#10;&#10;Description automatically generated">
            <a:extLst>
              <a:ext uri="{FF2B5EF4-FFF2-40B4-BE49-F238E27FC236}">
                <a16:creationId xmlns:a16="http://schemas.microsoft.com/office/drawing/2014/main" id="{8C1C6AD9-CE20-549D-E841-D70B0ACF0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29" y="2962900"/>
            <a:ext cx="11354304" cy="37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76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ED7B1AD-8242-C33D-3A1D-8CB95EE017E8}"/>
              </a:ext>
            </a:extLst>
          </p:cNvPr>
          <p:cNvSpPr/>
          <p:nvPr/>
        </p:nvSpPr>
        <p:spPr>
          <a:xfrm>
            <a:off x="791570" y="1505566"/>
            <a:ext cx="10426890" cy="431269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8CA5E4-6CCA-E1DD-57FD-ECDC942907EE}"/>
              </a:ext>
            </a:extLst>
          </p:cNvPr>
          <p:cNvSpPr txBox="1"/>
          <p:nvPr/>
        </p:nvSpPr>
        <p:spPr>
          <a:xfrm>
            <a:off x="2269325" y="398021"/>
            <a:ext cx="7653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Montserrat ExtraBold" panose="00000900000000000000" pitchFamily="50" charset="0"/>
              </a:rPr>
              <a:t>HOW LIFE </a:t>
            </a:r>
            <a:r>
              <a:rPr lang="en-GB" sz="4000" i="1" dirty="0">
                <a:solidFill>
                  <a:srgbClr val="FFC000"/>
                </a:solidFill>
                <a:latin typeface="Montserrat ExtraBold" panose="00000900000000000000" pitchFamily="50" charset="0"/>
              </a:rPr>
              <a:t>REALLY</a:t>
            </a:r>
            <a:r>
              <a:rPr lang="en-GB" sz="40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 WORKS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FA8690-00E3-DE20-B2A8-E4B81AEE0195}"/>
              </a:ext>
            </a:extLst>
          </p:cNvPr>
          <p:cNvGrpSpPr/>
          <p:nvPr/>
        </p:nvGrpSpPr>
        <p:grpSpPr>
          <a:xfrm>
            <a:off x="1447799" y="2248879"/>
            <a:ext cx="9296401" cy="2826068"/>
            <a:chOff x="1526875" y="2337757"/>
            <a:chExt cx="9296401" cy="282606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30D862-BE2E-368B-FC20-5341E9A6C005}"/>
                </a:ext>
              </a:extLst>
            </p:cNvPr>
            <p:cNvCxnSpPr/>
            <p:nvPr/>
          </p:nvCxnSpPr>
          <p:spPr>
            <a:xfrm>
              <a:off x="1526875" y="2337758"/>
              <a:ext cx="349369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65BBE8-6F96-93DF-FAFE-732A775EB441}"/>
                </a:ext>
              </a:extLst>
            </p:cNvPr>
            <p:cNvCxnSpPr/>
            <p:nvPr/>
          </p:nvCxnSpPr>
          <p:spPr>
            <a:xfrm>
              <a:off x="7329578" y="2337758"/>
              <a:ext cx="349369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63DEBB-B985-BF94-3652-5ADBD1A3F104}"/>
                </a:ext>
              </a:extLst>
            </p:cNvPr>
            <p:cNvCxnSpPr>
              <a:cxnSpLocks/>
            </p:cNvCxnSpPr>
            <p:nvPr/>
          </p:nvCxnSpPr>
          <p:spPr>
            <a:xfrm>
              <a:off x="5020573" y="2337758"/>
              <a:ext cx="2309005" cy="27867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79210BB-E712-8576-B253-63FC39FBE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0573" y="2337757"/>
              <a:ext cx="2309005" cy="282606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0BC16D-2B47-C3E1-5A6E-335CBA053223}"/>
                </a:ext>
              </a:extLst>
            </p:cNvPr>
            <p:cNvCxnSpPr/>
            <p:nvPr/>
          </p:nvCxnSpPr>
          <p:spPr>
            <a:xfrm>
              <a:off x="1526875" y="5163825"/>
              <a:ext cx="349369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73F109D-CDC3-7E6A-FE8E-C07B28AABF5B}"/>
                </a:ext>
              </a:extLst>
            </p:cNvPr>
            <p:cNvCxnSpPr/>
            <p:nvPr/>
          </p:nvCxnSpPr>
          <p:spPr>
            <a:xfrm>
              <a:off x="7329578" y="5124485"/>
              <a:ext cx="349369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7E8C3EE-5A95-7C47-1006-016525AC5E7C}"/>
              </a:ext>
            </a:extLst>
          </p:cNvPr>
          <p:cNvSpPr txBox="1"/>
          <p:nvPr/>
        </p:nvSpPr>
        <p:spPr>
          <a:xfrm>
            <a:off x="7250502" y="2411136"/>
            <a:ext cx="34936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In the later years;</a:t>
            </a:r>
          </a:p>
          <a:p>
            <a:endParaRPr lang="en-GB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They need a lot of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savings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 to help them in their older age.</a:t>
            </a:r>
          </a:p>
          <a:p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Their responsibilities are greatly reduced, the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children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 are grown,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debts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 are greatly reduced, and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mortgage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 is eliminated.</a:t>
            </a:r>
          </a:p>
          <a:p>
            <a:endParaRPr lang="en-GB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This is the time they need savings, not to be paying for a life policy.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2F07A1-9A26-0E12-BD88-39B6E9C8B12B}"/>
              </a:ext>
            </a:extLst>
          </p:cNvPr>
          <p:cNvSpPr txBox="1"/>
          <p:nvPr/>
        </p:nvSpPr>
        <p:spPr>
          <a:xfrm>
            <a:off x="1447799" y="2538529"/>
            <a:ext cx="3493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In the early years;</a:t>
            </a:r>
          </a:p>
          <a:p>
            <a:endParaRPr lang="en-GB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They have lots of responsibilities e.g.,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young children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,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debts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,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mortgage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, this is the time that the loss of the bread winner’s income would be devastating to the family.</a:t>
            </a:r>
          </a:p>
          <a:p>
            <a:endParaRPr lang="en-GB" sz="14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And they don’t have much in </a:t>
            </a:r>
            <a:r>
              <a:rPr lang="en-GB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savings</a:t>
            </a:r>
            <a:r>
              <a:rPr lang="en-GB" sz="1400" dirty="0">
                <a:solidFill>
                  <a:schemeClr val="bg1"/>
                </a:solidFill>
                <a:latin typeface="Montserrat" panose="00000500000000000000" pitchFamily="50" charset="0"/>
              </a:rPr>
              <a:t>. </a:t>
            </a:r>
          </a:p>
        </p:txBody>
      </p:sp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927129-337F-785B-59B7-439687E04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61B0BD7-1FA6-3776-5749-E6B45C1420C8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</p:spTree>
    <p:extLst>
      <p:ext uri="{BB962C8B-B14F-4D97-AF65-F5344CB8AC3E}">
        <p14:creationId xmlns:p14="http://schemas.microsoft.com/office/powerpoint/2010/main" val="465734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2D1051-6EB4-2CB0-85ED-4FE8E767F757}"/>
              </a:ext>
            </a:extLst>
          </p:cNvPr>
          <p:cNvSpPr/>
          <p:nvPr/>
        </p:nvSpPr>
        <p:spPr>
          <a:xfrm>
            <a:off x="-3366449" y="2549105"/>
            <a:ext cx="3053750" cy="17597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86C27-8A54-9A93-B54C-61CE35C70DB4}"/>
              </a:ext>
            </a:extLst>
          </p:cNvPr>
          <p:cNvSpPr txBox="1"/>
          <p:nvPr/>
        </p:nvSpPr>
        <p:spPr>
          <a:xfrm>
            <a:off x="992038" y="2967332"/>
            <a:ext cx="270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The Law says that you 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may not give advice on Life Insurance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3919F-D822-3985-9B1F-98065B5081E1}"/>
              </a:ext>
            </a:extLst>
          </p:cNvPr>
          <p:cNvSpPr txBox="1"/>
          <p:nvPr/>
        </p:nvSpPr>
        <p:spPr>
          <a:xfrm>
            <a:off x="4741652" y="3105832"/>
            <a:ext cx="270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But you never 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have to…</a:t>
            </a:r>
            <a:endParaRPr lang="en-GB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A8A7B-4B4D-AAAD-28E7-DF10296DDD49}"/>
              </a:ext>
            </a:extLst>
          </p:cNvPr>
          <p:cNvSpPr txBox="1"/>
          <p:nvPr/>
        </p:nvSpPr>
        <p:spPr>
          <a:xfrm>
            <a:off x="8491266" y="2828834"/>
            <a:ext cx="270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Explain the facts of each type of plan and give the client the right to choose.</a:t>
            </a:r>
            <a:endParaRPr lang="en-GB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45DC6-F8B4-3EAA-8D43-1483AEC1ED44}"/>
              </a:ext>
            </a:extLst>
          </p:cNvPr>
          <p:cNvSpPr txBox="1"/>
          <p:nvPr/>
        </p:nvSpPr>
        <p:spPr>
          <a:xfrm>
            <a:off x="3503762" y="318332"/>
            <a:ext cx="518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GIVING</a:t>
            </a:r>
            <a:r>
              <a:rPr lang="en-GB" sz="44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 </a:t>
            </a:r>
            <a:r>
              <a:rPr lang="en-GB" sz="44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ADVICE</a:t>
            </a:r>
          </a:p>
        </p:txBody>
      </p:sp>
      <p:pic>
        <p:nvPicPr>
          <p:cNvPr id="8" name="Picture 7" descr="A pair of hands holding light bulbs&#10;&#10;Description automatically generated">
            <a:extLst>
              <a:ext uri="{FF2B5EF4-FFF2-40B4-BE49-F238E27FC236}">
                <a16:creationId xmlns:a16="http://schemas.microsoft.com/office/drawing/2014/main" id="{C6826CD3-0FA1-C56F-A421-67EB89522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0"/>
          <a:stretch/>
        </p:blipFill>
        <p:spPr>
          <a:xfrm>
            <a:off x="12980046" y="3428997"/>
            <a:ext cx="3053750" cy="4023436"/>
          </a:xfrm>
          <a:prstGeom prst="rect">
            <a:avLst/>
          </a:prstGeom>
        </p:spPr>
      </p:pic>
      <p:pic>
        <p:nvPicPr>
          <p:cNvPr id="9" name="Picture 8" descr="A pair of hands holding light bulbs&#10;&#10;Description automatically generated">
            <a:extLst>
              <a:ext uri="{FF2B5EF4-FFF2-40B4-BE49-F238E27FC236}">
                <a16:creationId xmlns:a16="http://schemas.microsoft.com/office/drawing/2014/main" id="{7CE91916-2CB9-ECC6-7374-3B795C4FE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9"/>
          <a:stretch/>
        </p:blipFill>
        <p:spPr>
          <a:xfrm>
            <a:off x="-3294103" y="3428997"/>
            <a:ext cx="2981404" cy="40234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2C3890-07DD-6CDB-78FB-B6DEFFAD2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3E6BC6-FFB0-26C5-7719-7D6395A9131F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</p:spTree>
    <p:extLst>
      <p:ext uri="{BB962C8B-B14F-4D97-AF65-F5344CB8AC3E}">
        <p14:creationId xmlns:p14="http://schemas.microsoft.com/office/powerpoint/2010/main" val="2807951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7B0907-A66E-8818-40E5-04CC3CE2B6D7}"/>
              </a:ext>
            </a:extLst>
          </p:cNvPr>
          <p:cNvSpPr/>
          <p:nvPr/>
        </p:nvSpPr>
        <p:spPr>
          <a:xfrm>
            <a:off x="819510" y="2549105"/>
            <a:ext cx="3053750" cy="17597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86C27-8A54-9A93-B54C-61CE35C70DB4}"/>
              </a:ext>
            </a:extLst>
          </p:cNvPr>
          <p:cNvSpPr txBox="1"/>
          <p:nvPr/>
        </p:nvSpPr>
        <p:spPr>
          <a:xfrm>
            <a:off x="992038" y="2828834"/>
            <a:ext cx="270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FSC regulations say that we </a:t>
            </a:r>
            <a:r>
              <a:rPr lang="en-GB" b="1" dirty="0">
                <a:solidFill>
                  <a:srgbClr val="0070C0"/>
                </a:solidFill>
                <a:latin typeface="Montserrat" panose="00000500000000000000" pitchFamily="50" charset="0"/>
              </a:rPr>
              <a:t>may not </a:t>
            </a:r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give advice on Life Insurance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3919F-D822-3985-9B1F-98065B5081E1}"/>
              </a:ext>
            </a:extLst>
          </p:cNvPr>
          <p:cNvSpPr txBox="1"/>
          <p:nvPr/>
        </p:nvSpPr>
        <p:spPr>
          <a:xfrm>
            <a:off x="4741652" y="3105832"/>
            <a:ext cx="270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But you never 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have to…</a:t>
            </a:r>
            <a:endParaRPr lang="en-GB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A8A7B-4B4D-AAAD-28E7-DF10296DDD49}"/>
              </a:ext>
            </a:extLst>
          </p:cNvPr>
          <p:cNvSpPr txBox="1"/>
          <p:nvPr/>
        </p:nvSpPr>
        <p:spPr>
          <a:xfrm>
            <a:off x="8491266" y="2828834"/>
            <a:ext cx="270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Explain the facts of each type of plan and give the client the right to choose.</a:t>
            </a:r>
            <a:endParaRPr lang="en-GB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45DC6-F8B4-3EAA-8D43-1483AEC1ED44}"/>
              </a:ext>
            </a:extLst>
          </p:cNvPr>
          <p:cNvSpPr txBox="1"/>
          <p:nvPr/>
        </p:nvSpPr>
        <p:spPr>
          <a:xfrm>
            <a:off x="3503762" y="318332"/>
            <a:ext cx="518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GIVING</a:t>
            </a:r>
            <a:r>
              <a:rPr lang="en-GB" sz="44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 </a:t>
            </a:r>
            <a:r>
              <a:rPr lang="en-GB" sz="44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ADVICE</a:t>
            </a:r>
          </a:p>
        </p:txBody>
      </p:sp>
      <p:pic>
        <p:nvPicPr>
          <p:cNvPr id="9" name="Picture 8" descr="A pair of hands holding light bulbs&#10;&#10;Description automatically generated">
            <a:extLst>
              <a:ext uri="{FF2B5EF4-FFF2-40B4-BE49-F238E27FC236}">
                <a16:creationId xmlns:a16="http://schemas.microsoft.com/office/drawing/2014/main" id="{5D91E190-A508-B31D-CE4C-893D2D84D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0"/>
          <a:stretch/>
        </p:blipFill>
        <p:spPr>
          <a:xfrm>
            <a:off x="6059826" y="3428997"/>
            <a:ext cx="3053750" cy="4023436"/>
          </a:xfrm>
          <a:prstGeom prst="rect">
            <a:avLst/>
          </a:prstGeom>
        </p:spPr>
      </p:pic>
      <p:pic>
        <p:nvPicPr>
          <p:cNvPr id="10" name="Picture 9" descr="A pair of hands holding light bulbs&#10;&#10;Description automatically generated">
            <a:extLst>
              <a:ext uri="{FF2B5EF4-FFF2-40B4-BE49-F238E27FC236}">
                <a16:creationId xmlns:a16="http://schemas.microsoft.com/office/drawing/2014/main" id="{741D0AFF-6D93-291E-35A9-206A4AEED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9"/>
          <a:stretch/>
        </p:blipFill>
        <p:spPr>
          <a:xfrm>
            <a:off x="3078422" y="3428997"/>
            <a:ext cx="2981404" cy="4023436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398CF4-0B49-7D2F-3626-B1F001E74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583FAA-0392-C3CD-D66E-5886708BC1C4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</p:spTree>
    <p:extLst>
      <p:ext uri="{BB962C8B-B14F-4D97-AF65-F5344CB8AC3E}">
        <p14:creationId xmlns:p14="http://schemas.microsoft.com/office/powerpoint/2010/main" val="3284100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7B0907-A66E-8818-40E5-04CC3CE2B6D7}"/>
              </a:ext>
            </a:extLst>
          </p:cNvPr>
          <p:cNvSpPr/>
          <p:nvPr/>
        </p:nvSpPr>
        <p:spPr>
          <a:xfrm>
            <a:off x="4569124" y="2549105"/>
            <a:ext cx="3053750" cy="17597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86C27-8A54-9A93-B54C-61CE35C70DB4}"/>
              </a:ext>
            </a:extLst>
          </p:cNvPr>
          <p:cNvSpPr txBox="1"/>
          <p:nvPr/>
        </p:nvSpPr>
        <p:spPr>
          <a:xfrm>
            <a:off x="992038" y="2828834"/>
            <a:ext cx="270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FSC regulations say that we 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may not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give advice on Life Insurance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3919F-D822-3985-9B1F-98065B5081E1}"/>
              </a:ext>
            </a:extLst>
          </p:cNvPr>
          <p:cNvSpPr txBox="1"/>
          <p:nvPr/>
        </p:nvSpPr>
        <p:spPr>
          <a:xfrm>
            <a:off x="4741652" y="3105832"/>
            <a:ext cx="270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But you never 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have to…</a:t>
            </a:r>
            <a:endParaRPr lang="en-GB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A8A7B-4B4D-AAAD-28E7-DF10296DDD49}"/>
              </a:ext>
            </a:extLst>
          </p:cNvPr>
          <p:cNvSpPr txBox="1"/>
          <p:nvPr/>
        </p:nvSpPr>
        <p:spPr>
          <a:xfrm>
            <a:off x="8491266" y="2828834"/>
            <a:ext cx="270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Explain the facts of each type of plan and give the client the right to choose.</a:t>
            </a:r>
            <a:endParaRPr lang="en-GB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45DC6-F8B4-3EAA-8D43-1483AEC1ED44}"/>
              </a:ext>
            </a:extLst>
          </p:cNvPr>
          <p:cNvSpPr txBox="1"/>
          <p:nvPr/>
        </p:nvSpPr>
        <p:spPr>
          <a:xfrm>
            <a:off x="3503762" y="318332"/>
            <a:ext cx="518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GIVING</a:t>
            </a:r>
            <a:r>
              <a:rPr lang="en-GB" sz="44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 </a:t>
            </a:r>
            <a:r>
              <a:rPr lang="en-GB" sz="44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ADVICE</a:t>
            </a:r>
          </a:p>
        </p:txBody>
      </p:sp>
      <p:pic>
        <p:nvPicPr>
          <p:cNvPr id="8" name="Picture 7" descr="A pair of hands holding light bulbs&#10;&#10;Description automatically generated">
            <a:extLst>
              <a:ext uri="{FF2B5EF4-FFF2-40B4-BE49-F238E27FC236}">
                <a16:creationId xmlns:a16="http://schemas.microsoft.com/office/drawing/2014/main" id="{4B1331DD-7099-9E75-F316-C977F5210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0"/>
          <a:stretch/>
        </p:blipFill>
        <p:spPr>
          <a:xfrm>
            <a:off x="6059826" y="3428997"/>
            <a:ext cx="3053750" cy="4023436"/>
          </a:xfrm>
          <a:prstGeom prst="rect">
            <a:avLst/>
          </a:prstGeom>
        </p:spPr>
      </p:pic>
      <p:pic>
        <p:nvPicPr>
          <p:cNvPr id="9" name="Picture 8" descr="A pair of hands holding light bulbs&#10;&#10;Description automatically generated">
            <a:extLst>
              <a:ext uri="{FF2B5EF4-FFF2-40B4-BE49-F238E27FC236}">
                <a16:creationId xmlns:a16="http://schemas.microsoft.com/office/drawing/2014/main" id="{B9986379-2415-8BEC-D507-CD9D573E4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9"/>
          <a:stretch/>
        </p:blipFill>
        <p:spPr>
          <a:xfrm>
            <a:off x="3078422" y="3428997"/>
            <a:ext cx="2981404" cy="4023436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FE495D-F122-1663-19AC-E06F8D84D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967AEC-D61F-12A6-6F8B-2D2B8C4D3594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</p:spTree>
    <p:extLst>
      <p:ext uri="{BB962C8B-B14F-4D97-AF65-F5344CB8AC3E}">
        <p14:creationId xmlns:p14="http://schemas.microsoft.com/office/powerpoint/2010/main" val="1976982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7B0907-A66E-8818-40E5-04CC3CE2B6D7}"/>
              </a:ext>
            </a:extLst>
          </p:cNvPr>
          <p:cNvSpPr/>
          <p:nvPr/>
        </p:nvSpPr>
        <p:spPr>
          <a:xfrm>
            <a:off x="8318738" y="2549105"/>
            <a:ext cx="3053750" cy="17597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3919F-D822-3985-9B1F-98065B5081E1}"/>
              </a:ext>
            </a:extLst>
          </p:cNvPr>
          <p:cNvSpPr txBox="1"/>
          <p:nvPr/>
        </p:nvSpPr>
        <p:spPr>
          <a:xfrm>
            <a:off x="4741652" y="3105832"/>
            <a:ext cx="270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But you never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have to…</a:t>
            </a:r>
            <a:endParaRPr lang="en-GB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A8A7B-4B4D-AAAD-28E7-DF10296DDD49}"/>
              </a:ext>
            </a:extLst>
          </p:cNvPr>
          <p:cNvSpPr txBox="1"/>
          <p:nvPr/>
        </p:nvSpPr>
        <p:spPr>
          <a:xfrm>
            <a:off x="8491266" y="2828834"/>
            <a:ext cx="270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Montserrat" panose="00000500000000000000" pitchFamily="50" charset="0"/>
              </a:rPr>
              <a:t>Explain the facts of each type of plan and give the client the right to choose.</a:t>
            </a:r>
            <a:endParaRPr lang="en-GB" b="1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45DC6-F8B4-3EAA-8D43-1483AEC1ED44}"/>
              </a:ext>
            </a:extLst>
          </p:cNvPr>
          <p:cNvSpPr txBox="1"/>
          <p:nvPr/>
        </p:nvSpPr>
        <p:spPr>
          <a:xfrm>
            <a:off x="3503762" y="318332"/>
            <a:ext cx="518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GIVING</a:t>
            </a:r>
            <a:r>
              <a:rPr lang="en-GB" sz="44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 </a:t>
            </a:r>
            <a:r>
              <a:rPr lang="en-GB" sz="44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ADVICE</a:t>
            </a:r>
          </a:p>
        </p:txBody>
      </p:sp>
      <p:pic>
        <p:nvPicPr>
          <p:cNvPr id="9" name="Picture 8" descr="A pair of hands holding light bulbs&#10;&#10;Description automatically generated">
            <a:extLst>
              <a:ext uri="{FF2B5EF4-FFF2-40B4-BE49-F238E27FC236}">
                <a16:creationId xmlns:a16="http://schemas.microsoft.com/office/drawing/2014/main" id="{FDB56B3F-38DD-A3EA-FB45-77FF5DD5C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0"/>
          <a:stretch/>
        </p:blipFill>
        <p:spPr>
          <a:xfrm>
            <a:off x="6059826" y="3428997"/>
            <a:ext cx="3053750" cy="4023436"/>
          </a:xfrm>
          <a:prstGeom prst="rect">
            <a:avLst/>
          </a:prstGeom>
        </p:spPr>
      </p:pic>
      <p:pic>
        <p:nvPicPr>
          <p:cNvPr id="10" name="Picture 9" descr="A pair of hands holding light bulbs&#10;&#10;Description automatically generated">
            <a:extLst>
              <a:ext uri="{FF2B5EF4-FFF2-40B4-BE49-F238E27FC236}">
                <a16:creationId xmlns:a16="http://schemas.microsoft.com/office/drawing/2014/main" id="{D7C3DBA9-C33C-6837-06F5-F1BEA34E4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9"/>
          <a:stretch/>
        </p:blipFill>
        <p:spPr>
          <a:xfrm>
            <a:off x="3078422" y="3428997"/>
            <a:ext cx="2981404" cy="4023436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BB9BA1-05F7-8B84-99B6-BC3D5723A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A64AC3-F185-6A7D-3F16-23B56BB21343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B5EB1-3A62-4EC7-3BBE-F293A17B264E}"/>
              </a:ext>
            </a:extLst>
          </p:cNvPr>
          <p:cNvSpPr txBox="1"/>
          <p:nvPr/>
        </p:nvSpPr>
        <p:spPr>
          <a:xfrm>
            <a:off x="992038" y="2828834"/>
            <a:ext cx="270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FSC regulations say that we 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</a:rPr>
              <a:t>may not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</a:rPr>
              <a:t>give advice on Life Insurance</a:t>
            </a:r>
          </a:p>
        </p:txBody>
      </p:sp>
    </p:spTree>
    <p:extLst>
      <p:ext uri="{BB962C8B-B14F-4D97-AF65-F5344CB8AC3E}">
        <p14:creationId xmlns:p14="http://schemas.microsoft.com/office/powerpoint/2010/main" val="1082819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3479EA-C604-6814-8716-B22731F2C944}"/>
              </a:ext>
            </a:extLst>
          </p:cNvPr>
          <p:cNvSpPr txBox="1"/>
          <p:nvPr/>
        </p:nvSpPr>
        <p:spPr>
          <a:xfrm>
            <a:off x="109182" y="696036"/>
            <a:ext cx="7451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Montserrat ExtraBold" panose="00000900000000000000" pitchFamily="50" charset="0"/>
              </a:rPr>
              <a:t>INTERNET TERM vs. </a:t>
            </a:r>
            <a:r>
              <a:rPr lang="en-GB" sz="4000" dirty="0">
                <a:solidFill>
                  <a:srgbClr val="FFC000"/>
                </a:solidFill>
                <a:latin typeface="Montserrat ExtraBold" panose="00000900000000000000" pitchFamily="50" charset="0"/>
              </a:rPr>
              <a:t>GENISTAR (VITALITY LIFE)</a:t>
            </a:r>
          </a:p>
        </p:txBody>
      </p:sp>
      <p:pic>
        <p:nvPicPr>
          <p:cNvPr id="4" name="Picture 3" descr="A colorful star on a white circle&#10;&#10;Description automatically generated">
            <a:extLst>
              <a:ext uri="{FF2B5EF4-FFF2-40B4-BE49-F238E27FC236}">
                <a16:creationId xmlns:a16="http://schemas.microsoft.com/office/drawing/2014/main" id="{DC0CA70E-5C46-07EA-1C38-A25378546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1" b="30071"/>
          <a:stretch/>
        </p:blipFill>
        <p:spPr>
          <a:xfrm>
            <a:off x="6387152" y="601585"/>
            <a:ext cx="5695666" cy="615405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F899C2-EE68-9CD0-2BC6-CB912159ED42}"/>
              </a:ext>
            </a:extLst>
          </p:cNvPr>
          <p:cNvGrpSpPr/>
          <p:nvPr/>
        </p:nvGrpSpPr>
        <p:grpSpPr>
          <a:xfrm>
            <a:off x="9370089" y="5634150"/>
            <a:ext cx="2553439" cy="980008"/>
            <a:chOff x="2675352" y="3429000"/>
            <a:chExt cx="6786705" cy="2604733"/>
          </a:xfrm>
        </p:grpSpPr>
        <p:pic>
          <p:nvPicPr>
            <p:cNvPr id="8" name="Picture 7" descr="A pink circle with white text&#10;&#10;Description automatically generated">
              <a:extLst>
                <a:ext uri="{FF2B5EF4-FFF2-40B4-BE49-F238E27FC236}">
                  <a16:creationId xmlns:a16="http://schemas.microsoft.com/office/drawing/2014/main" id="{A8657D1E-38E0-15ED-085A-DD6546D2B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4"/>
            <a:stretch/>
          </p:blipFill>
          <p:spPr>
            <a:xfrm>
              <a:off x="5431809" y="3429000"/>
              <a:ext cx="4030248" cy="2604733"/>
            </a:xfrm>
            <a:prstGeom prst="rect">
              <a:avLst/>
            </a:prstGeom>
          </p:spPr>
        </p:pic>
        <p:pic>
          <p:nvPicPr>
            <p:cNvPr id="9" name="Picture 8" descr="A pink circle with white text&#10;&#10;Description automatically generated">
              <a:extLst>
                <a:ext uri="{FF2B5EF4-FFF2-40B4-BE49-F238E27FC236}">
                  <a16:creationId xmlns:a16="http://schemas.microsoft.com/office/drawing/2014/main" id="{58EDFA6B-ABBF-B036-DB35-16F98FD59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055"/>
            <a:stretch/>
          </p:blipFill>
          <p:spPr>
            <a:xfrm>
              <a:off x="2675352" y="3429000"/>
              <a:ext cx="2756457" cy="2604733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3FEFBC-4DBE-C5E4-B973-588B0B208A13}"/>
              </a:ext>
            </a:extLst>
          </p:cNvPr>
          <p:cNvSpPr/>
          <p:nvPr/>
        </p:nvSpPr>
        <p:spPr>
          <a:xfrm>
            <a:off x="1242158" y="3016894"/>
            <a:ext cx="2869440" cy="1199366"/>
          </a:xfrm>
          <a:custGeom>
            <a:avLst/>
            <a:gdLst>
              <a:gd name="connsiteX0" fmla="*/ 0 w 2869440"/>
              <a:gd name="connsiteY0" fmla="*/ 199898 h 1199366"/>
              <a:gd name="connsiteX1" fmla="*/ 199898 w 2869440"/>
              <a:gd name="connsiteY1" fmla="*/ 0 h 1199366"/>
              <a:gd name="connsiteX2" fmla="*/ 718523 w 2869440"/>
              <a:gd name="connsiteY2" fmla="*/ 0 h 1199366"/>
              <a:gd name="connsiteX3" fmla="*/ 1187756 w 2869440"/>
              <a:gd name="connsiteY3" fmla="*/ 0 h 1199366"/>
              <a:gd name="connsiteX4" fmla="*/ 1681684 w 2869440"/>
              <a:gd name="connsiteY4" fmla="*/ 0 h 1199366"/>
              <a:gd name="connsiteX5" fmla="*/ 2225006 w 2869440"/>
              <a:gd name="connsiteY5" fmla="*/ 0 h 1199366"/>
              <a:gd name="connsiteX6" fmla="*/ 2669542 w 2869440"/>
              <a:gd name="connsiteY6" fmla="*/ 0 h 1199366"/>
              <a:gd name="connsiteX7" fmla="*/ 2869440 w 2869440"/>
              <a:gd name="connsiteY7" fmla="*/ 199898 h 1199366"/>
              <a:gd name="connsiteX8" fmla="*/ 2869440 w 2869440"/>
              <a:gd name="connsiteY8" fmla="*/ 575696 h 1199366"/>
              <a:gd name="connsiteX9" fmla="*/ 2869440 w 2869440"/>
              <a:gd name="connsiteY9" fmla="*/ 999468 h 1199366"/>
              <a:gd name="connsiteX10" fmla="*/ 2669542 w 2869440"/>
              <a:gd name="connsiteY10" fmla="*/ 1199366 h 1199366"/>
              <a:gd name="connsiteX11" fmla="*/ 2249703 w 2869440"/>
              <a:gd name="connsiteY11" fmla="*/ 1199366 h 1199366"/>
              <a:gd name="connsiteX12" fmla="*/ 1780470 w 2869440"/>
              <a:gd name="connsiteY12" fmla="*/ 1199366 h 1199366"/>
              <a:gd name="connsiteX13" fmla="*/ 1237148 w 2869440"/>
              <a:gd name="connsiteY13" fmla="*/ 1199366 h 1199366"/>
              <a:gd name="connsiteX14" fmla="*/ 693827 w 2869440"/>
              <a:gd name="connsiteY14" fmla="*/ 1199366 h 1199366"/>
              <a:gd name="connsiteX15" fmla="*/ 199898 w 2869440"/>
              <a:gd name="connsiteY15" fmla="*/ 1199366 h 1199366"/>
              <a:gd name="connsiteX16" fmla="*/ 0 w 2869440"/>
              <a:gd name="connsiteY16" fmla="*/ 999468 h 1199366"/>
              <a:gd name="connsiteX17" fmla="*/ 0 w 2869440"/>
              <a:gd name="connsiteY17" fmla="*/ 615674 h 1199366"/>
              <a:gd name="connsiteX18" fmla="*/ 0 w 2869440"/>
              <a:gd name="connsiteY18" fmla="*/ 199898 h 119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9440" h="1199366" fill="none" extrusionOk="0">
                <a:moveTo>
                  <a:pt x="0" y="199898"/>
                </a:moveTo>
                <a:cubicBezTo>
                  <a:pt x="-2965" y="87686"/>
                  <a:pt x="93680" y="6790"/>
                  <a:pt x="199898" y="0"/>
                </a:cubicBezTo>
                <a:cubicBezTo>
                  <a:pt x="445347" y="-42501"/>
                  <a:pt x="546202" y="59771"/>
                  <a:pt x="718523" y="0"/>
                </a:cubicBezTo>
                <a:cubicBezTo>
                  <a:pt x="890844" y="-59771"/>
                  <a:pt x="1004073" y="42982"/>
                  <a:pt x="1187756" y="0"/>
                </a:cubicBezTo>
                <a:cubicBezTo>
                  <a:pt x="1371439" y="-42982"/>
                  <a:pt x="1578770" y="27651"/>
                  <a:pt x="1681684" y="0"/>
                </a:cubicBezTo>
                <a:cubicBezTo>
                  <a:pt x="1784598" y="-27651"/>
                  <a:pt x="2049257" y="28800"/>
                  <a:pt x="2225006" y="0"/>
                </a:cubicBezTo>
                <a:cubicBezTo>
                  <a:pt x="2400755" y="-28800"/>
                  <a:pt x="2545438" y="18013"/>
                  <a:pt x="2669542" y="0"/>
                </a:cubicBezTo>
                <a:cubicBezTo>
                  <a:pt x="2774057" y="13004"/>
                  <a:pt x="2874626" y="87270"/>
                  <a:pt x="2869440" y="199898"/>
                </a:cubicBezTo>
                <a:cubicBezTo>
                  <a:pt x="2906473" y="362655"/>
                  <a:pt x="2842532" y="394780"/>
                  <a:pt x="2869440" y="575696"/>
                </a:cubicBezTo>
                <a:cubicBezTo>
                  <a:pt x="2896348" y="756612"/>
                  <a:pt x="2825959" y="861844"/>
                  <a:pt x="2869440" y="999468"/>
                </a:cubicBezTo>
                <a:cubicBezTo>
                  <a:pt x="2867777" y="1122203"/>
                  <a:pt x="2806045" y="1216132"/>
                  <a:pt x="2669542" y="1199366"/>
                </a:cubicBezTo>
                <a:cubicBezTo>
                  <a:pt x="2516271" y="1208371"/>
                  <a:pt x="2399385" y="1198164"/>
                  <a:pt x="2249703" y="1199366"/>
                </a:cubicBezTo>
                <a:cubicBezTo>
                  <a:pt x="2100021" y="1200568"/>
                  <a:pt x="1979780" y="1169805"/>
                  <a:pt x="1780470" y="1199366"/>
                </a:cubicBezTo>
                <a:cubicBezTo>
                  <a:pt x="1581160" y="1228927"/>
                  <a:pt x="1439796" y="1191092"/>
                  <a:pt x="1237148" y="1199366"/>
                </a:cubicBezTo>
                <a:cubicBezTo>
                  <a:pt x="1034500" y="1207640"/>
                  <a:pt x="834925" y="1168702"/>
                  <a:pt x="693827" y="1199366"/>
                </a:cubicBezTo>
                <a:cubicBezTo>
                  <a:pt x="552729" y="1230030"/>
                  <a:pt x="419107" y="1150974"/>
                  <a:pt x="199898" y="1199366"/>
                </a:cubicBezTo>
                <a:cubicBezTo>
                  <a:pt x="91325" y="1191727"/>
                  <a:pt x="4441" y="1124036"/>
                  <a:pt x="0" y="999468"/>
                </a:cubicBezTo>
                <a:cubicBezTo>
                  <a:pt x="-32910" y="819498"/>
                  <a:pt x="6699" y="708649"/>
                  <a:pt x="0" y="615674"/>
                </a:cubicBezTo>
                <a:cubicBezTo>
                  <a:pt x="-6699" y="522699"/>
                  <a:pt x="32404" y="399732"/>
                  <a:pt x="0" y="199898"/>
                </a:cubicBezTo>
                <a:close/>
              </a:path>
              <a:path w="2869440" h="1199366" stroke="0" extrusionOk="0">
                <a:moveTo>
                  <a:pt x="0" y="199898"/>
                </a:moveTo>
                <a:cubicBezTo>
                  <a:pt x="-5126" y="70706"/>
                  <a:pt x="73936" y="11913"/>
                  <a:pt x="199898" y="0"/>
                </a:cubicBezTo>
                <a:cubicBezTo>
                  <a:pt x="332096" y="-12009"/>
                  <a:pt x="472453" y="22010"/>
                  <a:pt x="718523" y="0"/>
                </a:cubicBezTo>
                <a:cubicBezTo>
                  <a:pt x="964594" y="-22010"/>
                  <a:pt x="1018144" y="11068"/>
                  <a:pt x="1212452" y="0"/>
                </a:cubicBezTo>
                <a:cubicBezTo>
                  <a:pt x="1406760" y="-11068"/>
                  <a:pt x="1510651" y="46016"/>
                  <a:pt x="1632292" y="0"/>
                </a:cubicBezTo>
                <a:cubicBezTo>
                  <a:pt x="1753933" y="-46016"/>
                  <a:pt x="1990008" y="42095"/>
                  <a:pt x="2126220" y="0"/>
                </a:cubicBezTo>
                <a:cubicBezTo>
                  <a:pt x="2262432" y="-42095"/>
                  <a:pt x="2469206" y="50778"/>
                  <a:pt x="2669542" y="0"/>
                </a:cubicBezTo>
                <a:cubicBezTo>
                  <a:pt x="2773123" y="-3563"/>
                  <a:pt x="2853466" y="96870"/>
                  <a:pt x="2869440" y="199898"/>
                </a:cubicBezTo>
                <a:cubicBezTo>
                  <a:pt x="2878598" y="349892"/>
                  <a:pt x="2827523" y="403332"/>
                  <a:pt x="2869440" y="575696"/>
                </a:cubicBezTo>
                <a:cubicBezTo>
                  <a:pt x="2911357" y="748060"/>
                  <a:pt x="2843885" y="862658"/>
                  <a:pt x="2869440" y="999468"/>
                </a:cubicBezTo>
                <a:cubicBezTo>
                  <a:pt x="2892638" y="1102886"/>
                  <a:pt x="2757802" y="1197075"/>
                  <a:pt x="2669542" y="1199366"/>
                </a:cubicBezTo>
                <a:cubicBezTo>
                  <a:pt x="2450828" y="1234046"/>
                  <a:pt x="2383501" y="1190554"/>
                  <a:pt x="2175613" y="1199366"/>
                </a:cubicBezTo>
                <a:cubicBezTo>
                  <a:pt x="1967725" y="1208178"/>
                  <a:pt x="1847953" y="1172793"/>
                  <a:pt x="1706381" y="1199366"/>
                </a:cubicBezTo>
                <a:cubicBezTo>
                  <a:pt x="1564809" y="1225939"/>
                  <a:pt x="1379100" y="1149283"/>
                  <a:pt x="1237148" y="1199366"/>
                </a:cubicBezTo>
                <a:cubicBezTo>
                  <a:pt x="1095196" y="1249449"/>
                  <a:pt x="853290" y="1159900"/>
                  <a:pt x="718523" y="1199366"/>
                </a:cubicBezTo>
                <a:cubicBezTo>
                  <a:pt x="583756" y="1238832"/>
                  <a:pt x="413449" y="1155759"/>
                  <a:pt x="199898" y="1199366"/>
                </a:cubicBezTo>
                <a:cubicBezTo>
                  <a:pt x="92452" y="1185113"/>
                  <a:pt x="13053" y="1092393"/>
                  <a:pt x="0" y="999468"/>
                </a:cubicBezTo>
                <a:cubicBezTo>
                  <a:pt x="-17475" y="811961"/>
                  <a:pt x="27793" y="738115"/>
                  <a:pt x="0" y="623670"/>
                </a:cubicBezTo>
                <a:cubicBezTo>
                  <a:pt x="-27793" y="509225"/>
                  <a:pt x="42565" y="406183"/>
                  <a:pt x="0" y="19989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81138207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We help determine the client’s needs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1D5488-498E-FD57-1275-D7973B7BA727}"/>
              </a:ext>
            </a:extLst>
          </p:cNvPr>
          <p:cNvSpPr/>
          <p:nvPr/>
        </p:nvSpPr>
        <p:spPr>
          <a:xfrm>
            <a:off x="4742599" y="3016894"/>
            <a:ext cx="2869440" cy="1199366"/>
          </a:xfrm>
          <a:custGeom>
            <a:avLst/>
            <a:gdLst>
              <a:gd name="connsiteX0" fmla="*/ 0 w 2869440"/>
              <a:gd name="connsiteY0" fmla="*/ 199898 h 1199366"/>
              <a:gd name="connsiteX1" fmla="*/ 199898 w 2869440"/>
              <a:gd name="connsiteY1" fmla="*/ 0 h 1199366"/>
              <a:gd name="connsiteX2" fmla="*/ 669130 w 2869440"/>
              <a:gd name="connsiteY2" fmla="*/ 0 h 1199366"/>
              <a:gd name="connsiteX3" fmla="*/ 1138363 w 2869440"/>
              <a:gd name="connsiteY3" fmla="*/ 0 h 1199366"/>
              <a:gd name="connsiteX4" fmla="*/ 1558202 w 2869440"/>
              <a:gd name="connsiteY4" fmla="*/ 0 h 1199366"/>
              <a:gd name="connsiteX5" fmla="*/ 2027435 w 2869440"/>
              <a:gd name="connsiteY5" fmla="*/ 0 h 1199366"/>
              <a:gd name="connsiteX6" fmla="*/ 2669542 w 2869440"/>
              <a:gd name="connsiteY6" fmla="*/ 0 h 1199366"/>
              <a:gd name="connsiteX7" fmla="*/ 2869440 w 2869440"/>
              <a:gd name="connsiteY7" fmla="*/ 199898 h 1199366"/>
              <a:gd name="connsiteX8" fmla="*/ 2869440 w 2869440"/>
              <a:gd name="connsiteY8" fmla="*/ 583692 h 1199366"/>
              <a:gd name="connsiteX9" fmla="*/ 2869440 w 2869440"/>
              <a:gd name="connsiteY9" fmla="*/ 999468 h 1199366"/>
              <a:gd name="connsiteX10" fmla="*/ 2669542 w 2869440"/>
              <a:gd name="connsiteY10" fmla="*/ 1199366 h 1199366"/>
              <a:gd name="connsiteX11" fmla="*/ 2200310 w 2869440"/>
              <a:gd name="connsiteY11" fmla="*/ 1199366 h 1199366"/>
              <a:gd name="connsiteX12" fmla="*/ 1755774 w 2869440"/>
              <a:gd name="connsiteY12" fmla="*/ 1199366 h 1199366"/>
              <a:gd name="connsiteX13" fmla="*/ 1311238 w 2869440"/>
              <a:gd name="connsiteY13" fmla="*/ 1199366 h 1199366"/>
              <a:gd name="connsiteX14" fmla="*/ 817309 w 2869440"/>
              <a:gd name="connsiteY14" fmla="*/ 1199366 h 1199366"/>
              <a:gd name="connsiteX15" fmla="*/ 199898 w 2869440"/>
              <a:gd name="connsiteY15" fmla="*/ 1199366 h 1199366"/>
              <a:gd name="connsiteX16" fmla="*/ 0 w 2869440"/>
              <a:gd name="connsiteY16" fmla="*/ 999468 h 1199366"/>
              <a:gd name="connsiteX17" fmla="*/ 0 w 2869440"/>
              <a:gd name="connsiteY17" fmla="*/ 623670 h 1199366"/>
              <a:gd name="connsiteX18" fmla="*/ 0 w 2869440"/>
              <a:gd name="connsiteY18" fmla="*/ 199898 h 119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9440" h="1199366" fill="none" extrusionOk="0">
                <a:moveTo>
                  <a:pt x="0" y="199898"/>
                </a:moveTo>
                <a:cubicBezTo>
                  <a:pt x="-29429" y="100412"/>
                  <a:pt x="66740" y="-9106"/>
                  <a:pt x="199898" y="0"/>
                </a:cubicBezTo>
                <a:cubicBezTo>
                  <a:pt x="307839" y="-28986"/>
                  <a:pt x="537995" y="43202"/>
                  <a:pt x="669130" y="0"/>
                </a:cubicBezTo>
                <a:cubicBezTo>
                  <a:pt x="800265" y="-43202"/>
                  <a:pt x="988977" y="52093"/>
                  <a:pt x="1138363" y="0"/>
                </a:cubicBezTo>
                <a:cubicBezTo>
                  <a:pt x="1287749" y="-52093"/>
                  <a:pt x="1357315" y="43424"/>
                  <a:pt x="1558202" y="0"/>
                </a:cubicBezTo>
                <a:cubicBezTo>
                  <a:pt x="1759089" y="-43424"/>
                  <a:pt x="1803734" y="42263"/>
                  <a:pt x="2027435" y="0"/>
                </a:cubicBezTo>
                <a:cubicBezTo>
                  <a:pt x="2251136" y="-42263"/>
                  <a:pt x="2480315" y="26779"/>
                  <a:pt x="2669542" y="0"/>
                </a:cubicBezTo>
                <a:cubicBezTo>
                  <a:pt x="2802528" y="19559"/>
                  <a:pt x="2869231" y="68496"/>
                  <a:pt x="2869440" y="199898"/>
                </a:cubicBezTo>
                <a:cubicBezTo>
                  <a:pt x="2884680" y="326208"/>
                  <a:pt x="2840113" y="452080"/>
                  <a:pt x="2869440" y="583692"/>
                </a:cubicBezTo>
                <a:cubicBezTo>
                  <a:pt x="2898767" y="715304"/>
                  <a:pt x="2843130" y="870517"/>
                  <a:pt x="2869440" y="999468"/>
                </a:cubicBezTo>
                <a:cubicBezTo>
                  <a:pt x="2859634" y="1099033"/>
                  <a:pt x="2787024" y="1217123"/>
                  <a:pt x="2669542" y="1199366"/>
                </a:cubicBezTo>
                <a:cubicBezTo>
                  <a:pt x="2496602" y="1211027"/>
                  <a:pt x="2386776" y="1156329"/>
                  <a:pt x="2200310" y="1199366"/>
                </a:cubicBezTo>
                <a:cubicBezTo>
                  <a:pt x="2013844" y="1242403"/>
                  <a:pt x="1846811" y="1163571"/>
                  <a:pt x="1755774" y="1199366"/>
                </a:cubicBezTo>
                <a:cubicBezTo>
                  <a:pt x="1664737" y="1235161"/>
                  <a:pt x="1444800" y="1186517"/>
                  <a:pt x="1311238" y="1199366"/>
                </a:cubicBezTo>
                <a:cubicBezTo>
                  <a:pt x="1177676" y="1212215"/>
                  <a:pt x="943909" y="1171240"/>
                  <a:pt x="817309" y="1199366"/>
                </a:cubicBezTo>
                <a:cubicBezTo>
                  <a:pt x="690709" y="1227492"/>
                  <a:pt x="450293" y="1151378"/>
                  <a:pt x="199898" y="1199366"/>
                </a:cubicBezTo>
                <a:cubicBezTo>
                  <a:pt x="109536" y="1173986"/>
                  <a:pt x="14253" y="1105518"/>
                  <a:pt x="0" y="999468"/>
                </a:cubicBezTo>
                <a:cubicBezTo>
                  <a:pt x="-19437" y="893177"/>
                  <a:pt x="18343" y="746320"/>
                  <a:pt x="0" y="623670"/>
                </a:cubicBezTo>
                <a:cubicBezTo>
                  <a:pt x="-18343" y="501020"/>
                  <a:pt x="42644" y="302017"/>
                  <a:pt x="0" y="199898"/>
                </a:cubicBezTo>
                <a:close/>
              </a:path>
              <a:path w="2869440" h="1199366" stroke="0" extrusionOk="0">
                <a:moveTo>
                  <a:pt x="0" y="199898"/>
                </a:moveTo>
                <a:cubicBezTo>
                  <a:pt x="17333" y="91556"/>
                  <a:pt x="104067" y="-2218"/>
                  <a:pt x="199898" y="0"/>
                </a:cubicBezTo>
                <a:cubicBezTo>
                  <a:pt x="363422" y="-6305"/>
                  <a:pt x="505068" y="11621"/>
                  <a:pt x="619737" y="0"/>
                </a:cubicBezTo>
                <a:cubicBezTo>
                  <a:pt x="734406" y="-11621"/>
                  <a:pt x="934803" y="21115"/>
                  <a:pt x="1113666" y="0"/>
                </a:cubicBezTo>
                <a:cubicBezTo>
                  <a:pt x="1292529" y="-21115"/>
                  <a:pt x="1431440" y="7125"/>
                  <a:pt x="1632292" y="0"/>
                </a:cubicBezTo>
                <a:cubicBezTo>
                  <a:pt x="1833144" y="-7125"/>
                  <a:pt x="1904472" y="52939"/>
                  <a:pt x="2150917" y="0"/>
                </a:cubicBezTo>
                <a:cubicBezTo>
                  <a:pt x="2397363" y="-52939"/>
                  <a:pt x="2467606" y="16820"/>
                  <a:pt x="2669542" y="0"/>
                </a:cubicBezTo>
                <a:cubicBezTo>
                  <a:pt x="2796332" y="-13864"/>
                  <a:pt x="2867998" y="84542"/>
                  <a:pt x="2869440" y="199898"/>
                </a:cubicBezTo>
                <a:cubicBezTo>
                  <a:pt x="2901006" y="356128"/>
                  <a:pt x="2822984" y="429250"/>
                  <a:pt x="2869440" y="615674"/>
                </a:cubicBezTo>
                <a:cubicBezTo>
                  <a:pt x="2915896" y="802098"/>
                  <a:pt x="2833399" y="869794"/>
                  <a:pt x="2869440" y="999468"/>
                </a:cubicBezTo>
                <a:cubicBezTo>
                  <a:pt x="2845559" y="1108854"/>
                  <a:pt x="2774774" y="1199017"/>
                  <a:pt x="2669542" y="1199366"/>
                </a:cubicBezTo>
                <a:cubicBezTo>
                  <a:pt x="2426857" y="1227839"/>
                  <a:pt x="2359436" y="1143828"/>
                  <a:pt x="2150917" y="1199366"/>
                </a:cubicBezTo>
                <a:cubicBezTo>
                  <a:pt x="1942399" y="1254904"/>
                  <a:pt x="1851214" y="1197848"/>
                  <a:pt x="1607595" y="1199366"/>
                </a:cubicBezTo>
                <a:cubicBezTo>
                  <a:pt x="1363976" y="1200884"/>
                  <a:pt x="1371344" y="1183648"/>
                  <a:pt x="1163059" y="1199366"/>
                </a:cubicBezTo>
                <a:cubicBezTo>
                  <a:pt x="954774" y="1215084"/>
                  <a:pt x="945149" y="1189542"/>
                  <a:pt x="743220" y="1199366"/>
                </a:cubicBezTo>
                <a:cubicBezTo>
                  <a:pt x="541291" y="1209190"/>
                  <a:pt x="448070" y="1174318"/>
                  <a:pt x="199898" y="1199366"/>
                </a:cubicBezTo>
                <a:cubicBezTo>
                  <a:pt x="91822" y="1208065"/>
                  <a:pt x="1282" y="1097743"/>
                  <a:pt x="0" y="999468"/>
                </a:cubicBezTo>
                <a:cubicBezTo>
                  <a:pt x="-5416" y="830255"/>
                  <a:pt x="1618" y="773178"/>
                  <a:pt x="0" y="599683"/>
                </a:cubicBezTo>
                <a:cubicBezTo>
                  <a:pt x="-1618" y="426189"/>
                  <a:pt x="11625" y="352619"/>
                  <a:pt x="0" y="19989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232892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They may be buying too much or too little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3B525A-221D-1F62-1CB9-8E947BF148CA}"/>
              </a:ext>
            </a:extLst>
          </p:cNvPr>
          <p:cNvSpPr/>
          <p:nvPr/>
        </p:nvSpPr>
        <p:spPr>
          <a:xfrm>
            <a:off x="8243040" y="3016894"/>
            <a:ext cx="2869440" cy="1199366"/>
          </a:xfrm>
          <a:custGeom>
            <a:avLst/>
            <a:gdLst>
              <a:gd name="connsiteX0" fmla="*/ 0 w 2869440"/>
              <a:gd name="connsiteY0" fmla="*/ 199898 h 1199366"/>
              <a:gd name="connsiteX1" fmla="*/ 199898 w 2869440"/>
              <a:gd name="connsiteY1" fmla="*/ 0 h 1199366"/>
              <a:gd name="connsiteX2" fmla="*/ 693827 w 2869440"/>
              <a:gd name="connsiteY2" fmla="*/ 0 h 1199366"/>
              <a:gd name="connsiteX3" fmla="*/ 1212452 w 2869440"/>
              <a:gd name="connsiteY3" fmla="*/ 0 h 1199366"/>
              <a:gd name="connsiteX4" fmla="*/ 1731077 w 2869440"/>
              <a:gd name="connsiteY4" fmla="*/ 0 h 1199366"/>
              <a:gd name="connsiteX5" fmla="*/ 2175613 w 2869440"/>
              <a:gd name="connsiteY5" fmla="*/ 0 h 1199366"/>
              <a:gd name="connsiteX6" fmla="*/ 2669542 w 2869440"/>
              <a:gd name="connsiteY6" fmla="*/ 0 h 1199366"/>
              <a:gd name="connsiteX7" fmla="*/ 2869440 w 2869440"/>
              <a:gd name="connsiteY7" fmla="*/ 199898 h 1199366"/>
              <a:gd name="connsiteX8" fmla="*/ 2869440 w 2869440"/>
              <a:gd name="connsiteY8" fmla="*/ 607679 h 1199366"/>
              <a:gd name="connsiteX9" fmla="*/ 2869440 w 2869440"/>
              <a:gd name="connsiteY9" fmla="*/ 999468 h 1199366"/>
              <a:gd name="connsiteX10" fmla="*/ 2669542 w 2869440"/>
              <a:gd name="connsiteY10" fmla="*/ 1199366 h 1199366"/>
              <a:gd name="connsiteX11" fmla="*/ 2249703 w 2869440"/>
              <a:gd name="connsiteY11" fmla="*/ 1199366 h 1199366"/>
              <a:gd name="connsiteX12" fmla="*/ 1829863 w 2869440"/>
              <a:gd name="connsiteY12" fmla="*/ 1199366 h 1199366"/>
              <a:gd name="connsiteX13" fmla="*/ 1360631 w 2869440"/>
              <a:gd name="connsiteY13" fmla="*/ 1199366 h 1199366"/>
              <a:gd name="connsiteX14" fmla="*/ 866702 w 2869440"/>
              <a:gd name="connsiteY14" fmla="*/ 1199366 h 1199366"/>
              <a:gd name="connsiteX15" fmla="*/ 199898 w 2869440"/>
              <a:gd name="connsiteY15" fmla="*/ 1199366 h 1199366"/>
              <a:gd name="connsiteX16" fmla="*/ 0 w 2869440"/>
              <a:gd name="connsiteY16" fmla="*/ 999468 h 1199366"/>
              <a:gd name="connsiteX17" fmla="*/ 0 w 2869440"/>
              <a:gd name="connsiteY17" fmla="*/ 599683 h 1199366"/>
              <a:gd name="connsiteX18" fmla="*/ 0 w 2869440"/>
              <a:gd name="connsiteY18" fmla="*/ 199898 h 119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9440" h="1199366" fill="none" extrusionOk="0">
                <a:moveTo>
                  <a:pt x="0" y="199898"/>
                </a:moveTo>
                <a:cubicBezTo>
                  <a:pt x="-3736" y="108031"/>
                  <a:pt x="98655" y="-20494"/>
                  <a:pt x="199898" y="0"/>
                </a:cubicBezTo>
                <a:cubicBezTo>
                  <a:pt x="376418" y="-53957"/>
                  <a:pt x="489132" y="56393"/>
                  <a:pt x="693827" y="0"/>
                </a:cubicBezTo>
                <a:cubicBezTo>
                  <a:pt x="898522" y="-56393"/>
                  <a:pt x="1065239" y="18485"/>
                  <a:pt x="1212452" y="0"/>
                </a:cubicBezTo>
                <a:cubicBezTo>
                  <a:pt x="1359666" y="-18485"/>
                  <a:pt x="1625754" y="51508"/>
                  <a:pt x="1731077" y="0"/>
                </a:cubicBezTo>
                <a:cubicBezTo>
                  <a:pt x="1836401" y="-51508"/>
                  <a:pt x="2032024" y="49438"/>
                  <a:pt x="2175613" y="0"/>
                </a:cubicBezTo>
                <a:cubicBezTo>
                  <a:pt x="2319202" y="-49438"/>
                  <a:pt x="2449658" y="57170"/>
                  <a:pt x="2669542" y="0"/>
                </a:cubicBezTo>
                <a:cubicBezTo>
                  <a:pt x="2799977" y="12165"/>
                  <a:pt x="2847880" y="108662"/>
                  <a:pt x="2869440" y="199898"/>
                </a:cubicBezTo>
                <a:cubicBezTo>
                  <a:pt x="2899870" y="396295"/>
                  <a:pt x="2849956" y="478669"/>
                  <a:pt x="2869440" y="607679"/>
                </a:cubicBezTo>
                <a:cubicBezTo>
                  <a:pt x="2888924" y="736689"/>
                  <a:pt x="2849962" y="892871"/>
                  <a:pt x="2869440" y="999468"/>
                </a:cubicBezTo>
                <a:cubicBezTo>
                  <a:pt x="2857068" y="1108352"/>
                  <a:pt x="2752709" y="1188996"/>
                  <a:pt x="2669542" y="1199366"/>
                </a:cubicBezTo>
                <a:cubicBezTo>
                  <a:pt x="2580285" y="1211210"/>
                  <a:pt x="2418498" y="1198622"/>
                  <a:pt x="2249703" y="1199366"/>
                </a:cubicBezTo>
                <a:cubicBezTo>
                  <a:pt x="2080908" y="1200110"/>
                  <a:pt x="1935688" y="1161756"/>
                  <a:pt x="1829863" y="1199366"/>
                </a:cubicBezTo>
                <a:cubicBezTo>
                  <a:pt x="1724038" y="1236976"/>
                  <a:pt x="1484190" y="1172559"/>
                  <a:pt x="1360631" y="1199366"/>
                </a:cubicBezTo>
                <a:cubicBezTo>
                  <a:pt x="1237072" y="1226173"/>
                  <a:pt x="1046623" y="1179212"/>
                  <a:pt x="866702" y="1199366"/>
                </a:cubicBezTo>
                <a:cubicBezTo>
                  <a:pt x="686781" y="1219520"/>
                  <a:pt x="353581" y="1126766"/>
                  <a:pt x="199898" y="1199366"/>
                </a:cubicBezTo>
                <a:cubicBezTo>
                  <a:pt x="65396" y="1188952"/>
                  <a:pt x="4460" y="1104829"/>
                  <a:pt x="0" y="999468"/>
                </a:cubicBezTo>
                <a:cubicBezTo>
                  <a:pt x="-13948" y="810441"/>
                  <a:pt x="27176" y="721070"/>
                  <a:pt x="0" y="599683"/>
                </a:cubicBezTo>
                <a:cubicBezTo>
                  <a:pt x="-27176" y="478296"/>
                  <a:pt x="8062" y="293566"/>
                  <a:pt x="0" y="199898"/>
                </a:cubicBezTo>
                <a:close/>
              </a:path>
              <a:path w="2869440" h="1199366" stroke="0" extrusionOk="0">
                <a:moveTo>
                  <a:pt x="0" y="199898"/>
                </a:moveTo>
                <a:cubicBezTo>
                  <a:pt x="-9575" y="100904"/>
                  <a:pt x="90980" y="-1869"/>
                  <a:pt x="199898" y="0"/>
                </a:cubicBezTo>
                <a:cubicBezTo>
                  <a:pt x="355555" y="-853"/>
                  <a:pt x="609511" y="37067"/>
                  <a:pt x="718523" y="0"/>
                </a:cubicBezTo>
                <a:cubicBezTo>
                  <a:pt x="827536" y="-37067"/>
                  <a:pt x="1026342" y="27532"/>
                  <a:pt x="1237148" y="0"/>
                </a:cubicBezTo>
                <a:cubicBezTo>
                  <a:pt x="1447955" y="-27532"/>
                  <a:pt x="1593761" y="36093"/>
                  <a:pt x="1731077" y="0"/>
                </a:cubicBezTo>
                <a:cubicBezTo>
                  <a:pt x="1868393" y="-36093"/>
                  <a:pt x="2085496" y="15207"/>
                  <a:pt x="2175613" y="0"/>
                </a:cubicBezTo>
                <a:cubicBezTo>
                  <a:pt x="2265730" y="-15207"/>
                  <a:pt x="2422623" y="43466"/>
                  <a:pt x="2669542" y="0"/>
                </a:cubicBezTo>
                <a:cubicBezTo>
                  <a:pt x="2789122" y="-29813"/>
                  <a:pt x="2849239" y="82976"/>
                  <a:pt x="2869440" y="199898"/>
                </a:cubicBezTo>
                <a:cubicBezTo>
                  <a:pt x="2891689" y="292016"/>
                  <a:pt x="2838387" y="506488"/>
                  <a:pt x="2869440" y="591687"/>
                </a:cubicBezTo>
                <a:cubicBezTo>
                  <a:pt x="2900493" y="676886"/>
                  <a:pt x="2868142" y="835388"/>
                  <a:pt x="2869440" y="999468"/>
                </a:cubicBezTo>
                <a:cubicBezTo>
                  <a:pt x="2839223" y="1098717"/>
                  <a:pt x="2781726" y="1205767"/>
                  <a:pt x="2669542" y="1199366"/>
                </a:cubicBezTo>
                <a:cubicBezTo>
                  <a:pt x="2464871" y="1251394"/>
                  <a:pt x="2342329" y="1193399"/>
                  <a:pt x="2175613" y="1199366"/>
                </a:cubicBezTo>
                <a:cubicBezTo>
                  <a:pt x="2008897" y="1205333"/>
                  <a:pt x="1891389" y="1176723"/>
                  <a:pt x="1755774" y="1199366"/>
                </a:cubicBezTo>
                <a:cubicBezTo>
                  <a:pt x="1620159" y="1222009"/>
                  <a:pt x="1421018" y="1196321"/>
                  <a:pt x="1335934" y="1199366"/>
                </a:cubicBezTo>
                <a:cubicBezTo>
                  <a:pt x="1250850" y="1202411"/>
                  <a:pt x="1017295" y="1155938"/>
                  <a:pt x="842005" y="1199366"/>
                </a:cubicBezTo>
                <a:cubicBezTo>
                  <a:pt x="666715" y="1242794"/>
                  <a:pt x="429610" y="1125446"/>
                  <a:pt x="199898" y="1199366"/>
                </a:cubicBezTo>
                <a:cubicBezTo>
                  <a:pt x="82495" y="1204243"/>
                  <a:pt x="7938" y="1106729"/>
                  <a:pt x="0" y="999468"/>
                </a:cubicBezTo>
                <a:cubicBezTo>
                  <a:pt x="-4105" y="913706"/>
                  <a:pt x="40542" y="756671"/>
                  <a:pt x="0" y="583692"/>
                </a:cubicBezTo>
                <a:cubicBezTo>
                  <a:pt x="-40542" y="410713"/>
                  <a:pt x="32795" y="345041"/>
                  <a:pt x="0" y="19989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258902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Montserrat" panose="00000500000000000000" pitchFamily="50" charset="0"/>
              </a:rPr>
              <a:t>The internet company does not provide personalised 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  <a:latin typeface="Montserrat" panose="00000500000000000000" pitchFamily="50" charset="0"/>
              </a:rPr>
              <a:t>help or a game plan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EAAFC8B-6E0B-C727-E2B5-C1D7531B94D0}"/>
              </a:ext>
            </a:extLst>
          </p:cNvPr>
          <p:cNvSpPr/>
          <p:nvPr/>
        </p:nvSpPr>
        <p:spPr>
          <a:xfrm>
            <a:off x="6441311" y="4434784"/>
            <a:ext cx="2869440" cy="1199366"/>
          </a:xfrm>
          <a:custGeom>
            <a:avLst/>
            <a:gdLst>
              <a:gd name="connsiteX0" fmla="*/ 0 w 2869440"/>
              <a:gd name="connsiteY0" fmla="*/ 199898 h 1199366"/>
              <a:gd name="connsiteX1" fmla="*/ 199898 w 2869440"/>
              <a:gd name="connsiteY1" fmla="*/ 0 h 1199366"/>
              <a:gd name="connsiteX2" fmla="*/ 743220 w 2869440"/>
              <a:gd name="connsiteY2" fmla="*/ 0 h 1199366"/>
              <a:gd name="connsiteX3" fmla="*/ 1187756 w 2869440"/>
              <a:gd name="connsiteY3" fmla="*/ 0 h 1199366"/>
              <a:gd name="connsiteX4" fmla="*/ 1731077 w 2869440"/>
              <a:gd name="connsiteY4" fmla="*/ 0 h 1199366"/>
              <a:gd name="connsiteX5" fmla="*/ 2150917 w 2869440"/>
              <a:gd name="connsiteY5" fmla="*/ 0 h 1199366"/>
              <a:gd name="connsiteX6" fmla="*/ 2669542 w 2869440"/>
              <a:gd name="connsiteY6" fmla="*/ 0 h 1199366"/>
              <a:gd name="connsiteX7" fmla="*/ 2869440 w 2869440"/>
              <a:gd name="connsiteY7" fmla="*/ 199898 h 1199366"/>
              <a:gd name="connsiteX8" fmla="*/ 2869440 w 2869440"/>
              <a:gd name="connsiteY8" fmla="*/ 599683 h 1199366"/>
              <a:gd name="connsiteX9" fmla="*/ 2869440 w 2869440"/>
              <a:gd name="connsiteY9" fmla="*/ 999468 h 1199366"/>
              <a:gd name="connsiteX10" fmla="*/ 2669542 w 2869440"/>
              <a:gd name="connsiteY10" fmla="*/ 1199366 h 1199366"/>
              <a:gd name="connsiteX11" fmla="*/ 2126220 w 2869440"/>
              <a:gd name="connsiteY11" fmla="*/ 1199366 h 1199366"/>
              <a:gd name="connsiteX12" fmla="*/ 1632292 w 2869440"/>
              <a:gd name="connsiteY12" fmla="*/ 1199366 h 1199366"/>
              <a:gd name="connsiteX13" fmla="*/ 1088970 w 2869440"/>
              <a:gd name="connsiteY13" fmla="*/ 1199366 h 1199366"/>
              <a:gd name="connsiteX14" fmla="*/ 199898 w 2869440"/>
              <a:gd name="connsiteY14" fmla="*/ 1199366 h 1199366"/>
              <a:gd name="connsiteX15" fmla="*/ 0 w 2869440"/>
              <a:gd name="connsiteY15" fmla="*/ 999468 h 1199366"/>
              <a:gd name="connsiteX16" fmla="*/ 0 w 2869440"/>
              <a:gd name="connsiteY16" fmla="*/ 599683 h 1199366"/>
              <a:gd name="connsiteX17" fmla="*/ 0 w 2869440"/>
              <a:gd name="connsiteY17" fmla="*/ 199898 h 119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69440" h="1199366" fill="none" extrusionOk="0">
                <a:moveTo>
                  <a:pt x="0" y="199898"/>
                </a:moveTo>
                <a:cubicBezTo>
                  <a:pt x="-14240" y="90114"/>
                  <a:pt x="85319" y="-7482"/>
                  <a:pt x="199898" y="0"/>
                </a:cubicBezTo>
                <a:cubicBezTo>
                  <a:pt x="447520" y="-64457"/>
                  <a:pt x="561386" y="36175"/>
                  <a:pt x="743220" y="0"/>
                </a:cubicBezTo>
                <a:cubicBezTo>
                  <a:pt x="925054" y="-36175"/>
                  <a:pt x="1088758" y="39625"/>
                  <a:pt x="1187756" y="0"/>
                </a:cubicBezTo>
                <a:cubicBezTo>
                  <a:pt x="1286754" y="-39625"/>
                  <a:pt x="1557565" y="58416"/>
                  <a:pt x="1731077" y="0"/>
                </a:cubicBezTo>
                <a:cubicBezTo>
                  <a:pt x="1904589" y="-58416"/>
                  <a:pt x="1953499" y="34332"/>
                  <a:pt x="2150917" y="0"/>
                </a:cubicBezTo>
                <a:cubicBezTo>
                  <a:pt x="2348335" y="-34332"/>
                  <a:pt x="2426338" y="28546"/>
                  <a:pt x="2669542" y="0"/>
                </a:cubicBezTo>
                <a:cubicBezTo>
                  <a:pt x="2781402" y="-9107"/>
                  <a:pt x="2856970" y="83996"/>
                  <a:pt x="2869440" y="199898"/>
                </a:cubicBezTo>
                <a:cubicBezTo>
                  <a:pt x="2901016" y="309795"/>
                  <a:pt x="2863116" y="452920"/>
                  <a:pt x="2869440" y="599683"/>
                </a:cubicBezTo>
                <a:cubicBezTo>
                  <a:pt x="2875764" y="746447"/>
                  <a:pt x="2866125" y="862274"/>
                  <a:pt x="2869440" y="999468"/>
                </a:cubicBezTo>
                <a:cubicBezTo>
                  <a:pt x="2877163" y="1133691"/>
                  <a:pt x="2800197" y="1214371"/>
                  <a:pt x="2669542" y="1199366"/>
                </a:cubicBezTo>
                <a:cubicBezTo>
                  <a:pt x="2538418" y="1230870"/>
                  <a:pt x="2330966" y="1192766"/>
                  <a:pt x="2126220" y="1199366"/>
                </a:cubicBezTo>
                <a:cubicBezTo>
                  <a:pt x="1921474" y="1205966"/>
                  <a:pt x="1858193" y="1187588"/>
                  <a:pt x="1632292" y="1199366"/>
                </a:cubicBezTo>
                <a:cubicBezTo>
                  <a:pt x="1406391" y="1211144"/>
                  <a:pt x="1274469" y="1163933"/>
                  <a:pt x="1088970" y="1199366"/>
                </a:cubicBezTo>
                <a:cubicBezTo>
                  <a:pt x="903471" y="1234799"/>
                  <a:pt x="613380" y="1140692"/>
                  <a:pt x="199898" y="1199366"/>
                </a:cubicBezTo>
                <a:cubicBezTo>
                  <a:pt x="94603" y="1231154"/>
                  <a:pt x="11402" y="1098022"/>
                  <a:pt x="0" y="999468"/>
                </a:cubicBezTo>
                <a:cubicBezTo>
                  <a:pt x="-9402" y="832702"/>
                  <a:pt x="29762" y="742267"/>
                  <a:pt x="0" y="599683"/>
                </a:cubicBezTo>
                <a:cubicBezTo>
                  <a:pt x="-29762" y="457100"/>
                  <a:pt x="10365" y="389205"/>
                  <a:pt x="0" y="199898"/>
                </a:cubicBezTo>
                <a:close/>
              </a:path>
              <a:path w="2869440" h="1199366" stroke="0" extrusionOk="0">
                <a:moveTo>
                  <a:pt x="0" y="199898"/>
                </a:moveTo>
                <a:cubicBezTo>
                  <a:pt x="-29990" y="91873"/>
                  <a:pt x="95866" y="103"/>
                  <a:pt x="199898" y="0"/>
                </a:cubicBezTo>
                <a:cubicBezTo>
                  <a:pt x="324275" y="-27488"/>
                  <a:pt x="436672" y="44284"/>
                  <a:pt x="619737" y="0"/>
                </a:cubicBezTo>
                <a:cubicBezTo>
                  <a:pt x="802802" y="-44284"/>
                  <a:pt x="857952" y="6545"/>
                  <a:pt x="1039577" y="0"/>
                </a:cubicBezTo>
                <a:cubicBezTo>
                  <a:pt x="1221202" y="-6545"/>
                  <a:pt x="1323855" y="41174"/>
                  <a:pt x="1558202" y="0"/>
                </a:cubicBezTo>
                <a:cubicBezTo>
                  <a:pt x="1792549" y="-41174"/>
                  <a:pt x="1951839" y="7273"/>
                  <a:pt x="2076827" y="0"/>
                </a:cubicBezTo>
                <a:cubicBezTo>
                  <a:pt x="2201816" y="-7273"/>
                  <a:pt x="2455427" y="43441"/>
                  <a:pt x="2669542" y="0"/>
                </a:cubicBezTo>
                <a:cubicBezTo>
                  <a:pt x="2789543" y="8178"/>
                  <a:pt x="2863208" y="64300"/>
                  <a:pt x="2869440" y="199898"/>
                </a:cubicBezTo>
                <a:cubicBezTo>
                  <a:pt x="2893821" y="320634"/>
                  <a:pt x="2849474" y="506191"/>
                  <a:pt x="2869440" y="591687"/>
                </a:cubicBezTo>
                <a:cubicBezTo>
                  <a:pt x="2889406" y="677183"/>
                  <a:pt x="2837908" y="810111"/>
                  <a:pt x="2869440" y="999468"/>
                </a:cubicBezTo>
                <a:cubicBezTo>
                  <a:pt x="2837102" y="1115947"/>
                  <a:pt x="2777097" y="1199051"/>
                  <a:pt x="2669542" y="1199366"/>
                </a:cubicBezTo>
                <a:cubicBezTo>
                  <a:pt x="2523335" y="1203706"/>
                  <a:pt x="2315365" y="1173351"/>
                  <a:pt x="2200310" y="1199366"/>
                </a:cubicBezTo>
                <a:cubicBezTo>
                  <a:pt x="2085255" y="1225381"/>
                  <a:pt x="1900668" y="1163174"/>
                  <a:pt x="1656988" y="1199366"/>
                </a:cubicBezTo>
                <a:cubicBezTo>
                  <a:pt x="1413308" y="1235558"/>
                  <a:pt x="1369302" y="1172197"/>
                  <a:pt x="1212452" y="1199366"/>
                </a:cubicBezTo>
                <a:cubicBezTo>
                  <a:pt x="1055602" y="1226535"/>
                  <a:pt x="937227" y="1198593"/>
                  <a:pt x="718523" y="1199366"/>
                </a:cubicBezTo>
                <a:cubicBezTo>
                  <a:pt x="499819" y="1200139"/>
                  <a:pt x="331482" y="1198199"/>
                  <a:pt x="199898" y="1199366"/>
                </a:cubicBezTo>
                <a:cubicBezTo>
                  <a:pt x="114055" y="1207048"/>
                  <a:pt x="25777" y="1122255"/>
                  <a:pt x="0" y="999468"/>
                </a:cubicBezTo>
                <a:cubicBezTo>
                  <a:pt x="-16634" y="803584"/>
                  <a:pt x="32937" y="793387"/>
                  <a:pt x="0" y="599683"/>
                </a:cubicBezTo>
                <a:cubicBezTo>
                  <a:pt x="-32937" y="405979"/>
                  <a:pt x="34561" y="297671"/>
                  <a:pt x="0" y="19989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8975987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Help them with their debts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8D95E1-9DA8-5C08-0A97-10A76AE79584}"/>
              </a:ext>
            </a:extLst>
          </p:cNvPr>
          <p:cNvSpPr/>
          <p:nvPr/>
        </p:nvSpPr>
        <p:spPr>
          <a:xfrm>
            <a:off x="2997580" y="4434784"/>
            <a:ext cx="2869440" cy="1199366"/>
          </a:xfrm>
          <a:custGeom>
            <a:avLst/>
            <a:gdLst>
              <a:gd name="connsiteX0" fmla="*/ 0 w 2869440"/>
              <a:gd name="connsiteY0" fmla="*/ 199898 h 1199366"/>
              <a:gd name="connsiteX1" fmla="*/ 199898 w 2869440"/>
              <a:gd name="connsiteY1" fmla="*/ 0 h 1199366"/>
              <a:gd name="connsiteX2" fmla="*/ 644434 w 2869440"/>
              <a:gd name="connsiteY2" fmla="*/ 0 h 1199366"/>
              <a:gd name="connsiteX3" fmla="*/ 1163059 w 2869440"/>
              <a:gd name="connsiteY3" fmla="*/ 0 h 1199366"/>
              <a:gd name="connsiteX4" fmla="*/ 1632292 w 2869440"/>
              <a:gd name="connsiteY4" fmla="*/ 0 h 1199366"/>
              <a:gd name="connsiteX5" fmla="*/ 2101524 w 2869440"/>
              <a:gd name="connsiteY5" fmla="*/ 0 h 1199366"/>
              <a:gd name="connsiteX6" fmla="*/ 2669542 w 2869440"/>
              <a:gd name="connsiteY6" fmla="*/ 0 h 1199366"/>
              <a:gd name="connsiteX7" fmla="*/ 2869440 w 2869440"/>
              <a:gd name="connsiteY7" fmla="*/ 199898 h 1199366"/>
              <a:gd name="connsiteX8" fmla="*/ 2869440 w 2869440"/>
              <a:gd name="connsiteY8" fmla="*/ 599683 h 1199366"/>
              <a:gd name="connsiteX9" fmla="*/ 2869440 w 2869440"/>
              <a:gd name="connsiteY9" fmla="*/ 999468 h 1199366"/>
              <a:gd name="connsiteX10" fmla="*/ 2669542 w 2869440"/>
              <a:gd name="connsiteY10" fmla="*/ 1199366 h 1199366"/>
              <a:gd name="connsiteX11" fmla="*/ 2175613 w 2869440"/>
              <a:gd name="connsiteY11" fmla="*/ 1199366 h 1199366"/>
              <a:gd name="connsiteX12" fmla="*/ 1656988 w 2869440"/>
              <a:gd name="connsiteY12" fmla="*/ 1199366 h 1199366"/>
              <a:gd name="connsiteX13" fmla="*/ 1212452 w 2869440"/>
              <a:gd name="connsiteY13" fmla="*/ 1199366 h 1199366"/>
              <a:gd name="connsiteX14" fmla="*/ 718523 w 2869440"/>
              <a:gd name="connsiteY14" fmla="*/ 1199366 h 1199366"/>
              <a:gd name="connsiteX15" fmla="*/ 199898 w 2869440"/>
              <a:gd name="connsiteY15" fmla="*/ 1199366 h 1199366"/>
              <a:gd name="connsiteX16" fmla="*/ 0 w 2869440"/>
              <a:gd name="connsiteY16" fmla="*/ 999468 h 1199366"/>
              <a:gd name="connsiteX17" fmla="*/ 0 w 2869440"/>
              <a:gd name="connsiteY17" fmla="*/ 591687 h 1199366"/>
              <a:gd name="connsiteX18" fmla="*/ 0 w 2869440"/>
              <a:gd name="connsiteY18" fmla="*/ 199898 h 119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9440" h="1199366" fill="none" extrusionOk="0">
                <a:moveTo>
                  <a:pt x="0" y="199898"/>
                </a:moveTo>
                <a:cubicBezTo>
                  <a:pt x="-1498" y="59111"/>
                  <a:pt x="75141" y="4021"/>
                  <a:pt x="199898" y="0"/>
                </a:cubicBezTo>
                <a:cubicBezTo>
                  <a:pt x="366582" y="-23998"/>
                  <a:pt x="468680" y="47194"/>
                  <a:pt x="644434" y="0"/>
                </a:cubicBezTo>
                <a:cubicBezTo>
                  <a:pt x="820188" y="-47194"/>
                  <a:pt x="983241" y="54738"/>
                  <a:pt x="1163059" y="0"/>
                </a:cubicBezTo>
                <a:cubicBezTo>
                  <a:pt x="1342877" y="-54738"/>
                  <a:pt x="1523493" y="7656"/>
                  <a:pt x="1632292" y="0"/>
                </a:cubicBezTo>
                <a:cubicBezTo>
                  <a:pt x="1741091" y="-7656"/>
                  <a:pt x="1985479" y="3481"/>
                  <a:pt x="2101524" y="0"/>
                </a:cubicBezTo>
                <a:cubicBezTo>
                  <a:pt x="2217569" y="-3481"/>
                  <a:pt x="2399572" y="53461"/>
                  <a:pt x="2669542" y="0"/>
                </a:cubicBezTo>
                <a:cubicBezTo>
                  <a:pt x="2786827" y="-860"/>
                  <a:pt x="2855611" y="86801"/>
                  <a:pt x="2869440" y="199898"/>
                </a:cubicBezTo>
                <a:cubicBezTo>
                  <a:pt x="2896486" y="322980"/>
                  <a:pt x="2847860" y="438825"/>
                  <a:pt x="2869440" y="599683"/>
                </a:cubicBezTo>
                <a:cubicBezTo>
                  <a:pt x="2891020" y="760542"/>
                  <a:pt x="2831172" y="889806"/>
                  <a:pt x="2869440" y="999468"/>
                </a:cubicBezTo>
                <a:cubicBezTo>
                  <a:pt x="2888748" y="1135677"/>
                  <a:pt x="2772453" y="1175366"/>
                  <a:pt x="2669542" y="1199366"/>
                </a:cubicBezTo>
                <a:cubicBezTo>
                  <a:pt x="2563537" y="1253952"/>
                  <a:pt x="2415881" y="1147567"/>
                  <a:pt x="2175613" y="1199366"/>
                </a:cubicBezTo>
                <a:cubicBezTo>
                  <a:pt x="1935345" y="1251165"/>
                  <a:pt x="1858127" y="1142632"/>
                  <a:pt x="1656988" y="1199366"/>
                </a:cubicBezTo>
                <a:cubicBezTo>
                  <a:pt x="1455849" y="1256100"/>
                  <a:pt x="1407908" y="1161035"/>
                  <a:pt x="1212452" y="1199366"/>
                </a:cubicBezTo>
                <a:cubicBezTo>
                  <a:pt x="1016996" y="1237697"/>
                  <a:pt x="961330" y="1160735"/>
                  <a:pt x="718523" y="1199366"/>
                </a:cubicBezTo>
                <a:cubicBezTo>
                  <a:pt x="475716" y="1237997"/>
                  <a:pt x="334593" y="1190892"/>
                  <a:pt x="199898" y="1199366"/>
                </a:cubicBezTo>
                <a:cubicBezTo>
                  <a:pt x="67692" y="1206430"/>
                  <a:pt x="291" y="1093623"/>
                  <a:pt x="0" y="999468"/>
                </a:cubicBezTo>
                <a:cubicBezTo>
                  <a:pt x="-14356" y="845889"/>
                  <a:pt x="10679" y="675024"/>
                  <a:pt x="0" y="591687"/>
                </a:cubicBezTo>
                <a:cubicBezTo>
                  <a:pt x="-10679" y="508350"/>
                  <a:pt x="17114" y="340636"/>
                  <a:pt x="0" y="199898"/>
                </a:cubicBezTo>
                <a:close/>
              </a:path>
              <a:path w="2869440" h="1199366" stroke="0" extrusionOk="0">
                <a:moveTo>
                  <a:pt x="0" y="199898"/>
                </a:moveTo>
                <a:cubicBezTo>
                  <a:pt x="3913" y="94789"/>
                  <a:pt x="98674" y="5141"/>
                  <a:pt x="199898" y="0"/>
                </a:cubicBezTo>
                <a:cubicBezTo>
                  <a:pt x="358216" y="-2942"/>
                  <a:pt x="474835" y="9294"/>
                  <a:pt x="619737" y="0"/>
                </a:cubicBezTo>
                <a:cubicBezTo>
                  <a:pt x="764639" y="-9294"/>
                  <a:pt x="972883" y="14901"/>
                  <a:pt x="1088970" y="0"/>
                </a:cubicBezTo>
                <a:cubicBezTo>
                  <a:pt x="1205057" y="-14901"/>
                  <a:pt x="1369748" y="36752"/>
                  <a:pt x="1508809" y="0"/>
                </a:cubicBezTo>
                <a:cubicBezTo>
                  <a:pt x="1647870" y="-36752"/>
                  <a:pt x="1784932" y="31045"/>
                  <a:pt x="1953345" y="0"/>
                </a:cubicBezTo>
                <a:cubicBezTo>
                  <a:pt x="2121758" y="-31045"/>
                  <a:pt x="2336935" y="59584"/>
                  <a:pt x="2669542" y="0"/>
                </a:cubicBezTo>
                <a:cubicBezTo>
                  <a:pt x="2781783" y="5570"/>
                  <a:pt x="2852330" y="90309"/>
                  <a:pt x="2869440" y="199898"/>
                </a:cubicBezTo>
                <a:cubicBezTo>
                  <a:pt x="2888929" y="357444"/>
                  <a:pt x="2834229" y="477046"/>
                  <a:pt x="2869440" y="575696"/>
                </a:cubicBezTo>
                <a:cubicBezTo>
                  <a:pt x="2904651" y="674346"/>
                  <a:pt x="2823698" y="839779"/>
                  <a:pt x="2869440" y="999468"/>
                </a:cubicBezTo>
                <a:cubicBezTo>
                  <a:pt x="2868319" y="1102639"/>
                  <a:pt x="2776475" y="1195529"/>
                  <a:pt x="2669542" y="1199366"/>
                </a:cubicBezTo>
                <a:cubicBezTo>
                  <a:pt x="2538591" y="1245982"/>
                  <a:pt x="2422360" y="1186768"/>
                  <a:pt x="2249703" y="1199366"/>
                </a:cubicBezTo>
                <a:cubicBezTo>
                  <a:pt x="2077046" y="1211964"/>
                  <a:pt x="1915257" y="1185228"/>
                  <a:pt x="1805167" y="1199366"/>
                </a:cubicBezTo>
                <a:cubicBezTo>
                  <a:pt x="1695077" y="1213504"/>
                  <a:pt x="1457797" y="1170124"/>
                  <a:pt x="1311238" y="1199366"/>
                </a:cubicBezTo>
                <a:cubicBezTo>
                  <a:pt x="1164679" y="1228608"/>
                  <a:pt x="1020068" y="1147434"/>
                  <a:pt x="866702" y="1199366"/>
                </a:cubicBezTo>
                <a:cubicBezTo>
                  <a:pt x="713336" y="1251298"/>
                  <a:pt x="370798" y="1157233"/>
                  <a:pt x="199898" y="1199366"/>
                </a:cubicBezTo>
                <a:cubicBezTo>
                  <a:pt x="105299" y="1176419"/>
                  <a:pt x="-3332" y="1108576"/>
                  <a:pt x="0" y="999468"/>
                </a:cubicBezTo>
                <a:cubicBezTo>
                  <a:pt x="-5966" y="814081"/>
                  <a:pt x="13917" y="744640"/>
                  <a:pt x="0" y="599683"/>
                </a:cubicBezTo>
                <a:cubicBezTo>
                  <a:pt x="-13917" y="454727"/>
                  <a:pt x="22454" y="372924"/>
                  <a:pt x="0" y="19989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944092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latin typeface="Montserrat" panose="00000500000000000000" pitchFamily="50" charset="0"/>
              </a:rPr>
              <a:t>They won’t come out to a client’s home if they need help</a:t>
            </a:r>
          </a:p>
        </p:txBody>
      </p:sp>
    </p:spTree>
    <p:extLst>
      <p:ext uri="{BB962C8B-B14F-4D97-AF65-F5344CB8AC3E}">
        <p14:creationId xmlns:p14="http://schemas.microsoft.com/office/powerpoint/2010/main" val="1893588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DD196-1C68-06A0-4D03-06FA7285BD1A}"/>
              </a:ext>
            </a:extLst>
          </p:cNvPr>
          <p:cNvSpPr txBox="1"/>
          <p:nvPr/>
        </p:nvSpPr>
        <p:spPr>
          <a:xfrm>
            <a:off x="3636806" y="2736502"/>
            <a:ext cx="4382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Montserrat ExtraBold" panose="00000900000000000000" pitchFamily="50" charset="0"/>
              </a:rPr>
              <a:t>WHAT DO THEIR INTERNET </a:t>
            </a:r>
            <a:r>
              <a:rPr lang="en-GB" sz="2800">
                <a:solidFill>
                  <a:srgbClr val="FFC000"/>
                </a:solidFill>
                <a:latin typeface="Montserrat ExtraBold" panose="00000900000000000000" pitchFamily="50" charset="0"/>
              </a:rPr>
              <a:t>INSURER’S BENEFITS INCLUDE?</a:t>
            </a:r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B27DD07-CB3A-912F-D631-31EBBD74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4" y="6217920"/>
            <a:ext cx="1449440" cy="3985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EEF5B0-6FA1-8D3F-58B5-BB21610C87BE}"/>
              </a:ext>
            </a:extLst>
          </p:cNvPr>
          <p:cNvSpPr txBox="1"/>
          <p:nvPr/>
        </p:nvSpPr>
        <p:spPr>
          <a:xfrm rot="16200000">
            <a:off x="10774018" y="5265386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solidFill>
                  <a:schemeClr val="bg1"/>
                </a:solidFill>
                <a:latin typeface="Montserrat SemiBold" panose="00000700000000000000" pitchFamily="50" charset="0"/>
              </a:rPr>
              <a:t>SALES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35A69BF-094F-76EE-E713-EA59B646D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019176"/>
              </p:ext>
            </p:extLst>
          </p:nvPr>
        </p:nvGraphicFramePr>
        <p:xfrm>
          <a:off x="664248" y="269803"/>
          <a:ext cx="10328038" cy="631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6411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7EA68E76204F4F8DFDF81567B5D227" ma:contentTypeVersion="19" ma:contentTypeDescription="Create a new document." ma:contentTypeScope="" ma:versionID="9a6d272923fd1d323bbba536ecd3161e">
  <xsd:schema xmlns:xsd="http://www.w3.org/2001/XMLSchema" xmlns:xs="http://www.w3.org/2001/XMLSchema" xmlns:p="http://schemas.microsoft.com/office/2006/metadata/properties" xmlns:ns2="925a5362-bf71-4bfb-9833-2347c555a9af" xmlns:ns3="d100a92d-a180-40c0-ba3d-dfcedab7f178" targetNamespace="http://schemas.microsoft.com/office/2006/metadata/properties" ma:root="true" ma:fieldsID="f2506e0b02724872af23767b372846e5" ns2:_="" ns3:_="">
    <xsd:import namespace="925a5362-bf71-4bfb-9833-2347c555a9af"/>
    <xsd:import namespace="d100a92d-a180-40c0-ba3d-dfcedab7f17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Location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a5362-bf71-4bfb-9833-2347c555a9a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486dd2df-ab6c-44f2-9ecc-b9f7109b3ead}" ma:internalName="TaxCatchAll" ma:showField="CatchAllData" ma:web="925a5362-bf71-4bfb-9833-2347c555a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0a92d-a180-40c0-ba3d-dfcedab7f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7e8e9b88-76fe-42c7-b185-94f75982d3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100a92d-a180-40c0-ba3d-dfcedab7f178" xsi:nil="true"/>
    <TaxCatchAll xmlns="925a5362-bf71-4bfb-9833-2347c555a9af" xsi:nil="true"/>
    <lcf76f155ced4ddcb4097134ff3c332f xmlns="d100a92d-a180-40c0-ba3d-dfcedab7f178">
      <Terms xmlns="http://schemas.microsoft.com/office/infopath/2007/PartnerControls"/>
    </lcf76f155ced4ddcb4097134ff3c332f>
    <_dlc_DocId xmlns="925a5362-bf71-4bfb-9833-2347c555a9af">Q2NNZRCRXM2J-1804959375-333700</_dlc_DocId>
    <_dlc_DocIdUrl xmlns="925a5362-bf71-4bfb-9833-2347c555a9af">
      <Url>https://genistar.sharepoint.com/sites/Media/_layouts/15/DocIdRedir.aspx?ID=Q2NNZRCRXM2J-1804959375-333700</Url>
      <Description>Q2NNZRCRXM2J-1804959375-333700</Description>
    </_dlc_DocIdUrl>
  </documentManagement>
</p:properties>
</file>

<file path=customXml/itemProps1.xml><?xml version="1.0" encoding="utf-8"?>
<ds:datastoreItem xmlns:ds="http://schemas.openxmlformats.org/officeDocument/2006/customXml" ds:itemID="{E10E6D55-0601-4089-93A0-CF3F16F4805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83D75FE-893D-4D2F-9CC4-9E2F314FD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a5362-bf71-4bfb-9833-2347c555a9af"/>
    <ds:schemaRef ds:uri="d100a92d-a180-40c0-ba3d-dfcedab7f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E6A119-98D9-4916-A26C-1BC44116F9D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249D216-6847-4D3A-A5E7-582739C62B8E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925a5362-bf71-4bfb-9833-2347c555a9af"/>
    <ds:schemaRef ds:uri="http://purl.org/dc/terms/"/>
    <ds:schemaRef ds:uri="http://schemas.microsoft.com/office/2006/documentManagement/types"/>
    <ds:schemaRef ds:uri="http://schemas.microsoft.com/office/infopath/2007/PartnerControls"/>
    <ds:schemaRef ds:uri="d100a92d-a180-40c0-ba3d-dfcedab7f1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4648</TotalTime>
  <Words>1129</Words>
  <Application>Microsoft Office PowerPoint</Application>
  <PresentationFormat>Widescreen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Montserrat</vt:lpstr>
      <vt:lpstr>Montserrat ExtraBold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Rachana Shete</dc:creator>
  <cp:lastModifiedBy>George Jenkins</cp:lastModifiedBy>
  <cp:revision>7</cp:revision>
  <dcterms:created xsi:type="dcterms:W3CDTF">2023-03-30T08:10:46Z</dcterms:created>
  <dcterms:modified xsi:type="dcterms:W3CDTF">2024-06-21T08:01:07Z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0x010100E57EA68E76204F4F8DFDF81567B5D227</vt:lpwstr>
  </property>
  <property fmtid="{D5CDD505-2E9C-101B-9397-08002B2CF9AE}" pid="3" name="_dlc_DocIdItemGuid">
    <vt:lpwstr>aa8c0452-37e7-4c08-8d77-f0105d7b048a</vt:lpwstr>
  </property>
  <property fmtid="{D5CDD505-2E9C-101B-9397-08002B2CF9AE}" pid="4" name="MediaServiceImageTags">
    <vt:lpwstr/>
  </property>
</Properties>
</file>