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72" r:id="rId7"/>
    <p:sldId id="274" r:id="rId8"/>
    <p:sldId id="275" r:id="rId9"/>
    <p:sldId id="276" r:id="rId10"/>
    <p:sldId id="277" r:id="rId11"/>
    <p:sldId id="278" r:id="rId12"/>
    <p:sldId id="279" r:id="rId13"/>
    <p:sldId id="281" r:id="rId14"/>
    <p:sldId id="282" r:id="rId15"/>
    <p:sldId id="284" r:id="rId16"/>
    <p:sldId id="285" r:id="rId17"/>
    <p:sldId id="286" r:id="rId18"/>
    <p:sldId id="287" r:id="rId19"/>
    <p:sldId id="288" r:id="rId20"/>
    <p:sldId id="289" r:id="rId21"/>
    <p:sldId id="291" r:id="rId22"/>
    <p:sldId id="29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F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DAA3F5-A43D-8ED7-FFEF-D9BF575ECAD3}" v="1" dt="2024-06-20T08:59:30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rge Jenkins" userId="S::george.jenkins@genistar.net::1230f834-b2ff-4bc9-839c-f1f07ddb1bc0" providerId="AD" clId="Web-{22DAA3F5-A43D-8ED7-FFEF-D9BF575ECAD3}"/>
    <pc:docChg chg="modSld">
      <pc:chgData name="George Jenkins" userId="S::george.jenkins@genistar.net::1230f834-b2ff-4bc9-839c-f1f07ddb1bc0" providerId="AD" clId="Web-{22DAA3F5-A43D-8ED7-FFEF-D9BF575ECAD3}" dt="2024-06-20T08:59:30.620" v="0" actId="20577"/>
      <pc:docMkLst>
        <pc:docMk/>
      </pc:docMkLst>
      <pc:sldChg chg="modSp">
        <pc:chgData name="George Jenkins" userId="S::george.jenkins@genistar.net::1230f834-b2ff-4bc9-839c-f1f07ddb1bc0" providerId="AD" clId="Web-{22DAA3F5-A43D-8ED7-FFEF-D9BF575ECAD3}" dt="2024-06-20T08:59:30.620" v="0" actId="20577"/>
        <pc:sldMkLst>
          <pc:docMk/>
          <pc:sldMk cId="813787581" sldId="291"/>
        </pc:sldMkLst>
        <pc:spChg chg="mod">
          <ac:chgData name="George Jenkins" userId="S::george.jenkins@genistar.net::1230f834-b2ff-4bc9-839c-f1f07ddb1bc0" providerId="AD" clId="Web-{22DAA3F5-A43D-8ED7-FFEF-D9BF575ECAD3}" dt="2024-06-20T08:59:30.620" v="0" actId="20577"/>
          <ac:spMkLst>
            <pc:docMk/>
            <pc:sldMk cId="813787581" sldId="291"/>
            <ac:spMk id="14" creationId="{9F880FBB-B77F-045B-A140-4351B51546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EA3BCD8-2EA7-0AF6-77E2-FA3903469E0A}"/>
              </a:ext>
            </a:extLst>
          </p:cNvPr>
          <p:cNvSpPr/>
          <p:nvPr userDrawn="1"/>
        </p:nvSpPr>
        <p:spPr>
          <a:xfrm>
            <a:off x="108065" y="99752"/>
            <a:ext cx="11970328" cy="665849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ject 9">
            <a:extLst>
              <a:ext uri="{FF2B5EF4-FFF2-40B4-BE49-F238E27FC236}">
                <a16:creationId xmlns:a16="http://schemas.microsoft.com/office/drawing/2014/main" id="{F1913E8F-3007-3790-9ED3-862B2D1454B8}"/>
              </a:ext>
            </a:extLst>
          </p:cNvPr>
          <p:cNvSpPr/>
          <p:nvPr userDrawn="1"/>
        </p:nvSpPr>
        <p:spPr>
          <a:xfrm>
            <a:off x="0" y="-1"/>
            <a:ext cx="7820420" cy="2734887"/>
          </a:xfrm>
          <a:custGeom>
            <a:avLst/>
            <a:gdLst/>
            <a:ahLst/>
            <a:cxnLst/>
            <a:rect l="l" t="t" r="r" b="b"/>
            <a:pathLst>
              <a:path w="6084570" h="2773680">
                <a:moveTo>
                  <a:pt x="6083998" y="0"/>
                </a:moveTo>
                <a:lnTo>
                  <a:pt x="6083998" y="0"/>
                </a:lnTo>
                <a:lnTo>
                  <a:pt x="0" y="0"/>
                </a:lnTo>
                <a:lnTo>
                  <a:pt x="0" y="1386725"/>
                </a:lnTo>
                <a:lnTo>
                  <a:pt x="0" y="2773438"/>
                </a:lnTo>
                <a:lnTo>
                  <a:pt x="1385976" y="2773438"/>
                </a:lnTo>
                <a:lnTo>
                  <a:pt x="1386725" y="2773451"/>
                </a:lnTo>
                <a:lnTo>
                  <a:pt x="4697285" y="2773451"/>
                </a:lnTo>
                <a:lnTo>
                  <a:pt x="4745964" y="2772613"/>
                </a:lnTo>
                <a:lnTo>
                  <a:pt x="4794224" y="2770111"/>
                </a:lnTo>
                <a:lnTo>
                  <a:pt x="4842040" y="2765983"/>
                </a:lnTo>
                <a:lnTo>
                  <a:pt x="4889373" y="2760256"/>
                </a:lnTo>
                <a:lnTo>
                  <a:pt x="4936210" y="2752941"/>
                </a:lnTo>
                <a:lnTo>
                  <a:pt x="4982502" y="2744089"/>
                </a:lnTo>
                <a:lnTo>
                  <a:pt x="5028247" y="2733700"/>
                </a:lnTo>
                <a:lnTo>
                  <a:pt x="5073408" y="2721838"/>
                </a:lnTo>
                <a:lnTo>
                  <a:pt x="5117947" y="2708491"/>
                </a:lnTo>
                <a:lnTo>
                  <a:pt x="5161851" y="2693720"/>
                </a:lnTo>
                <a:lnTo>
                  <a:pt x="5205082" y="2677528"/>
                </a:lnTo>
                <a:lnTo>
                  <a:pt x="5247614" y="2659951"/>
                </a:lnTo>
                <a:lnTo>
                  <a:pt x="5289435" y="2641015"/>
                </a:lnTo>
                <a:lnTo>
                  <a:pt x="5330495" y="2620759"/>
                </a:lnTo>
                <a:lnTo>
                  <a:pt x="5370766" y="2599207"/>
                </a:lnTo>
                <a:lnTo>
                  <a:pt x="5410251" y="2576372"/>
                </a:lnTo>
                <a:lnTo>
                  <a:pt x="5448884" y="2552293"/>
                </a:lnTo>
                <a:lnTo>
                  <a:pt x="5486666" y="2526995"/>
                </a:lnTo>
                <a:lnTo>
                  <a:pt x="5523560" y="2500503"/>
                </a:lnTo>
                <a:lnTo>
                  <a:pt x="5559539" y="2472842"/>
                </a:lnTo>
                <a:lnTo>
                  <a:pt x="5594566" y="2444051"/>
                </a:lnTo>
                <a:lnTo>
                  <a:pt x="5628627" y="2414155"/>
                </a:lnTo>
                <a:lnTo>
                  <a:pt x="5661685" y="2383167"/>
                </a:lnTo>
                <a:lnTo>
                  <a:pt x="5693715" y="2351138"/>
                </a:lnTo>
                <a:lnTo>
                  <a:pt x="5724703" y="2318080"/>
                </a:lnTo>
                <a:lnTo>
                  <a:pt x="5754598" y="2284018"/>
                </a:lnTo>
                <a:lnTo>
                  <a:pt x="5783389" y="2248979"/>
                </a:lnTo>
                <a:lnTo>
                  <a:pt x="5811050" y="2213013"/>
                </a:lnTo>
                <a:lnTo>
                  <a:pt x="5837529" y="2176119"/>
                </a:lnTo>
                <a:lnTo>
                  <a:pt x="5862828" y="2138337"/>
                </a:lnTo>
                <a:lnTo>
                  <a:pt x="5886920" y="2099691"/>
                </a:lnTo>
                <a:lnTo>
                  <a:pt x="5909742" y="2060219"/>
                </a:lnTo>
                <a:lnTo>
                  <a:pt x="5931306" y="2019935"/>
                </a:lnTo>
                <a:lnTo>
                  <a:pt x="5951563" y="1978875"/>
                </a:lnTo>
                <a:lnTo>
                  <a:pt x="5970498" y="1937067"/>
                </a:lnTo>
                <a:lnTo>
                  <a:pt x="5988075" y="1894535"/>
                </a:lnTo>
                <a:lnTo>
                  <a:pt x="6004255" y="1851291"/>
                </a:lnTo>
                <a:lnTo>
                  <a:pt x="6019038" y="1807400"/>
                </a:lnTo>
                <a:lnTo>
                  <a:pt x="6032373" y="1762848"/>
                </a:lnTo>
                <a:lnTo>
                  <a:pt x="6044247" y="1717700"/>
                </a:lnTo>
                <a:lnTo>
                  <a:pt x="6054623" y="1671955"/>
                </a:lnTo>
                <a:lnTo>
                  <a:pt x="6063488" y="1625650"/>
                </a:lnTo>
                <a:lnTo>
                  <a:pt x="6070790" y="1578813"/>
                </a:lnTo>
                <a:lnTo>
                  <a:pt x="6076531" y="1531480"/>
                </a:lnTo>
                <a:lnTo>
                  <a:pt x="6080658" y="1483664"/>
                </a:lnTo>
                <a:lnTo>
                  <a:pt x="6083147" y="1435404"/>
                </a:lnTo>
                <a:lnTo>
                  <a:pt x="6083160" y="1434236"/>
                </a:lnTo>
                <a:lnTo>
                  <a:pt x="6083998" y="1434236"/>
                </a:lnTo>
                <a:lnTo>
                  <a:pt x="6083998" y="1386725"/>
                </a:lnTo>
                <a:lnTo>
                  <a:pt x="60839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396" baseline="0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D3F0703-2638-A72D-6CD3-538A2071BF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13" y="6057900"/>
            <a:ext cx="2031331" cy="55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8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88D96-FDD7-D992-475A-F98FDE1EF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E7AF8-8D1B-DF97-7C7B-BB624AD28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BD61F-09EF-F388-224C-C2CDD15D98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35634F-BA92-48D8-8A79-0F289BB985F3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E2C2D-0058-B14E-B366-7A493AA6A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B87B9-8A01-84FD-8720-F38F3A731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F9CC8E-CB37-4129-8F50-108514BCD4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30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C32C93-1332-CA31-4A57-8C0BD05443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5FEAE6-22A8-6BCA-365C-5BF5C86FC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E1081-2B17-EACB-3E26-859781F0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35634F-BA92-48D8-8A79-0F289BB985F3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4C56A-23E8-6C16-83CE-96920663F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9347C-18E5-6CF9-9EF9-77061A753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F9CC8E-CB37-4129-8F50-108514BCD4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06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0C348F-BA54-8278-92FF-60485E2BAE0A}"/>
              </a:ext>
            </a:extLst>
          </p:cNvPr>
          <p:cNvSpPr/>
          <p:nvPr userDrawn="1"/>
        </p:nvSpPr>
        <p:spPr>
          <a:xfrm>
            <a:off x="108065" y="99752"/>
            <a:ext cx="11970328" cy="665849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object 2">
            <a:extLst>
              <a:ext uri="{FF2B5EF4-FFF2-40B4-BE49-F238E27FC236}">
                <a16:creationId xmlns:a16="http://schemas.microsoft.com/office/drawing/2014/main" id="{EF6360ED-CF6C-DD85-4E9F-298FB2D4ECB4}"/>
              </a:ext>
            </a:extLst>
          </p:cNvPr>
          <p:cNvGrpSpPr/>
          <p:nvPr userDrawn="1"/>
        </p:nvGrpSpPr>
        <p:grpSpPr>
          <a:xfrm>
            <a:off x="6590923" y="0"/>
            <a:ext cx="5601077" cy="3541222"/>
            <a:chOff x="4804888" y="0"/>
            <a:chExt cx="4339590" cy="3227070"/>
          </a:xfrm>
          <a:solidFill>
            <a:srgbClr val="002060"/>
          </a:solidFill>
        </p:grpSpPr>
        <p:sp>
          <p:nvSpPr>
            <p:cNvPr id="10" name="object 3">
              <a:extLst>
                <a:ext uri="{FF2B5EF4-FFF2-40B4-BE49-F238E27FC236}">
                  <a16:creationId xmlns:a16="http://schemas.microsoft.com/office/drawing/2014/main" id="{FBE29383-49D5-49C7-1715-CDC7E2D06CD3}"/>
                </a:ext>
              </a:extLst>
            </p:cNvPr>
            <p:cNvSpPr/>
            <p:nvPr/>
          </p:nvSpPr>
          <p:spPr>
            <a:xfrm>
              <a:off x="4804880" y="0"/>
              <a:ext cx="3619500" cy="3227070"/>
            </a:xfrm>
            <a:custGeom>
              <a:avLst/>
              <a:gdLst/>
              <a:ahLst/>
              <a:cxnLst/>
              <a:rect l="l" t="t" r="r" b="b"/>
              <a:pathLst>
                <a:path w="3619500" h="3227070">
                  <a:moveTo>
                    <a:pt x="3619106" y="1404023"/>
                  </a:moveTo>
                  <a:lnTo>
                    <a:pt x="3618293" y="1355750"/>
                  </a:lnTo>
                  <a:lnTo>
                    <a:pt x="3615867" y="1307896"/>
                  </a:lnTo>
                  <a:lnTo>
                    <a:pt x="3611854" y="1260475"/>
                  </a:lnTo>
                  <a:lnTo>
                    <a:pt x="3606292" y="1213510"/>
                  </a:lnTo>
                  <a:lnTo>
                    <a:pt x="3599192" y="1167028"/>
                  </a:lnTo>
                  <a:lnTo>
                    <a:pt x="3590582" y="1121067"/>
                  </a:lnTo>
                  <a:lnTo>
                    <a:pt x="3580498" y="1075639"/>
                  </a:lnTo>
                  <a:lnTo>
                    <a:pt x="3568954" y="1030782"/>
                  </a:lnTo>
                  <a:lnTo>
                    <a:pt x="3555987" y="986510"/>
                  </a:lnTo>
                  <a:lnTo>
                    <a:pt x="3541623" y="942860"/>
                  </a:lnTo>
                  <a:lnTo>
                    <a:pt x="3525875" y="899858"/>
                  </a:lnTo>
                  <a:lnTo>
                    <a:pt x="3508781" y="857516"/>
                  </a:lnTo>
                  <a:lnTo>
                    <a:pt x="3490353" y="815873"/>
                  </a:lnTo>
                  <a:lnTo>
                    <a:pt x="3470643" y="774954"/>
                  </a:lnTo>
                  <a:lnTo>
                    <a:pt x="3449650" y="734783"/>
                  </a:lnTo>
                  <a:lnTo>
                    <a:pt x="3427425" y="695388"/>
                  </a:lnTo>
                  <a:lnTo>
                    <a:pt x="3403968" y="656793"/>
                  </a:lnTo>
                  <a:lnTo>
                    <a:pt x="3379330" y="619036"/>
                  </a:lnTo>
                  <a:lnTo>
                    <a:pt x="3353524" y="582117"/>
                  </a:lnTo>
                  <a:lnTo>
                    <a:pt x="3326574" y="546074"/>
                  </a:lnTo>
                  <a:lnTo>
                    <a:pt x="3298507" y="510946"/>
                  </a:lnTo>
                  <a:lnTo>
                    <a:pt x="3269348" y="476745"/>
                  </a:lnTo>
                  <a:lnTo>
                    <a:pt x="3239135" y="443496"/>
                  </a:lnTo>
                  <a:lnTo>
                    <a:pt x="3207893" y="411238"/>
                  </a:lnTo>
                  <a:lnTo>
                    <a:pt x="3175635" y="379996"/>
                  </a:lnTo>
                  <a:lnTo>
                    <a:pt x="3142386" y="349783"/>
                  </a:lnTo>
                  <a:lnTo>
                    <a:pt x="3108185" y="320624"/>
                  </a:lnTo>
                  <a:lnTo>
                    <a:pt x="3073057" y="292557"/>
                  </a:lnTo>
                  <a:lnTo>
                    <a:pt x="3037014" y="265607"/>
                  </a:lnTo>
                  <a:lnTo>
                    <a:pt x="3000095" y="239801"/>
                  </a:lnTo>
                  <a:lnTo>
                    <a:pt x="2962338" y="215163"/>
                  </a:lnTo>
                  <a:lnTo>
                    <a:pt x="2923743" y="191706"/>
                  </a:lnTo>
                  <a:lnTo>
                    <a:pt x="2884347" y="169481"/>
                  </a:lnTo>
                  <a:lnTo>
                    <a:pt x="2844177" y="148488"/>
                  </a:lnTo>
                  <a:lnTo>
                    <a:pt x="2803258" y="128778"/>
                  </a:lnTo>
                  <a:lnTo>
                    <a:pt x="2761615" y="110350"/>
                  </a:lnTo>
                  <a:lnTo>
                    <a:pt x="2719273" y="93256"/>
                  </a:lnTo>
                  <a:lnTo>
                    <a:pt x="2676271" y="77508"/>
                  </a:lnTo>
                  <a:lnTo>
                    <a:pt x="2632621" y="63144"/>
                  </a:lnTo>
                  <a:lnTo>
                    <a:pt x="2588349" y="50177"/>
                  </a:lnTo>
                  <a:lnTo>
                    <a:pt x="2543492" y="38633"/>
                  </a:lnTo>
                  <a:lnTo>
                    <a:pt x="2498064" y="28549"/>
                  </a:lnTo>
                  <a:lnTo>
                    <a:pt x="2452103" y="19939"/>
                  </a:lnTo>
                  <a:lnTo>
                    <a:pt x="2405621" y="12839"/>
                  </a:lnTo>
                  <a:lnTo>
                    <a:pt x="2358656" y="7277"/>
                  </a:lnTo>
                  <a:lnTo>
                    <a:pt x="2311235" y="3263"/>
                  </a:lnTo>
                  <a:lnTo>
                    <a:pt x="2263381" y="838"/>
                  </a:lnTo>
                  <a:lnTo>
                    <a:pt x="2215108" y="25"/>
                  </a:lnTo>
                  <a:lnTo>
                    <a:pt x="1403997" y="25"/>
                  </a:lnTo>
                  <a:lnTo>
                    <a:pt x="1355737" y="838"/>
                  </a:lnTo>
                  <a:lnTo>
                    <a:pt x="1307871" y="3263"/>
                  </a:lnTo>
                  <a:lnTo>
                    <a:pt x="1260449" y="7277"/>
                  </a:lnTo>
                  <a:lnTo>
                    <a:pt x="1213485" y="12839"/>
                  </a:lnTo>
                  <a:lnTo>
                    <a:pt x="1167003" y="19939"/>
                  </a:lnTo>
                  <a:lnTo>
                    <a:pt x="1121041" y="28549"/>
                  </a:lnTo>
                  <a:lnTo>
                    <a:pt x="1075613" y="38633"/>
                  </a:lnTo>
                  <a:lnTo>
                    <a:pt x="1030757" y="50177"/>
                  </a:lnTo>
                  <a:lnTo>
                    <a:pt x="986497" y="63144"/>
                  </a:lnTo>
                  <a:lnTo>
                    <a:pt x="942848" y="77508"/>
                  </a:lnTo>
                  <a:lnTo>
                    <a:pt x="899833" y="93256"/>
                  </a:lnTo>
                  <a:lnTo>
                    <a:pt x="857504" y="110350"/>
                  </a:lnTo>
                  <a:lnTo>
                    <a:pt x="815860" y="128778"/>
                  </a:lnTo>
                  <a:lnTo>
                    <a:pt x="774941" y="148488"/>
                  </a:lnTo>
                  <a:lnTo>
                    <a:pt x="734771" y="169481"/>
                  </a:lnTo>
                  <a:lnTo>
                    <a:pt x="720013" y="177812"/>
                  </a:lnTo>
                  <a:lnTo>
                    <a:pt x="720013" y="0"/>
                  </a:lnTo>
                  <a:lnTo>
                    <a:pt x="12" y="0"/>
                  </a:lnTo>
                  <a:lnTo>
                    <a:pt x="12" y="1403273"/>
                  </a:lnTo>
                  <a:lnTo>
                    <a:pt x="0" y="1404023"/>
                  </a:lnTo>
                  <a:lnTo>
                    <a:pt x="0" y="1823059"/>
                  </a:lnTo>
                  <a:lnTo>
                    <a:pt x="812" y="1871319"/>
                  </a:lnTo>
                  <a:lnTo>
                    <a:pt x="3238" y="1919185"/>
                  </a:lnTo>
                  <a:lnTo>
                    <a:pt x="7251" y="1966607"/>
                  </a:lnTo>
                  <a:lnTo>
                    <a:pt x="12814" y="2013572"/>
                  </a:lnTo>
                  <a:lnTo>
                    <a:pt x="19913" y="2060054"/>
                  </a:lnTo>
                  <a:lnTo>
                    <a:pt x="28524" y="2106015"/>
                  </a:lnTo>
                  <a:lnTo>
                    <a:pt x="38608" y="2151443"/>
                  </a:lnTo>
                  <a:lnTo>
                    <a:pt x="50152" y="2196300"/>
                  </a:lnTo>
                  <a:lnTo>
                    <a:pt x="63119" y="2240559"/>
                  </a:lnTo>
                  <a:lnTo>
                    <a:pt x="77495" y="2284209"/>
                  </a:lnTo>
                  <a:lnTo>
                    <a:pt x="93243" y="2327224"/>
                  </a:lnTo>
                  <a:lnTo>
                    <a:pt x="110337" y="2369553"/>
                  </a:lnTo>
                  <a:lnTo>
                    <a:pt x="128752" y="2411196"/>
                  </a:lnTo>
                  <a:lnTo>
                    <a:pt x="148475" y="2452116"/>
                  </a:lnTo>
                  <a:lnTo>
                    <a:pt x="169456" y="2492286"/>
                  </a:lnTo>
                  <a:lnTo>
                    <a:pt x="191693" y="2531681"/>
                  </a:lnTo>
                  <a:lnTo>
                    <a:pt x="215138" y="2570276"/>
                  </a:lnTo>
                  <a:lnTo>
                    <a:pt x="239776" y="2608046"/>
                  </a:lnTo>
                  <a:lnTo>
                    <a:pt x="265595" y="2644965"/>
                  </a:lnTo>
                  <a:lnTo>
                    <a:pt x="292544" y="2680995"/>
                  </a:lnTo>
                  <a:lnTo>
                    <a:pt x="320611" y="2716136"/>
                  </a:lnTo>
                  <a:lnTo>
                    <a:pt x="349758" y="2750337"/>
                  </a:lnTo>
                  <a:lnTo>
                    <a:pt x="379971" y="2783573"/>
                  </a:lnTo>
                  <a:lnTo>
                    <a:pt x="411226" y="2815831"/>
                  </a:lnTo>
                  <a:lnTo>
                    <a:pt x="443484" y="2847086"/>
                  </a:lnTo>
                  <a:lnTo>
                    <a:pt x="476719" y="2877299"/>
                  </a:lnTo>
                  <a:lnTo>
                    <a:pt x="510921" y="2906445"/>
                  </a:lnTo>
                  <a:lnTo>
                    <a:pt x="546061" y="2934512"/>
                  </a:lnTo>
                  <a:lnTo>
                    <a:pt x="582091" y="2961462"/>
                  </a:lnTo>
                  <a:lnTo>
                    <a:pt x="619010" y="2987281"/>
                  </a:lnTo>
                  <a:lnTo>
                    <a:pt x="656780" y="3011919"/>
                  </a:lnTo>
                  <a:lnTo>
                    <a:pt x="695375" y="3035363"/>
                  </a:lnTo>
                  <a:lnTo>
                    <a:pt x="734771" y="3057601"/>
                  </a:lnTo>
                  <a:lnTo>
                    <a:pt x="774941" y="3078581"/>
                  </a:lnTo>
                  <a:lnTo>
                    <a:pt x="815860" y="3098304"/>
                  </a:lnTo>
                  <a:lnTo>
                    <a:pt x="857504" y="3116719"/>
                  </a:lnTo>
                  <a:lnTo>
                    <a:pt x="899833" y="3133814"/>
                  </a:lnTo>
                  <a:lnTo>
                    <a:pt x="942848" y="3149562"/>
                  </a:lnTo>
                  <a:lnTo>
                    <a:pt x="986497" y="3163938"/>
                  </a:lnTo>
                  <a:lnTo>
                    <a:pt x="1030757" y="3176905"/>
                  </a:lnTo>
                  <a:lnTo>
                    <a:pt x="1075613" y="3188449"/>
                  </a:lnTo>
                  <a:lnTo>
                    <a:pt x="1121041" y="3198533"/>
                  </a:lnTo>
                  <a:lnTo>
                    <a:pt x="1167003" y="3207143"/>
                  </a:lnTo>
                  <a:lnTo>
                    <a:pt x="1213485" y="3214243"/>
                  </a:lnTo>
                  <a:lnTo>
                    <a:pt x="1260449" y="3219805"/>
                  </a:lnTo>
                  <a:lnTo>
                    <a:pt x="1307871" y="3223818"/>
                  </a:lnTo>
                  <a:lnTo>
                    <a:pt x="1355737" y="3226244"/>
                  </a:lnTo>
                  <a:lnTo>
                    <a:pt x="1403997" y="3227057"/>
                  </a:lnTo>
                  <a:lnTo>
                    <a:pt x="2215108" y="3227057"/>
                  </a:lnTo>
                  <a:lnTo>
                    <a:pt x="2215858" y="3227044"/>
                  </a:lnTo>
                  <a:lnTo>
                    <a:pt x="2451671" y="3227044"/>
                  </a:lnTo>
                  <a:lnTo>
                    <a:pt x="2451671" y="3207220"/>
                  </a:lnTo>
                  <a:lnTo>
                    <a:pt x="2452103" y="3207143"/>
                  </a:lnTo>
                  <a:lnTo>
                    <a:pt x="2498064" y="3198533"/>
                  </a:lnTo>
                  <a:lnTo>
                    <a:pt x="2543492" y="3188449"/>
                  </a:lnTo>
                  <a:lnTo>
                    <a:pt x="2588349" y="3176905"/>
                  </a:lnTo>
                  <a:lnTo>
                    <a:pt x="2632621" y="3163938"/>
                  </a:lnTo>
                  <a:lnTo>
                    <a:pt x="2676271" y="3149562"/>
                  </a:lnTo>
                  <a:lnTo>
                    <a:pt x="2719273" y="3133814"/>
                  </a:lnTo>
                  <a:lnTo>
                    <a:pt x="2761615" y="3116719"/>
                  </a:lnTo>
                  <a:lnTo>
                    <a:pt x="2803258" y="3098304"/>
                  </a:lnTo>
                  <a:lnTo>
                    <a:pt x="2844177" y="3078581"/>
                  </a:lnTo>
                  <a:lnTo>
                    <a:pt x="2884347" y="3057601"/>
                  </a:lnTo>
                  <a:lnTo>
                    <a:pt x="2923743" y="3035363"/>
                  </a:lnTo>
                  <a:lnTo>
                    <a:pt x="2962338" y="3011919"/>
                  </a:lnTo>
                  <a:lnTo>
                    <a:pt x="3000095" y="2987281"/>
                  </a:lnTo>
                  <a:lnTo>
                    <a:pt x="3037014" y="2961462"/>
                  </a:lnTo>
                  <a:lnTo>
                    <a:pt x="3073057" y="2934512"/>
                  </a:lnTo>
                  <a:lnTo>
                    <a:pt x="3108185" y="2906445"/>
                  </a:lnTo>
                  <a:lnTo>
                    <a:pt x="3142386" y="2877299"/>
                  </a:lnTo>
                  <a:lnTo>
                    <a:pt x="3175635" y="2847086"/>
                  </a:lnTo>
                  <a:lnTo>
                    <a:pt x="3207893" y="2815831"/>
                  </a:lnTo>
                  <a:lnTo>
                    <a:pt x="3239135" y="2783573"/>
                  </a:lnTo>
                  <a:lnTo>
                    <a:pt x="3269348" y="2750337"/>
                  </a:lnTo>
                  <a:lnTo>
                    <a:pt x="3298507" y="2716136"/>
                  </a:lnTo>
                  <a:lnTo>
                    <a:pt x="3326574" y="2680995"/>
                  </a:lnTo>
                  <a:lnTo>
                    <a:pt x="3353524" y="2644965"/>
                  </a:lnTo>
                  <a:lnTo>
                    <a:pt x="3379330" y="2608046"/>
                  </a:lnTo>
                  <a:lnTo>
                    <a:pt x="3403968" y="2570276"/>
                  </a:lnTo>
                  <a:lnTo>
                    <a:pt x="3427425" y="2531681"/>
                  </a:lnTo>
                  <a:lnTo>
                    <a:pt x="3449650" y="2492286"/>
                  </a:lnTo>
                  <a:lnTo>
                    <a:pt x="3470643" y="2452116"/>
                  </a:lnTo>
                  <a:lnTo>
                    <a:pt x="3490353" y="2411196"/>
                  </a:lnTo>
                  <a:lnTo>
                    <a:pt x="3508781" y="2369553"/>
                  </a:lnTo>
                  <a:lnTo>
                    <a:pt x="3525875" y="2327224"/>
                  </a:lnTo>
                  <a:lnTo>
                    <a:pt x="3541623" y="2284209"/>
                  </a:lnTo>
                  <a:lnTo>
                    <a:pt x="3555987" y="2240559"/>
                  </a:lnTo>
                  <a:lnTo>
                    <a:pt x="3568954" y="2196300"/>
                  </a:lnTo>
                  <a:lnTo>
                    <a:pt x="3580498" y="2151443"/>
                  </a:lnTo>
                  <a:lnTo>
                    <a:pt x="3590582" y="2106015"/>
                  </a:lnTo>
                  <a:lnTo>
                    <a:pt x="3599192" y="2060054"/>
                  </a:lnTo>
                  <a:lnTo>
                    <a:pt x="3606292" y="2013572"/>
                  </a:lnTo>
                  <a:lnTo>
                    <a:pt x="3611854" y="1966607"/>
                  </a:lnTo>
                  <a:lnTo>
                    <a:pt x="3615867" y="1919185"/>
                  </a:lnTo>
                  <a:lnTo>
                    <a:pt x="3618293" y="1871319"/>
                  </a:lnTo>
                  <a:lnTo>
                    <a:pt x="3619106" y="1823059"/>
                  </a:lnTo>
                  <a:lnTo>
                    <a:pt x="3619106" y="1404023"/>
                  </a:lnTo>
                  <a:close/>
                </a:path>
              </a:pathLst>
            </a:custGeom>
            <a:solidFill>
              <a:schemeClr val="bg2"/>
            </a:solidFill>
          </p:spPr>
          <p:txBody>
            <a:bodyPr wrap="square" lIns="0" tIns="0" rIns="0" bIns="0" rtlCol="0"/>
            <a:lstStyle/>
            <a:p>
              <a:pPr marL="0" marR="0" lvl="0" indent="0" defTabSz="121734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396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object 4">
              <a:extLst>
                <a:ext uri="{FF2B5EF4-FFF2-40B4-BE49-F238E27FC236}">
                  <a16:creationId xmlns:a16="http://schemas.microsoft.com/office/drawing/2014/main" id="{41A8717C-35E3-1974-6326-893A787F948B}"/>
                </a:ext>
              </a:extLst>
            </p:cNvPr>
            <p:cNvSpPr/>
            <p:nvPr/>
          </p:nvSpPr>
          <p:spPr>
            <a:xfrm>
              <a:off x="5524881" y="0"/>
              <a:ext cx="3619500" cy="3227070"/>
            </a:xfrm>
            <a:custGeom>
              <a:avLst/>
              <a:gdLst/>
              <a:ahLst/>
              <a:cxnLst/>
              <a:rect l="l" t="t" r="r" b="b"/>
              <a:pathLst>
                <a:path w="3619500" h="3227070">
                  <a:moveTo>
                    <a:pt x="3619119" y="0"/>
                  </a:moveTo>
                  <a:lnTo>
                    <a:pt x="12" y="0"/>
                  </a:lnTo>
                  <a:lnTo>
                    <a:pt x="12" y="1403273"/>
                  </a:lnTo>
                  <a:lnTo>
                    <a:pt x="0" y="1404023"/>
                  </a:lnTo>
                  <a:lnTo>
                    <a:pt x="0" y="1823059"/>
                  </a:lnTo>
                  <a:lnTo>
                    <a:pt x="812" y="1871319"/>
                  </a:lnTo>
                  <a:lnTo>
                    <a:pt x="3238" y="1919185"/>
                  </a:lnTo>
                  <a:lnTo>
                    <a:pt x="7251" y="1966607"/>
                  </a:lnTo>
                  <a:lnTo>
                    <a:pt x="12814" y="2013572"/>
                  </a:lnTo>
                  <a:lnTo>
                    <a:pt x="19913" y="2060054"/>
                  </a:lnTo>
                  <a:lnTo>
                    <a:pt x="28524" y="2106015"/>
                  </a:lnTo>
                  <a:lnTo>
                    <a:pt x="38608" y="2151443"/>
                  </a:lnTo>
                  <a:lnTo>
                    <a:pt x="50152" y="2196300"/>
                  </a:lnTo>
                  <a:lnTo>
                    <a:pt x="63119" y="2240559"/>
                  </a:lnTo>
                  <a:lnTo>
                    <a:pt x="77495" y="2284209"/>
                  </a:lnTo>
                  <a:lnTo>
                    <a:pt x="93243" y="2327224"/>
                  </a:lnTo>
                  <a:lnTo>
                    <a:pt x="110337" y="2369553"/>
                  </a:lnTo>
                  <a:lnTo>
                    <a:pt x="128752" y="2411196"/>
                  </a:lnTo>
                  <a:lnTo>
                    <a:pt x="148475" y="2452116"/>
                  </a:lnTo>
                  <a:lnTo>
                    <a:pt x="169456" y="2492286"/>
                  </a:lnTo>
                  <a:lnTo>
                    <a:pt x="191693" y="2531681"/>
                  </a:lnTo>
                  <a:lnTo>
                    <a:pt x="215138" y="2570276"/>
                  </a:lnTo>
                  <a:lnTo>
                    <a:pt x="239776" y="2608046"/>
                  </a:lnTo>
                  <a:lnTo>
                    <a:pt x="265595" y="2644965"/>
                  </a:lnTo>
                  <a:lnTo>
                    <a:pt x="292544" y="2680995"/>
                  </a:lnTo>
                  <a:lnTo>
                    <a:pt x="320611" y="2716136"/>
                  </a:lnTo>
                  <a:lnTo>
                    <a:pt x="349758" y="2750337"/>
                  </a:lnTo>
                  <a:lnTo>
                    <a:pt x="379971" y="2783573"/>
                  </a:lnTo>
                  <a:lnTo>
                    <a:pt x="411226" y="2815831"/>
                  </a:lnTo>
                  <a:lnTo>
                    <a:pt x="443484" y="2847086"/>
                  </a:lnTo>
                  <a:lnTo>
                    <a:pt x="476719" y="2877299"/>
                  </a:lnTo>
                  <a:lnTo>
                    <a:pt x="510921" y="2906445"/>
                  </a:lnTo>
                  <a:lnTo>
                    <a:pt x="546061" y="2934512"/>
                  </a:lnTo>
                  <a:lnTo>
                    <a:pt x="582091" y="2961462"/>
                  </a:lnTo>
                  <a:lnTo>
                    <a:pt x="619010" y="2987281"/>
                  </a:lnTo>
                  <a:lnTo>
                    <a:pt x="656780" y="3011919"/>
                  </a:lnTo>
                  <a:lnTo>
                    <a:pt x="695375" y="3035363"/>
                  </a:lnTo>
                  <a:lnTo>
                    <a:pt x="734771" y="3057601"/>
                  </a:lnTo>
                  <a:lnTo>
                    <a:pt x="774941" y="3078581"/>
                  </a:lnTo>
                  <a:lnTo>
                    <a:pt x="815860" y="3098304"/>
                  </a:lnTo>
                  <a:lnTo>
                    <a:pt x="857504" y="3116719"/>
                  </a:lnTo>
                  <a:lnTo>
                    <a:pt x="899833" y="3133814"/>
                  </a:lnTo>
                  <a:lnTo>
                    <a:pt x="942848" y="3149562"/>
                  </a:lnTo>
                  <a:lnTo>
                    <a:pt x="986497" y="3163938"/>
                  </a:lnTo>
                  <a:lnTo>
                    <a:pt x="1030757" y="3176905"/>
                  </a:lnTo>
                  <a:lnTo>
                    <a:pt x="1075613" y="3188449"/>
                  </a:lnTo>
                  <a:lnTo>
                    <a:pt x="1121041" y="3198533"/>
                  </a:lnTo>
                  <a:lnTo>
                    <a:pt x="1167003" y="3207143"/>
                  </a:lnTo>
                  <a:lnTo>
                    <a:pt x="1213485" y="3214243"/>
                  </a:lnTo>
                  <a:lnTo>
                    <a:pt x="1260449" y="3219805"/>
                  </a:lnTo>
                  <a:lnTo>
                    <a:pt x="1307871" y="3223818"/>
                  </a:lnTo>
                  <a:lnTo>
                    <a:pt x="1355737" y="3226244"/>
                  </a:lnTo>
                  <a:lnTo>
                    <a:pt x="1403997" y="3227057"/>
                  </a:lnTo>
                  <a:lnTo>
                    <a:pt x="2215108" y="3227057"/>
                  </a:lnTo>
                  <a:lnTo>
                    <a:pt x="2215858" y="3227044"/>
                  </a:lnTo>
                  <a:lnTo>
                    <a:pt x="3619119" y="3227044"/>
                  </a:lnTo>
                  <a:lnTo>
                    <a:pt x="3619119" y="1815846"/>
                  </a:lnTo>
                  <a:lnTo>
                    <a:pt x="3619119" y="1411198"/>
                  </a:lnTo>
                  <a:lnTo>
                    <a:pt x="3619119" y="0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 wrap="square" lIns="0" tIns="0" rIns="0" bIns="0" rtlCol="0"/>
            <a:lstStyle/>
            <a:p>
              <a:pPr marL="0" marR="0" lvl="0" indent="0" defTabSz="121734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396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5BB41DA-B695-4D83-975F-BE00BB9AEC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14" y="6217920"/>
            <a:ext cx="1449440" cy="39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3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E9C5368-69F4-A611-4516-9E1216C28BC9}"/>
              </a:ext>
            </a:extLst>
          </p:cNvPr>
          <p:cNvSpPr/>
          <p:nvPr userDrawn="1"/>
        </p:nvSpPr>
        <p:spPr>
          <a:xfrm>
            <a:off x="631767" y="1883993"/>
            <a:ext cx="5195455" cy="3090013"/>
          </a:xfrm>
          <a:custGeom>
            <a:avLst/>
            <a:gdLst/>
            <a:ahLst/>
            <a:cxnLst/>
            <a:rect l="l" t="t" r="r" b="b"/>
            <a:pathLst>
              <a:path w="3903979" h="2852420">
                <a:moveTo>
                  <a:pt x="2499437" y="0"/>
                </a:moveTo>
                <a:lnTo>
                  <a:pt x="0" y="0"/>
                </a:lnTo>
                <a:lnTo>
                  <a:pt x="0" y="2852280"/>
                </a:lnTo>
                <a:lnTo>
                  <a:pt x="2499437" y="2852280"/>
                </a:lnTo>
                <a:lnTo>
                  <a:pt x="2547704" y="2851466"/>
                </a:lnTo>
                <a:lnTo>
                  <a:pt x="2595564" y="2849041"/>
                </a:lnTo>
                <a:lnTo>
                  <a:pt x="2642988" y="2845031"/>
                </a:lnTo>
                <a:lnTo>
                  <a:pt x="2689952" y="2839463"/>
                </a:lnTo>
                <a:lnTo>
                  <a:pt x="2736429" y="2832362"/>
                </a:lnTo>
                <a:lnTo>
                  <a:pt x="2782393" y="2823755"/>
                </a:lnTo>
                <a:lnTo>
                  <a:pt x="2827817" y="2813668"/>
                </a:lnTo>
                <a:lnTo>
                  <a:pt x="2872677" y="2802127"/>
                </a:lnTo>
                <a:lnTo>
                  <a:pt x="2916945" y="2789158"/>
                </a:lnTo>
                <a:lnTo>
                  <a:pt x="2960595" y="2774787"/>
                </a:lnTo>
                <a:lnTo>
                  <a:pt x="3003601" y="2759041"/>
                </a:lnTo>
                <a:lnTo>
                  <a:pt x="3045938" y="2741946"/>
                </a:lnTo>
                <a:lnTo>
                  <a:pt x="3087579" y="2723527"/>
                </a:lnTo>
                <a:lnTo>
                  <a:pt x="3128497" y="2703810"/>
                </a:lnTo>
                <a:lnTo>
                  <a:pt x="3168668" y="2682823"/>
                </a:lnTo>
                <a:lnTo>
                  <a:pt x="3208063" y="2660591"/>
                </a:lnTo>
                <a:lnTo>
                  <a:pt x="3246659" y="2637140"/>
                </a:lnTo>
                <a:lnTo>
                  <a:pt x="3284427" y="2612497"/>
                </a:lnTo>
                <a:lnTo>
                  <a:pt x="3321343" y="2586687"/>
                </a:lnTo>
                <a:lnTo>
                  <a:pt x="3357380" y="2559737"/>
                </a:lnTo>
                <a:lnTo>
                  <a:pt x="3392512" y="2531672"/>
                </a:lnTo>
                <a:lnTo>
                  <a:pt x="3426712" y="2502520"/>
                </a:lnTo>
                <a:lnTo>
                  <a:pt x="3459955" y="2472306"/>
                </a:lnTo>
                <a:lnTo>
                  <a:pt x="3492215" y="2441055"/>
                </a:lnTo>
                <a:lnTo>
                  <a:pt x="3523465" y="2408796"/>
                </a:lnTo>
                <a:lnTo>
                  <a:pt x="3553679" y="2375552"/>
                </a:lnTo>
                <a:lnTo>
                  <a:pt x="3582831" y="2341352"/>
                </a:lnTo>
                <a:lnTo>
                  <a:pt x="3610895" y="2306220"/>
                </a:lnTo>
                <a:lnTo>
                  <a:pt x="3637845" y="2270183"/>
                </a:lnTo>
                <a:lnTo>
                  <a:pt x="3663655" y="2233267"/>
                </a:lnTo>
                <a:lnTo>
                  <a:pt x="3688298" y="2195498"/>
                </a:lnTo>
                <a:lnTo>
                  <a:pt x="3711749" y="2156903"/>
                </a:lnTo>
                <a:lnTo>
                  <a:pt x="3733980" y="2117507"/>
                </a:lnTo>
                <a:lnTo>
                  <a:pt x="3754967" y="2077337"/>
                </a:lnTo>
                <a:lnTo>
                  <a:pt x="3774683" y="2036419"/>
                </a:lnTo>
                <a:lnTo>
                  <a:pt x="3793102" y="1994778"/>
                </a:lnTo>
                <a:lnTo>
                  <a:pt x="3810197" y="1952441"/>
                </a:lnTo>
                <a:lnTo>
                  <a:pt x="3825944" y="1909435"/>
                </a:lnTo>
                <a:lnTo>
                  <a:pt x="3840314" y="1865785"/>
                </a:lnTo>
                <a:lnTo>
                  <a:pt x="3853283" y="1821518"/>
                </a:lnTo>
                <a:lnTo>
                  <a:pt x="3864824" y="1776659"/>
                </a:lnTo>
                <a:lnTo>
                  <a:pt x="3874910" y="1731234"/>
                </a:lnTo>
                <a:lnTo>
                  <a:pt x="3883517" y="1685271"/>
                </a:lnTo>
                <a:lnTo>
                  <a:pt x="3890618" y="1638795"/>
                </a:lnTo>
                <a:lnTo>
                  <a:pt x="3896186" y="1591831"/>
                </a:lnTo>
                <a:lnTo>
                  <a:pt x="3900195" y="1544407"/>
                </a:lnTo>
                <a:lnTo>
                  <a:pt x="3902620" y="1496549"/>
                </a:lnTo>
                <a:lnTo>
                  <a:pt x="3903434" y="1448282"/>
                </a:lnTo>
                <a:lnTo>
                  <a:pt x="3903434" y="1403997"/>
                </a:lnTo>
                <a:lnTo>
                  <a:pt x="3902620" y="1355730"/>
                </a:lnTo>
                <a:lnTo>
                  <a:pt x="3900195" y="1307870"/>
                </a:lnTo>
                <a:lnTo>
                  <a:pt x="3896186" y="1260446"/>
                </a:lnTo>
                <a:lnTo>
                  <a:pt x="3890618" y="1213482"/>
                </a:lnTo>
                <a:lnTo>
                  <a:pt x="3883517" y="1167005"/>
                </a:lnTo>
                <a:lnTo>
                  <a:pt x="3874910" y="1121041"/>
                </a:lnTo>
                <a:lnTo>
                  <a:pt x="3864824" y="1075617"/>
                </a:lnTo>
                <a:lnTo>
                  <a:pt x="3853283" y="1030757"/>
                </a:lnTo>
                <a:lnTo>
                  <a:pt x="3840314" y="986489"/>
                </a:lnTo>
                <a:lnTo>
                  <a:pt x="3825944" y="942839"/>
                </a:lnTo>
                <a:lnTo>
                  <a:pt x="3810197" y="899833"/>
                </a:lnTo>
                <a:lnTo>
                  <a:pt x="3793102" y="857496"/>
                </a:lnTo>
                <a:lnTo>
                  <a:pt x="3774683" y="815855"/>
                </a:lnTo>
                <a:lnTo>
                  <a:pt x="3754967" y="774937"/>
                </a:lnTo>
                <a:lnTo>
                  <a:pt x="3733980" y="734766"/>
                </a:lnTo>
                <a:lnTo>
                  <a:pt x="3711749" y="695371"/>
                </a:lnTo>
                <a:lnTo>
                  <a:pt x="3688298" y="656775"/>
                </a:lnTo>
                <a:lnTo>
                  <a:pt x="3663655" y="619007"/>
                </a:lnTo>
                <a:lnTo>
                  <a:pt x="3637845" y="582091"/>
                </a:lnTo>
                <a:lnTo>
                  <a:pt x="3610895" y="546054"/>
                </a:lnTo>
                <a:lnTo>
                  <a:pt x="3582831" y="510922"/>
                </a:lnTo>
                <a:lnTo>
                  <a:pt x="3553679" y="476722"/>
                </a:lnTo>
                <a:lnTo>
                  <a:pt x="3523465" y="443479"/>
                </a:lnTo>
                <a:lnTo>
                  <a:pt x="3492215" y="411219"/>
                </a:lnTo>
                <a:lnTo>
                  <a:pt x="3459955" y="379969"/>
                </a:lnTo>
                <a:lnTo>
                  <a:pt x="3426712" y="349755"/>
                </a:lnTo>
                <a:lnTo>
                  <a:pt x="3392512" y="320603"/>
                </a:lnTo>
                <a:lnTo>
                  <a:pt x="3357380" y="292539"/>
                </a:lnTo>
                <a:lnTo>
                  <a:pt x="3321343" y="265589"/>
                </a:lnTo>
                <a:lnTo>
                  <a:pt x="3284427" y="239779"/>
                </a:lnTo>
                <a:lnTo>
                  <a:pt x="3246659" y="215136"/>
                </a:lnTo>
                <a:lnTo>
                  <a:pt x="3208063" y="191685"/>
                </a:lnTo>
                <a:lnTo>
                  <a:pt x="3168668" y="169453"/>
                </a:lnTo>
                <a:lnTo>
                  <a:pt x="3128497" y="148467"/>
                </a:lnTo>
                <a:lnTo>
                  <a:pt x="3087579" y="128751"/>
                </a:lnTo>
                <a:lnTo>
                  <a:pt x="3045938" y="110332"/>
                </a:lnTo>
                <a:lnTo>
                  <a:pt x="3003601" y="93236"/>
                </a:lnTo>
                <a:lnTo>
                  <a:pt x="2960595" y="77490"/>
                </a:lnTo>
                <a:lnTo>
                  <a:pt x="2916945" y="63120"/>
                </a:lnTo>
                <a:lnTo>
                  <a:pt x="2872677" y="50151"/>
                </a:lnTo>
                <a:lnTo>
                  <a:pt x="2827817" y="38610"/>
                </a:lnTo>
                <a:lnTo>
                  <a:pt x="2782393" y="28524"/>
                </a:lnTo>
                <a:lnTo>
                  <a:pt x="2736429" y="19917"/>
                </a:lnTo>
                <a:lnTo>
                  <a:pt x="2689952" y="12816"/>
                </a:lnTo>
                <a:lnTo>
                  <a:pt x="2642988" y="7248"/>
                </a:lnTo>
                <a:lnTo>
                  <a:pt x="2595564" y="3239"/>
                </a:lnTo>
                <a:lnTo>
                  <a:pt x="2547704" y="814"/>
                </a:lnTo>
                <a:lnTo>
                  <a:pt x="2499437" y="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45516B3A-3339-EAAC-0120-2570CBF7BB5C}"/>
              </a:ext>
            </a:extLst>
          </p:cNvPr>
          <p:cNvSpPr/>
          <p:nvPr userDrawn="1"/>
        </p:nvSpPr>
        <p:spPr>
          <a:xfrm>
            <a:off x="0" y="1883993"/>
            <a:ext cx="5195455" cy="3090013"/>
          </a:xfrm>
          <a:custGeom>
            <a:avLst/>
            <a:gdLst/>
            <a:ahLst/>
            <a:cxnLst/>
            <a:rect l="l" t="t" r="r" b="b"/>
            <a:pathLst>
              <a:path w="3903979" h="2852420">
                <a:moveTo>
                  <a:pt x="2499437" y="0"/>
                </a:moveTo>
                <a:lnTo>
                  <a:pt x="0" y="0"/>
                </a:lnTo>
                <a:lnTo>
                  <a:pt x="0" y="2852280"/>
                </a:lnTo>
                <a:lnTo>
                  <a:pt x="2499437" y="2852280"/>
                </a:lnTo>
                <a:lnTo>
                  <a:pt x="2547704" y="2851466"/>
                </a:lnTo>
                <a:lnTo>
                  <a:pt x="2595564" y="2849041"/>
                </a:lnTo>
                <a:lnTo>
                  <a:pt x="2642988" y="2845031"/>
                </a:lnTo>
                <a:lnTo>
                  <a:pt x="2689952" y="2839463"/>
                </a:lnTo>
                <a:lnTo>
                  <a:pt x="2736429" y="2832362"/>
                </a:lnTo>
                <a:lnTo>
                  <a:pt x="2782393" y="2823755"/>
                </a:lnTo>
                <a:lnTo>
                  <a:pt x="2827817" y="2813668"/>
                </a:lnTo>
                <a:lnTo>
                  <a:pt x="2872677" y="2802127"/>
                </a:lnTo>
                <a:lnTo>
                  <a:pt x="2916945" y="2789158"/>
                </a:lnTo>
                <a:lnTo>
                  <a:pt x="2960595" y="2774787"/>
                </a:lnTo>
                <a:lnTo>
                  <a:pt x="3003601" y="2759041"/>
                </a:lnTo>
                <a:lnTo>
                  <a:pt x="3045938" y="2741946"/>
                </a:lnTo>
                <a:lnTo>
                  <a:pt x="3087579" y="2723527"/>
                </a:lnTo>
                <a:lnTo>
                  <a:pt x="3128497" y="2703810"/>
                </a:lnTo>
                <a:lnTo>
                  <a:pt x="3168668" y="2682823"/>
                </a:lnTo>
                <a:lnTo>
                  <a:pt x="3208063" y="2660591"/>
                </a:lnTo>
                <a:lnTo>
                  <a:pt x="3246659" y="2637140"/>
                </a:lnTo>
                <a:lnTo>
                  <a:pt x="3284427" y="2612497"/>
                </a:lnTo>
                <a:lnTo>
                  <a:pt x="3321343" y="2586687"/>
                </a:lnTo>
                <a:lnTo>
                  <a:pt x="3357380" y="2559737"/>
                </a:lnTo>
                <a:lnTo>
                  <a:pt x="3392512" y="2531672"/>
                </a:lnTo>
                <a:lnTo>
                  <a:pt x="3426712" y="2502520"/>
                </a:lnTo>
                <a:lnTo>
                  <a:pt x="3459955" y="2472306"/>
                </a:lnTo>
                <a:lnTo>
                  <a:pt x="3492215" y="2441055"/>
                </a:lnTo>
                <a:lnTo>
                  <a:pt x="3523465" y="2408796"/>
                </a:lnTo>
                <a:lnTo>
                  <a:pt x="3553679" y="2375552"/>
                </a:lnTo>
                <a:lnTo>
                  <a:pt x="3582831" y="2341352"/>
                </a:lnTo>
                <a:lnTo>
                  <a:pt x="3610895" y="2306220"/>
                </a:lnTo>
                <a:lnTo>
                  <a:pt x="3637845" y="2270183"/>
                </a:lnTo>
                <a:lnTo>
                  <a:pt x="3663655" y="2233267"/>
                </a:lnTo>
                <a:lnTo>
                  <a:pt x="3688298" y="2195498"/>
                </a:lnTo>
                <a:lnTo>
                  <a:pt x="3711749" y="2156903"/>
                </a:lnTo>
                <a:lnTo>
                  <a:pt x="3733980" y="2117507"/>
                </a:lnTo>
                <a:lnTo>
                  <a:pt x="3754967" y="2077337"/>
                </a:lnTo>
                <a:lnTo>
                  <a:pt x="3774683" y="2036419"/>
                </a:lnTo>
                <a:lnTo>
                  <a:pt x="3793102" y="1994778"/>
                </a:lnTo>
                <a:lnTo>
                  <a:pt x="3810197" y="1952441"/>
                </a:lnTo>
                <a:lnTo>
                  <a:pt x="3825944" y="1909435"/>
                </a:lnTo>
                <a:lnTo>
                  <a:pt x="3840314" y="1865785"/>
                </a:lnTo>
                <a:lnTo>
                  <a:pt x="3853283" y="1821518"/>
                </a:lnTo>
                <a:lnTo>
                  <a:pt x="3864824" y="1776659"/>
                </a:lnTo>
                <a:lnTo>
                  <a:pt x="3874910" y="1731234"/>
                </a:lnTo>
                <a:lnTo>
                  <a:pt x="3883517" y="1685271"/>
                </a:lnTo>
                <a:lnTo>
                  <a:pt x="3890618" y="1638795"/>
                </a:lnTo>
                <a:lnTo>
                  <a:pt x="3896186" y="1591831"/>
                </a:lnTo>
                <a:lnTo>
                  <a:pt x="3900195" y="1544407"/>
                </a:lnTo>
                <a:lnTo>
                  <a:pt x="3902620" y="1496549"/>
                </a:lnTo>
                <a:lnTo>
                  <a:pt x="3903434" y="1448282"/>
                </a:lnTo>
                <a:lnTo>
                  <a:pt x="3903434" y="1403997"/>
                </a:lnTo>
                <a:lnTo>
                  <a:pt x="3902620" y="1355730"/>
                </a:lnTo>
                <a:lnTo>
                  <a:pt x="3900195" y="1307870"/>
                </a:lnTo>
                <a:lnTo>
                  <a:pt x="3896186" y="1260446"/>
                </a:lnTo>
                <a:lnTo>
                  <a:pt x="3890618" y="1213482"/>
                </a:lnTo>
                <a:lnTo>
                  <a:pt x="3883517" y="1167005"/>
                </a:lnTo>
                <a:lnTo>
                  <a:pt x="3874910" y="1121041"/>
                </a:lnTo>
                <a:lnTo>
                  <a:pt x="3864824" y="1075617"/>
                </a:lnTo>
                <a:lnTo>
                  <a:pt x="3853283" y="1030757"/>
                </a:lnTo>
                <a:lnTo>
                  <a:pt x="3840314" y="986489"/>
                </a:lnTo>
                <a:lnTo>
                  <a:pt x="3825944" y="942839"/>
                </a:lnTo>
                <a:lnTo>
                  <a:pt x="3810197" y="899833"/>
                </a:lnTo>
                <a:lnTo>
                  <a:pt x="3793102" y="857496"/>
                </a:lnTo>
                <a:lnTo>
                  <a:pt x="3774683" y="815855"/>
                </a:lnTo>
                <a:lnTo>
                  <a:pt x="3754967" y="774937"/>
                </a:lnTo>
                <a:lnTo>
                  <a:pt x="3733980" y="734766"/>
                </a:lnTo>
                <a:lnTo>
                  <a:pt x="3711749" y="695371"/>
                </a:lnTo>
                <a:lnTo>
                  <a:pt x="3688298" y="656775"/>
                </a:lnTo>
                <a:lnTo>
                  <a:pt x="3663655" y="619007"/>
                </a:lnTo>
                <a:lnTo>
                  <a:pt x="3637845" y="582091"/>
                </a:lnTo>
                <a:lnTo>
                  <a:pt x="3610895" y="546054"/>
                </a:lnTo>
                <a:lnTo>
                  <a:pt x="3582831" y="510922"/>
                </a:lnTo>
                <a:lnTo>
                  <a:pt x="3553679" y="476722"/>
                </a:lnTo>
                <a:lnTo>
                  <a:pt x="3523465" y="443479"/>
                </a:lnTo>
                <a:lnTo>
                  <a:pt x="3492215" y="411219"/>
                </a:lnTo>
                <a:lnTo>
                  <a:pt x="3459955" y="379969"/>
                </a:lnTo>
                <a:lnTo>
                  <a:pt x="3426712" y="349755"/>
                </a:lnTo>
                <a:lnTo>
                  <a:pt x="3392512" y="320603"/>
                </a:lnTo>
                <a:lnTo>
                  <a:pt x="3357380" y="292539"/>
                </a:lnTo>
                <a:lnTo>
                  <a:pt x="3321343" y="265589"/>
                </a:lnTo>
                <a:lnTo>
                  <a:pt x="3284427" y="239779"/>
                </a:lnTo>
                <a:lnTo>
                  <a:pt x="3246659" y="215136"/>
                </a:lnTo>
                <a:lnTo>
                  <a:pt x="3208063" y="191685"/>
                </a:lnTo>
                <a:lnTo>
                  <a:pt x="3168668" y="169453"/>
                </a:lnTo>
                <a:lnTo>
                  <a:pt x="3128497" y="148467"/>
                </a:lnTo>
                <a:lnTo>
                  <a:pt x="3087579" y="128751"/>
                </a:lnTo>
                <a:lnTo>
                  <a:pt x="3045938" y="110332"/>
                </a:lnTo>
                <a:lnTo>
                  <a:pt x="3003601" y="93236"/>
                </a:lnTo>
                <a:lnTo>
                  <a:pt x="2960595" y="77490"/>
                </a:lnTo>
                <a:lnTo>
                  <a:pt x="2916945" y="63120"/>
                </a:lnTo>
                <a:lnTo>
                  <a:pt x="2872677" y="50151"/>
                </a:lnTo>
                <a:lnTo>
                  <a:pt x="2827817" y="38610"/>
                </a:lnTo>
                <a:lnTo>
                  <a:pt x="2782393" y="28524"/>
                </a:lnTo>
                <a:lnTo>
                  <a:pt x="2736429" y="19917"/>
                </a:lnTo>
                <a:lnTo>
                  <a:pt x="2689952" y="12816"/>
                </a:lnTo>
                <a:lnTo>
                  <a:pt x="2642988" y="7248"/>
                </a:lnTo>
                <a:lnTo>
                  <a:pt x="2595564" y="3239"/>
                </a:lnTo>
                <a:lnTo>
                  <a:pt x="2547704" y="814"/>
                </a:lnTo>
                <a:lnTo>
                  <a:pt x="24994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D5FA197-D60E-D602-1762-14979D4B05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14" y="6217920"/>
            <a:ext cx="1449440" cy="39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23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F8C882E-8DD8-8206-D6EC-3FB688BB2D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-117013" y="161925"/>
            <a:ext cx="3570789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32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A41BE-EBEA-DE32-10ED-E69C09DF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15B4F8-4A64-73E8-6306-537B5A53A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90F279-5DD7-8B3A-DA64-134ED4C22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84C4CE-3C2C-8F90-F904-9323413287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BE120B-CE2C-7BEA-ADF2-94EE01CC7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9DBFE1-4783-A737-0209-F1D8350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35634F-BA92-48D8-8A79-0F289BB985F3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ADB950-6376-AA8B-92CB-35E1BB6D8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DAEFC2-B31E-AA49-E1BB-A31860233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F9CC8E-CB37-4129-8F50-108514BCD4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783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0CB7-33AA-0A15-8122-FFB2C94C6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22DD57-A890-E996-FF6E-EEA08232B6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35634F-BA92-48D8-8A79-0F289BB985F3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410255-D020-3E96-C6DC-9850ED52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866707-404C-FB08-086B-0E22AFE7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F9CC8E-CB37-4129-8F50-108514BCD4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90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C7BC56-D855-72C4-C902-1F20FAEB96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35634F-BA92-48D8-8A79-0F289BB985F3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B0F7CF-85D7-1712-D380-8D5D6DB0C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8B397-C54B-DA50-8A81-39BE940FA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F9CC8E-CB37-4129-8F50-108514BCD4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76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2C9BF-7EB4-9835-9D20-5A6021D81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7D4D7-B513-E0C8-04BC-B44ECA4C3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616B1-B7AB-D020-EB62-C1150012A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D4BBC-E416-D459-5A71-D969C5FD75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35634F-BA92-48D8-8A79-0F289BB985F3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B7FA4-3FA2-43EC-D5D7-B0E2B3137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43098-A991-6BB7-3620-224BC720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F9CC8E-CB37-4129-8F50-108514BCD4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44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69B97-5DD5-2B4B-2D30-98928A56E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A3A183-7BDF-8963-2AEE-8A4C76FC8E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4D14B6-2446-3A8D-9BAE-D2A2B93CC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9A0DF9-867F-FB4D-CB65-74E49BE3E6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35634F-BA92-48D8-8A79-0F289BB985F3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A53E3-DD5B-F781-64E1-1C1D63F04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34988-33A6-208A-BB90-9DDCC4A4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F9CC8E-CB37-4129-8F50-108514BCD4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87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9AD3101-E180-C7DB-11E4-6C0D824733D4}"/>
              </a:ext>
            </a:extLst>
          </p:cNvPr>
          <p:cNvSpPr/>
          <p:nvPr userDrawn="1"/>
        </p:nvSpPr>
        <p:spPr>
          <a:xfrm>
            <a:off x="108065" y="99752"/>
            <a:ext cx="11970328" cy="665849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48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1F46AB44-B535-94D2-07DB-41A9A03E3E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330" b="27985"/>
          <a:stretch/>
        </p:blipFill>
        <p:spPr>
          <a:xfrm>
            <a:off x="4766224" y="1549214"/>
            <a:ext cx="7313481" cy="52045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FA14F3-DB69-6096-592A-837E1F07736D}"/>
              </a:ext>
            </a:extLst>
          </p:cNvPr>
          <p:cNvSpPr txBox="1"/>
          <p:nvPr/>
        </p:nvSpPr>
        <p:spPr>
          <a:xfrm>
            <a:off x="377504" y="528507"/>
            <a:ext cx="5922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Montserrat SemiBold" pitchFamily="2" charset="0"/>
              </a:rPr>
              <a:t>CLASS 7: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4FD2CA-6B03-A025-8BBF-DBECAFA3FCAA}"/>
              </a:ext>
            </a:extLst>
          </p:cNvPr>
          <p:cNvSpPr txBox="1"/>
          <p:nvPr/>
        </p:nvSpPr>
        <p:spPr>
          <a:xfrm>
            <a:off x="377504" y="970669"/>
            <a:ext cx="7313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1F60"/>
                </a:solidFill>
                <a:latin typeface="Montserrat ExtraBold" panose="00000900000000000000" pitchFamily="50" charset="0"/>
              </a:rPr>
              <a:t>HOW TO HAVE AN</a:t>
            </a:r>
          </a:p>
          <a:p>
            <a:r>
              <a:rPr lang="en-GB" sz="4400" dirty="0">
                <a:solidFill>
                  <a:srgbClr val="FFC000"/>
                </a:solidFill>
                <a:latin typeface="Montserrat ExtraBold" panose="00000900000000000000" pitchFamily="50" charset="0"/>
              </a:rPr>
              <a:t>UNLIMITED MARKET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55C273-440F-41E5-E0DF-A389CB3FF9D6}"/>
              </a:ext>
            </a:extLst>
          </p:cNvPr>
          <p:cNvSpPr txBox="1"/>
          <p:nvPr/>
        </p:nvSpPr>
        <p:spPr>
          <a:xfrm rot="16200000">
            <a:off x="10774018" y="52653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3293792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6F07F5-F071-5D2F-2D57-875AB103CA3E}"/>
              </a:ext>
            </a:extLst>
          </p:cNvPr>
          <p:cNvSpPr txBox="1"/>
          <p:nvPr/>
        </p:nvSpPr>
        <p:spPr>
          <a:xfrm>
            <a:off x="469900" y="622300"/>
            <a:ext cx="632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sz="44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THIRD PARTY </a:t>
            </a:r>
            <a:r>
              <a:rPr lang="en-LA" sz="4400" b="1" dirty="0">
                <a:solidFill>
                  <a:srgbClr val="FFC000"/>
                </a:solidFill>
                <a:latin typeface="Montserrat ExtraBold" panose="00000900000000000000" pitchFamily="50" charset="0"/>
              </a:rPr>
              <a:t>REFERRAL SYSTEM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4E32372-BB09-80D7-75F0-5005F2CE30EE}"/>
              </a:ext>
            </a:extLst>
          </p:cNvPr>
          <p:cNvSpPr/>
          <p:nvPr/>
        </p:nvSpPr>
        <p:spPr>
          <a:xfrm>
            <a:off x="4324349" y="3923009"/>
            <a:ext cx="3543300" cy="6477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dirty="0">
                <a:solidFill>
                  <a:srgbClr val="001F60"/>
                </a:solidFill>
                <a:latin typeface="Montserrat" pitchFamily="2" charset="77"/>
              </a:rPr>
              <a:t>Your income today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8B12E90-0A72-1B2D-A44F-9B416709FDE2}"/>
              </a:ext>
            </a:extLst>
          </p:cNvPr>
          <p:cNvSpPr/>
          <p:nvPr/>
        </p:nvSpPr>
        <p:spPr>
          <a:xfrm>
            <a:off x="2725737" y="4643892"/>
            <a:ext cx="6740525" cy="11176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dirty="0">
                <a:solidFill>
                  <a:srgbClr val="001F60"/>
                </a:solidFill>
                <a:latin typeface="Montserrat" pitchFamily="2" charset="77"/>
              </a:rPr>
              <a:t>Your outcome tomorrow</a:t>
            </a:r>
          </a:p>
          <a:p>
            <a:pPr algn="ctr"/>
            <a:r>
              <a:rPr lang="en-LA" i="1" dirty="0">
                <a:solidFill>
                  <a:srgbClr val="001F60"/>
                </a:solidFill>
                <a:latin typeface="Montserrat" pitchFamily="2" charset="77"/>
              </a:rPr>
              <a:t>(the future business that you build, the success of your people and the overrides generated by their success.)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70F4960-339E-A9EE-99AB-B77B3E9CDB8D}"/>
              </a:ext>
            </a:extLst>
          </p:cNvPr>
          <p:cNvGrpSpPr/>
          <p:nvPr/>
        </p:nvGrpSpPr>
        <p:grpSpPr>
          <a:xfrm flipH="1">
            <a:off x="9432938" y="510077"/>
            <a:ext cx="2143001" cy="2107097"/>
            <a:chOff x="7991909" y="1371036"/>
            <a:chExt cx="2227670" cy="2190347"/>
          </a:xfrm>
        </p:grpSpPr>
        <p:pic>
          <p:nvPicPr>
            <p:cNvPr id="11" name="Graphic 10" descr="Man in glasses wearing turtleneck">
              <a:extLst>
                <a:ext uri="{FF2B5EF4-FFF2-40B4-BE49-F238E27FC236}">
                  <a16:creationId xmlns:a16="http://schemas.microsoft.com/office/drawing/2014/main" id="{3C71E077-3942-6474-8127-48B2F2364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991909" y="1674654"/>
              <a:ext cx="1404718" cy="1886729"/>
            </a:xfrm>
            <a:prstGeom prst="rect">
              <a:avLst/>
            </a:prstGeom>
          </p:spPr>
        </p:pic>
        <p:pic>
          <p:nvPicPr>
            <p:cNvPr id="15" name="Graphic 14" descr="Elongated speech bubble">
              <a:extLst>
                <a:ext uri="{FF2B5EF4-FFF2-40B4-BE49-F238E27FC236}">
                  <a16:creationId xmlns:a16="http://schemas.microsoft.com/office/drawing/2014/main" id="{AE9654C0-7173-CA35-1F77-3D0DDA6D36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96700">
              <a:off x="8977937" y="1371036"/>
              <a:ext cx="1209727" cy="1008106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5D766C3-6C38-2041-2EB6-BA819BB23DA9}"/>
                </a:ext>
              </a:extLst>
            </p:cNvPr>
            <p:cNvSpPr txBox="1"/>
            <p:nvPr/>
          </p:nvSpPr>
          <p:spPr>
            <a:xfrm>
              <a:off x="9014498" y="1633090"/>
              <a:ext cx="12050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Montserrat" pitchFamily="2" charset="77"/>
                </a:rPr>
                <a:t>W</a:t>
              </a:r>
              <a:r>
                <a:rPr lang="en-LA" sz="1200" dirty="0">
                  <a:latin typeface="Montserrat" pitchFamily="2" charset="77"/>
                </a:rPr>
                <a:t>hat is it?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6A372CE-994F-F352-4592-689D65D7D781}"/>
              </a:ext>
            </a:extLst>
          </p:cNvPr>
          <p:cNvGrpSpPr/>
          <p:nvPr/>
        </p:nvGrpSpPr>
        <p:grpSpPr>
          <a:xfrm flipH="1">
            <a:off x="7991909" y="1460808"/>
            <a:ext cx="2144671" cy="1661835"/>
            <a:chOff x="9153556" y="499725"/>
            <a:chExt cx="2434907" cy="1886729"/>
          </a:xfrm>
        </p:grpSpPr>
        <p:pic>
          <p:nvPicPr>
            <p:cNvPr id="13" name="Graphic 12" descr="Curly haired woman raising hand">
              <a:extLst>
                <a:ext uri="{FF2B5EF4-FFF2-40B4-BE49-F238E27FC236}">
                  <a16:creationId xmlns:a16="http://schemas.microsoft.com/office/drawing/2014/main" id="{BD9DD312-87FD-84C5-F89D-BCA41D457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flipH="1">
              <a:off x="10095368" y="499725"/>
              <a:ext cx="1493095" cy="1886729"/>
            </a:xfrm>
            <a:prstGeom prst="rect">
              <a:avLst/>
            </a:prstGeom>
          </p:spPr>
        </p:pic>
        <p:pic>
          <p:nvPicPr>
            <p:cNvPr id="17" name="Graphic 16" descr="Oblong speech bubble">
              <a:extLst>
                <a:ext uri="{FF2B5EF4-FFF2-40B4-BE49-F238E27FC236}">
                  <a16:creationId xmlns:a16="http://schemas.microsoft.com/office/drawing/2014/main" id="{F5EB2ACC-2A2C-0A96-F56D-410E4E3B37D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771216">
              <a:off x="9153556" y="513558"/>
              <a:ext cx="1456412" cy="913147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F5C2827-317F-D891-4996-99BE46326B46}"/>
                </a:ext>
              </a:extLst>
            </p:cNvPr>
            <p:cNvSpPr txBox="1"/>
            <p:nvPr/>
          </p:nvSpPr>
          <p:spPr>
            <a:xfrm>
              <a:off x="9156168" y="739301"/>
              <a:ext cx="13131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latin typeface="Montserrat" pitchFamily="2" charset="77"/>
                </a:rPr>
                <a:t>A recruiting system!</a:t>
              </a:r>
              <a:endParaRPr lang="en-LA" sz="1200" dirty="0">
                <a:latin typeface="Montserrat" pitchFamily="2" charset="77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1C2B2FC-1433-34E4-E735-42CA76BE54CD}"/>
              </a:ext>
            </a:extLst>
          </p:cNvPr>
          <p:cNvSpPr txBox="1"/>
          <p:nvPr/>
        </p:nvSpPr>
        <p:spPr>
          <a:xfrm>
            <a:off x="3822699" y="3462792"/>
            <a:ext cx="454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LA" i="1" dirty="0">
                <a:solidFill>
                  <a:schemeClr val="bg1"/>
                </a:solidFill>
                <a:latin typeface="Montserrat" pitchFamily="2" charset="77"/>
              </a:rPr>
              <a:t>Success at Genistar is based on: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EE0AF6-A682-062F-E636-9541AB521387}"/>
              </a:ext>
            </a:extLst>
          </p:cNvPr>
          <p:cNvSpPr txBox="1"/>
          <p:nvPr/>
        </p:nvSpPr>
        <p:spPr>
          <a:xfrm rot="16200000">
            <a:off x="10774018" y="52653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3122037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3038D6D5-BA9F-3919-89A1-6EA85F560146}"/>
              </a:ext>
            </a:extLst>
          </p:cNvPr>
          <p:cNvSpPr/>
          <p:nvPr/>
        </p:nvSpPr>
        <p:spPr>
          <a:xfrm>
            <a:off x="1355325" y="1670049"/>
            <a:ext cx="9481345" cy="35179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b="1" dirty="0">
                <a:solidFill>
                  <a:srgbClr val="001F60"/>
                </a:solidFill>
                <a:latin typeface="Montserrat" pitchFamily="2" charset="77"/>
              </a:rPr>
              <a:t>The system was created to ensure your success</a:t>
            </a:r>
            <a:r>
              <a:rPr lang="en-GB" b="1" dirty="0">
                <a:solidFill>
                  <a:srgbClr val="001F60"/>
                </a:solidFill>
                <a:latin typeface="Montserrat" pitchFamily="2" charset="77"/>
              </a:rPr>
              <a:t> in</a:t>
            </a:r>
            <a:r>
              <a:rPr lang="en-LA" b="1" dirty="0">
                <a:solidFill>
                  <a:srgbClr val="001F60"/>
                </a:solidFill>
                <a:latin typeface="Montserrat" pitchFamily="2" charset="77"/>
              </a:rPr>
              <a:t> both </a:t>
            </a:r>
            <a:endParaRPr lang="en-GB" b="1" dirty="0">
              <a:solidFill>
                <a:srgbClr val="001F60"/>
              </a:solidFill>
              <a:latin typeface="Montserrat" pitchFamily="2" charset="77"/>
            </a:endParaRPr>
          </a:p>
          <a:p>
            <a:pPr algn="ctr"/>
            <a:r>
              <a:rPr lang="en-LA" b="1" dirty="0">
                <a:solidFill>
                  <a:srgbClr val="001F60"/>
                </a:solidFill>
                <a:latin typeface="Montserrat" pitchFamily="2" charset="77"/>
              </a:rPr>
              <a:t>areas of your business.</a:t>
            </a:r>
          </a:p>
          <a:p>
            <a:pPr algn="ctr"/>
            <a:endParaRPr lang="en-LA" dirty="0">
              <a:solidFill>
                <a:srgbClr val="001F60"/>
              </a:solidFill>
              <a:latin typeface="Montserrat" pitchFamily="2" charset="77"/>
            </a:endParaRPr>
          </a:p>
          <a:p>
            <a:pPr algn="ctr"/>
            <a:r>
              <a:rPr lang="en-LA" b="1" dirty="0">
                <a:solidFill>
                  <a:srgbClr val="001F60"/>
                </a:solidFill>
                <a:latin typeface="Montserrat" pitchFamily="2" charset="77"/>
              </a:rPr>
              <a:t>Master the system.</a:t>
            </a:r>
          </a:p>
          <a:p>
            <a:pPr algn="ctr"/>
            <a:endParaRPr lang="en-LA" dirty="0">
              <a:solidFill>
                <a:srgbClr val="001F60"/>
              </a:solidFill>
              <a:latin typeface="Montserrat" pitchFamily="2" charset="77"/>
            </a:endParaRPr>
          </a:p>
          <a:p>
            <a:pPr algn="ctr"/>
            <a:r>
              <a:rPr lang="en-LA" b="1" dirty="0">
                <a:solidFill>
                  <a:srgbClr val="001F60"/>
                </a:solidFill>
                <a:latin typeface="Montserrat" pitchFamily="2" charset="77"/>
              </a:rPr>
              <a:t>Teach it to your people and you will have an unlimited business.</a:t>
            </a:r>
          </a:p>
          <a:p>
            <a:pPr algn="ctr"/>
            <a:endParaRPr lang="en-LA" dirty="0">
              <a:solidFill>
                <a:srgbClr val="001F60"/>
              </a:solidFill>
              <a:latin typeface="Montserrat" pitchFamily="2" charset="77"/>
            </a:endParaRPr>
          </a:p>
          <a:p>
            <a:pPr algn="ctr"/>
            <a:r>
              <a:rPr lang="en-LA" b="1" dirty="0">
                <a:solidFill>
                  <a:srgbClr val="001F60"/>
                </a:solidFill>
                <a:latin typeface="Montserrat" pitchFamily="2" charset="77"/>
              </a:rPr>
              <a:t>Opportunity to go full time.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2CFBFF-C7EF-EC2D-734D-9BD23EC067FE}"/>
              </a:ext>
            </a:extLst>
          </p:cNvPr>
          <p:cNvSpPr txBox="1"/>
          <p:nvPr/>
        </p:nvSpPr>
        <p:spPr>
          <a:xfrm>
            <a:off x="977898" y="464799"/>
            <a:ext cx="10236201" cy="851297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LA" sz="4400" b="1" dirty="0">
                <a:solidFill>
                  <a:schemeClr val="bg1"/>
                </a:solidFill>
                <a:latin typeface="Montserrat ExtraBold" panose="00000900000000000000" pitchFamily="50" charset="0"/>
              </a:rPr>
              <a:t>THIRD PARTY </a:t>
            </a:r>
            <a:r>
              <a:rPr lang="en-LA" sz="4400" b="1" dirty="0">
                <a:solidFill>
                  <a:srgbClr val="FFC000"/>
                </a:solidFill>
                <a:latin typeface="Montserrat ExtraBold" panose="00000900000000000000" pitchFamily="50" charset="0"/>
              </a:rPr>
              <a:t>REFERRAL SYSTEM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D5FEFE-59FC-8599-B23F-948C47277646}"/>
              </a:ext>
            </a:extLst>
          </p:cNvPr>
          <p:cNvSpPr txBox="1"/>
          <p:nvPr/>
        </p:nvSpPr>
        <p:spPr>
          <a:xfrm rot="16200000">
            <a:off x="10774018" y="52653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44909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2CFBFF-C7EF-EC2D-734D-9BD23EC067FE}"/>
              </a:ext>
            </a:extLst>
          </p:cNvPr>
          <p:cNvSpPr txBox="1"/>
          <p:nvPr/>
        </p:nvSpPr>
        <p:spPr>
          <a:xfrm>
            <a:off x="977898" y="464799"/>
            <a:ext cx="10236201" cy="851297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LA" sz="4400" b="1" dirty="0">
                <a:solidFill>
                  <a:schemeClr val="bg1"/>
                </a:solidFill>
                <a:latin typeface="Montserrat ExtraBold" panose="00000900000000000000" pitchFamily="50" charset="0"/>
              </a:rPr>
              <a:t>BUILD TO 100 </a:t>
            </a:r>
            <a:r>
              <a:rPr lang="en-LA" sz="4400" b="1" dirty="0">
                <a:solidFill>
                  <a:srgbClr val="FFC000"/>
                </a:solidFill>
                <a:latin typeface="Montserrat ExtraBold" panose="00000900000000000000" pitchFamily="50" charset="0"/>
              </a:rPr>
              <a:t>REFERRALS</a:t>
            </a:r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A704019D-8A88-8B53-6A9C-4B5B9DD9E8B0}"/>
              </a:ext>
            </a:extLst>
          </p:cNvPr>
          <p:cNvSpPr/>
          <p:nvPr/>
        </p:nvSpPr>
        <p:spPr>
          <a:xfrm>
            <a:off x="2847972" y="4457700"/>
            <a:ext cx="6159500" cy="723900"/>
          </a:xfrm>
          <a:prstGeom prst="cube">
            <a:avLst/>
          </a:prstGeom>
          <a:solidFill>
            <a:srgbClr val="001F6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1600" dirty="0">
                <a:latin typeface="Montserrat" pitchFamily="2" charset="77"/>
              </a:rPr>
              <a:t>25% will either not be interested or have an excuse</a:t>
            </a:r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33A7676E-C3ED-4556-234F-076F52CADB5C}"/>
              </a:ext>
            </a:extLst>
          </p:cNvPr>
          <p:cNvSpPr/>
          <p:nvPr/>
        </p:nvSpPr>
        <p:spPr>
          <a:xfrm>
            <a:off x="3016248" y="3733800"/>
            <a:ext cx="6159500" cy="723900"/>
          </a:xfrm>
          <a:prstGeom prst="cube">
            <a:avLst/>
          </a:prstGeom>
          <a:solidFill>
            <a:srgbClr val="001F6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1600" dirty="0">
                <a:latin typeface="Montserrat" pitchFamily="2" charset="77"/>
              </a:rPr>
              <a:t>You typically can only reach 50%</a:t>
            </a:r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5972B290-68E1-22C2-BB13-2AB71651333E}"/>
              </a:ext>
            </a:extLst>
          </p:cNvPr>
          <p:cNvSpPr/>
          <p:nvPr/>
        </p:nvSpPr>
        <p:spPr>
          <a:xfrm>
            <a:off x="3184524" y="3009900"/>
            <a:ext cx="6159500" cy="723900"/>
          </a:xfrm>
          <a:prstGeom prst="cube">
            <a:avLst/>
          </a:prstGeom>
          <a:solidFill>
            <a:srgbClr val="001F6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Montserrat" pitchFamily="2" charset="77"/>
                <a:cs typeface="Modern Love" panose="020F0502020204030204" pitchFamily="34" charset="0"/>
              </a:rPr>
              <a:t>Y</a:t>
            </a:r>
            <a:r>
              <a:rPr lang="en-LA" sz="1600" dirty="0">
                <a:latin typeface="Montserrat" pitchFamily="2" charset="77"/>
                <a:cs typeface="Modern Love" panose="020F0502020204030204" pitchFamily="34" charset="0"/>
              </a:rPr>
              <a:t>ou should never have less than 100 qualified referrals</a:t>
            </a:r>
          </a:p>
        </p:txBody>
      </p:sp>
      <p:sp>
        <p:nvSpPr>
          <p:cNvPr id="7" name="Cube 6">
            <a:extLst>
              <a:ext uri="{FF2B5EF4-FFF2-40B4-BE49-F238E27FC236}">
                <a16:creationId xmlns:a16="http://schemas.microsoft.com/office/drawing/2014/main" id="{7DFB3A26-5662-3BC8-0E39-EC64EA369DB3}"/>
              </a:ext>
            </a:extLst>
          </p:cNvPr>
          <p:cNvSpPr/>
          <p:nvPr/>
        </p:nvSpPr>
        <p:spPr>
          <a:xfrm>
            <a:off x="3352800" y="2286000"/>
            <a:ext cx="6159500" cy="723900"/>
          </a:xfrm>
          <a:prstGeom prst="cube">
            <a:avLst/>
          </a:prstGeom>
          <a:solidFill>
            <a:srgbClr val="001F6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1600" dirty="0">
                <a:latin typeface="Montserrat" pitchFamily="2" charset="77"/>
              </a:rPr>
              <a:t>Works because you generate a pool of qualified referrals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F649A8-DA78-03B8-A3EE-248B1F04FD02}"/>
              </a:ext>
            </a:extLst>
          </p:cNvPr>
          <p:cNvSpPr txBox="1"/>
          <p:nvPr/>
        </p:nvSpPr>
        <p:spPr>
          <a:xfrm rot="16200000">
            <a:off x="10774018" y="52780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4493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35E040-238C-121E-E4A3-59E4A99DEEEB}"/>
              </a:ext>
            </a:extLst>
          </p:cNvPr>
          <p:cNvSpPr txBox="1"/>
          <p:nvPr/>
        </p:nvSpPr>
        <p:spPr>
          <a:xfrm>
            <a:off x="1524000" y="533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ontserrat ExtraBold" panose="00000900000000000000" pitchFamily="50" charset="0"/>
              </a:rPr>
              <a:t>O</a:t>
            </a:r>
            <a:r>
              <a:rPr lang="en-LA" sz="4000" b="1" dirty="0">
                <a:solidFill>
                  <a:schemeClr val="bg1"/>
                </a:solidFill>
                <a:latin typeface="Montserrat ExtraBold" panose="00000900000000000000" pitchFamily="50" charset="0"/>
              </a:rPr>
              <a:t>f the </a:t>
            </a:r>
            <a:r>
              <a:rPr lang="en-LA" sz="4000" b="1" i="1" dirty="0">
                <a:solidFill>
                  <a:srgbClr val="FFC000"/>
                </a:solidFill>
                <a:latin typeface="Montserrat ExtraBold" panose="00000900000000000000" pitchFamily="50" charset="0"/>
              </a:rPr>
              <a:t>25</a:t>
            </a:r>
            <a:r>
              <a:rPr lang="en-LA" sz="4000" b="1" dirty="0">
                <a:solidFill>
                  <a:schemeClr val="bg1"/>
                </a:solidFill>
                <a:latin typeface="Montserrat ExtraBold" panose="00000900000000000000" pitchFamily="50" charset="0"/>
              </a:rPr>
              <a:t> interested remaining...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BDBFBD6-E056-7A25-8F70-BC0B5AFD4DA7}"/>
              </a:ext>
            </a:extLst>
          </p:cNvPr>
          <p:cNvSpPr/>
          <p:nvPr/>
        </p:nvSpPr>
        <p:spPr>
          <a:xfrm>
            <a:off x="4784742" y="1309535"/>
            <a:ext cx="2622516" cy="13115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4000" b="1" dirty="0">
                <a:solidFill>
                  <a:srgbClr val="FFC000"/>
                </a:solidFill>
                <a:latin typeface="Montserrat" pitchFamily="2" charset="77"/>
              </a:rPr>
              <a:t>12</a:t>
            </a:r>
            <a:endParaRPr lang="en-LA" sz="1600" b="1" dirty="0">
              <a:solidFill>
                <a:srgbClr val="FFC000"/>
              </a:solidFill>
              <a:latin typeface="Montserrat" pitchFamily="2" charset="77"/>
            </a:endParaRPr>
          </a:p>
          <a:p>
            <a:pPr algn="ctr"/>
            <a:r>
              <a:rPr lang="en-LA" sz="1400" dirty="0">
                <a:solidFill>
                  <a:srgbClr val="001F60"/>
                </a:solidFill>
                <a:latin typeface="Montserrat" pitchFamily="2" charset="77"/>
              </a:rPr>
              <a:t>Will schedule an appointment</a:t>
            </a:r>
            <a:endParaRPr lang="en-GB" sz="1400" dirty="0">
              <a:solidFill>
                <a:srgbClr val="001F60"/>
              </a:solidFill>
              <a:latin typeface="Montserrat" pitchFamily="2" charset="77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1EEAF22-941A-A792-7CA3-424CB1ADA738}"/>
              </a:ext>
            </a:extLst>
          </p:cNvPr>
          <p:cNvSpPr/>
          <p:nvPr/>
        </p:nvSpPr>
        <p:spPr>
          <a:xfrm>
            <a:off x="3033494" y="3293758"/>
            <a:ext cx="2622516" cy="132458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4000" b="1" dirty="0">
                <a:solidFill>
                  <a:srgbClr val="FFC000"/>
                </a:solidFill>
                <a:latin typeface="Montserrat" pitchFamily="2" charset="77"/>
              </a:rPr>
              <a:t>6</a:t>
            </a:r>
          </a:p>
          <a:p>
            <a:pPr algn="ctr"/>
            <a:r>
              <a:rPr lang="en-LA" sz="1400" dirty="0">
                <a:solidFill>
                  <a:srgbClr val="001F60"/>
                </a:solidFill>
                <a:latin typeface="Montserrat" pitchFamily="2" charset="77"/>
              </a:rPr>
              <a:t>Will schedule an appointment this week</a:t>
            </a:r>
            <a:endParaRPr lang="en-LA" sz="1400" i="1" dirty="0">
              <a:solidFill>
                <a:srgbClr val="001F60"/>
              </a:solidFill>
              <a:latin typeface="Montserrat" pitchFamily="2" charset="77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B2F2254-C424-68CE-F189-89E4C953790A}"/>
              </a:ext>
            </a:extLst>
          </p:cNvPr>
          <p:cNvSpPr/>
          <p:nvPr/>
        </p:nvSpPr>
        <p:spPr>
          <a:xfrm>
            <a:off x="6535990" y="3293758"/>
            <a:ext cx="2622516" cy="132458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4000" b="1" dirty="0">
                <a:solidFill>
                  <a:srgbClr val="FFC000"/>
                </a:solidFill>
                <a:latin typeface="Montserrat" pitchFamily="2" charset="77"/>
              </a:rPr>
              <a:t>6</a:t>
            </a:r>
          </a:p>
          <a:p>
            <a:pPr algn="ctr"/>
            <a:r>
              <a:rPr lang="en-LA" sz="1400" dirty="0">
                <a:solidFill>
                  <a:srgbClr val="001F60"/>
                </a:solidFill>
                <a:latin typeface="Montserrat" pitchFamily="2" charset="77"/>
              </a:rPr>
              <a:t>Will schedule a</a:t>
            </a:r>
            <a:r>
              <a:rPr lang="en-GB" sz="1400" dirty="0">
                <a:solidFill>
                  <a:srgbClr val="001F60"/>
                </a:solidFill>
                <a:latin typeface="Montserrat" pitchFamily="2" charset="77"/>
              </a:rPr>
              <a:t>n </a:t>
            </a:r>
            <a:r>
              <a:rPr lang="en-LA" sz="1400" dirty="0">
                <a:solidFill>
                  <a:srgbClr val="001F60"/>
                </a:solidFill>
                <a:latin typeface="Montserrat" pitchFamily="2" charset="77"/>
              </a:rPr>
              <a:t>appointment</a:t>
            </a:r>
            <a:r>
              <a:rPr lang="en-GB" sz="1400" dirty="0">
                <a:solidFill>
                  <a:srgbClr val="001F60"/>
                </a:solidFill>
                <a:latin typeface="Montserrat" pitchFamily="2" charset="77"/>
              </a:rPr>
              <a:t> in the following weeks</a:t>
            </a:r>
            <a:endParaRPr lang="en-LA" sz="1400" i="1" dirty="0">
              <a:solidFill>
                <a:srgbClr val="001F60"/>
              </a:solidFill>
              <a:latin typeface="Montserrat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07E16-C11D-AFE0-A8E9-63D77A47D422}"/>
              </a:ext>
            </a:extLst>
          </p:cNvPr>
          <p:cNvSpPr txBox="1"/>
          <p:nvPr/>
        </p:nvSpPr>
        <p:spPr>
          <a:xfrm>
            <a:off x="1130300" y="4903163"/>
            <a:ext cx="993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LA" sz="1600" i="1" dirty="0">
                <a:solidFill>
                  <a:schemeClr val="bg1"/>
                </a:solidFill>
                <a:latin typeface="Montserrat" pitchFamily="2" charset="77"/>
              </a:rPr>
              <a:t>Therefore, a bank of 100 referrals will yield approximately 6 appointments per week.</a:t>
            </a:r>
          </a:p>
          <a:p>
            <a:pPr algn="ctr"/>
            <a:endParaRPr lang="en-LA" sz="1600" i="1" dirty="0">
              <a:solidFill>
                <a:schemeClr val="bg1"/>
              </a:solidFill>
              <a:latin typeface="Montserrat" pitchFamily="2" charset="77"/>
            </a:endParaRPr>
          </a:p>
          <a:p>
            <a:pPr algn="ctr"/>
            <a:r>
              <a:rPr lang="en-LA" sz="1600" i="1" dirty="0">
                <a:solidFill>
                  <a:schemeClr val="bg1"/>
                </a:solidFill>
                <a:latin typeface="Montserrat" pitchFamily="2" charset="77"/>
              </a:rPr>
              <a:t>At this rate, you can probably go full-time and earn more than in your current job.</a:t>
            </a:r>
          </a:p>
          <a:p>
            <a:pPr algn="ctr"/>
            <a:endParaRPr lang="en-LA" sz="1600" i="1" dirty="0">
              <a:solidFill>
                <a:schemeClr val="bg1"/>
              </a:solidFill>
              <a:latin typeface="Montserrat" pitchFamily="2" charset="77"/>
            </a:endParaRPr>
          </a:p>
          <a:p>
            <a:pPr algn="ctr"/>
            <a:r>
              <a:rPr lang="en-LA" sz="1600" i="1" dirty="0">
                <a:solidFill>
                  <a:schemeClr val="bg1"/>
                </a:solidFill>
                <a:latin typeface="Montserrat" pitchFamily="2" charset="77"/>
              </a:rPr>
              <a:t>Once you have mastered the system, share referrals with your new team members who do not have a warm market to help them get started.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4BAB93-6E8F-D2DA-9582-F52AA30ABAEB}"/>
              </a:ext>
            </a:extLst>
          </p:cNvPr>
          <p:cNvSpPr txBox="1"/>
          <p:nvPr/>
        </p:nvSpPr>
        <p:spPr>
          <a:xfrm rot="16200000">
            <a:off x="10774018" y="52653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A3E9D-292A-2144-E01C-A7082B74EE0F}"/>
              </a:ext>
            </a:extLst>
          </p:cNvPr>
          <p:cNvSpPr txBox="1"/>
          <p:nvPr/>
        </p:nvSpPr>
        <p:spPr>
          <a:xfrm>
            <a:off x="5081345" y="2829826"/>
            <a:ext cx="211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Montserrat" panose="00000500000000000000" pitchFamily="50" charset="0"/>
              </a:rPr>
              <a:t>Out of these 12...</a:t>
            </a:r>
          </a:p>
        </p:txBody>
      </p:sp>
    </p:spTree>
    <p:extLst>
      <p:ext uri="{BB962C8B-B14F-4D97-AF65-F5344CB8AC3E}">
        <p14:creationId xmlns:p14="http://schemas.microsoft.com/office/powerpoint/2010/main" val="335578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90F7DA-6789-45F6-DB14-B966601CF638}"/>
              </a:ext>
            </a:extLst>
          </p:cNvPr>
          <p:cNvSpPr txBox="1"/>
          <p:nvPr/>
        </p:nvSpPr>
        <p:spPr>
          <a:xfrm>
            <a:off x="2514599" y="308689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LA" sz="4000" b="1" dirty="0">
                <a:solidFill>
                  <a:srgbClr val="FFC000"/>
                </a:solidFill>
                <a:latin typeface="Montserrat ExtraBold" panose="00000900000000000000" pitchFamily="50" charset="0"/>
              </a:rPr>
              <a:t>DO’S </a:t>
            </a:r>
            <a:r>
              <a:rPr lang="en-LA" sz="4000" b="1" dirty="0">
                <a:solidFill>
                  <a:schemeClr val="bg1"/>
                </a:solidFill>
                <a:latin typeface="Montserrat ExtraBold" panose="00000900000000000000" pitchFamily="50" charset="0"/>
              </a:rPr>
              <a:t>&amp; DON’TS 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8D0704A-C056-E606-F542-7E5C8F3C935B}"/>
              </a:ext>
            </a:extLst>
          </p:cNvPr>
          <p:cNvSpPr/>
          <p:nvPr/>
        </p:nvSpPr>
        <p:spPr>
          <a:xfrm>
            <a:off x="1600200" y="1816100"/>
            <a:ext cx="4191000" cy="31623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2000" dirty="0">
                <a:solidFill>
                  <a:srgbClr val="001F60"/>
                </a:solidFill>
                <a:latin typeface="Montserrat" pitchFamily="2" charset="77"/>
              </a:rPr>
              <a:t>Build your referrals the way a farmer builds his crops...</a:t>
            </a:r>
          </a:p>
          <a:p>
            <a:pPr algn="ctr"/>
            <a:r>
              <a:rPr lang="en-LA" sz="2000" dirty="0">
                <a:solidFill>
                  <a:srgbClr val="001F60"/>
                </a:solidFill>
                <a:latin typeface="Montserrat" pitchFamily="2" charset="77"/>
              </a:rPr>
              <a:t>PLANTING!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379503-4E56-FFB9-AA30-41065C1A487C}"/>
              </a:ext>
            </a:extLst>
          </p:cNvPr>
          <p:cNvSpPr txBox="1"/>
          <p:nvPr/>
        </p:nvSpPr>
        <p:spPr>
          <a:xfrm>
            <a:off x="2368550" y="1993900"/>
            <a:ext cx="2654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LA" sz="4400" b="1" dirty="0">
                <a:solidFill>
                  <a:srgbClr val="FFC000"/>
                </a:solidFill>
                <a:latin typeface="Montserrat" pitchFamily="2" charset="77"/>
              </a:rPr>
              <a:t>DO</a:t>
            </a:r>
            <a:endParaRPr lang="en-LA" b="1" dirty="0">
              <a:solidFill>
                <a:srgbClr val="FFC000"/>
              </a:solidFill>
              <a:latin typeface="Montserrat" pitchFamily="2" charset="77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B6CC14F-13B6-8582-DB3A-632DBDD80BBA}"/>
              </a:ext>
            </a:extLst>
          </p:cNvPr>
          <p:cNvSpPr/>
          <p:nvPr/>
        </p:nvSpPr>
        <p:spPr>
          <a:xfrm>
            <a:off x="6559550" y="1816100"/>
            <a:ext cx="4191000" cy="31623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2000" dirty="0">
                <a:solidFill>
                  <a:srgbClr val="001F60"/>
                </a:solidFill>
                <a:latin typeface="Montserrat" pitchFamily="2" charset="77"/>
              </a:rPr>
              <a:t>Save your referrals, </a:t>
            </a:r>
          </a:p>
          <a:p>
            <a:pPr algn="ctr"/>
            <a:r>
              <a:rPr lang="en-LA" sz="2000" dirty="0">
                <a:solidFill>
                  <a:srgbClr val="001F60"/>
                </a:solidFill>
                <a:latin typeface="Montserrat" pitchFamily="2" charset="77"/>
              </a:rPr>
              <a:t>they go stale!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66AA51-E068-63B2-1F57-AF28A80E00C7}"/>
              </a:ext>
            </a:extLst>
          </p:cNvPr>
          <p:cNvSpPr txBox="1"/>
          <p:nvPr/>
        </p:nvSpPr>
        <p:spPr>
          <a:xfrm>
            <a:off x="7327900" y="1993899"/>
            <a:ext cx="2654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C000"/>
                </a:solidFill>
                <a:latin typeface="Montserrat" pitchFamily="2" charset="77"/>
              </a:rPr>
              <a:t>DON’T</a:t>
            </a:r>
            <a:endParaRPr lang="en-LA" b="1" dirty="0">
              <a:solidFill>
                <a:srgbClr val="FFC000"/>
              </a:solidFill>
              <a:latin typeface="Montserrat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19DEB3-6ABD-B010-C08F-C05075D85321}"/>
              </a:ext>
            </a:extLst>
          </p:cNvPr>
          <p:cNvSpPr txBox="1"/>
          <p:nvPr/>
        </p:nvSpPr>
        <p:spPr>
          <a:xfrm>
            <a:off x="2754709" y="5487482"/>
            <a:ext cx="6682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LA" sz="2000" i="1" dirty="0">
                <a:solidFill>
                  <a:schemeClr val="bg1"/>
                </a:solidFill>
                <a:latin typeface="Montserrat" pitchFamily="2" charset="77"/>
              </a:rPr>
              <a:t>Send out the referral texts; build more referrals by seeing the referrals</a:t>
            </a:r>
            <a:endParaRPr lang="en-LA" sz="1000" i="1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4D50387-1567-226D-8107-06AB88FD55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13" y="6057900"/>
            <a:ext cx="2031331" cy="5586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59835E4-5B55-6A4E-6B80-D37BE46E8176}"/>
              </a:ext>
            </a:extLst>
          </p:cNvPr>
          <p:cNvSpPr txBox="1"/>
          <p:nvPr/>
        </p:nvSpPr>
        <p:spPr>
          <a:xfrm rot="16200000">
            <a:off x="10774018" y="52653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1559656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C6C14C-D7C5-7310-44FB-345F3285C59D}"/>
              </a:ext>
            </a:extLst>
          </p:cNvPr>
          <p:cNvSpPr txBox="1"/>
          <p:nvPr/>
        </p:nvSpPr>
        <p:spPr>
          <a:xfrm>
            <a:off x="0" y="2459504"/>
            <a:ext cx="36615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A" sz="40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WHY GET </a:t>
            </a:r>
          </a:p>
          <a:p>
            <a:r>
              <a:rPr lang="en-LA" sz="40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QUALIFIED</a:t>
            </a:r>
          </a:p>
          <a:p>
            <a:r>
              <a:rPr lang="en-LA" sz="4000" b="1" dirty="0">
                <a:solidFill>
                  <a:srgbClr val="FFC000"/>
                </a:solidFill>
                <a:latin typeface="Montserrat ExtraBold" panose="00000900000000000000" pitchFamily="50" charset="0"/>
              </a:rPr>
              <a:t>REFERRALS?</a:t>
            </a:r>
            <a:endParaRPr lang="en-LA" b="1" i="1" dirty="0">
              <a:solidFill>
                <a:srgbClr val="FFC000"/>
              </a:solidFill>
              <a:latin typeface="Montserrat ExtraBold" panose="00000900000000000000" pitchFamily="50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1617125-427C-57C7-66B8-9B7A0108A2D9}"/>
              </a:ext>
            </a:extLst>
          </p:cNvPr>
          <p:cNvSpPr/>
          <p:nvPr/>
        </p:nvSpPr>
        <p:spPr>
          <a:xfrm>
            <a:off x="6096000" y="1653926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49062 w 1698129"/>
              <a:gd name="connsiteY1" fmla="*/ 0 h 1018877"/>
              <a:gd name="connsiteX2" fmla="*/ 1149067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29816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549062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29816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47729" y="17632"/>
                  <a:pt x="352106" y="5636"/>
                  <a:pt x="549062" y="0"/>
                </a:cubicBezTo>
                <a:cubicBezTo>
                  <a:pt x="746018" y="-5636"/>
                  <a:pt x="934407" y="-10806"/>
                  <a:pt x="1149067" y="0"/>
                </a:cubicBezTo>
                <a:cubicBezTo>
                  <a:pt x="1363727" y="10806"/>
                  <a:pt x="1485955" y="-8361"/>
                  <a:pt x="1698129" y="0"/>
                </a:cubicBezTo>
                <a:cubicBezTo>
                  <a:pt x="1707865" y="196623"/>
                  <a:pt x="1679101" y="394431"/>
                  <a:pt x="1698129" y="529816"/>
                </a:cubicBezTo>
                <a:cubicBezTo>
                  <a:pt x="1717157" y="665201"/>
                  <a:pt x="1715270" y="847582"/>
                  <a:pt x="1698129" y="1018877"/>
                </a:cubicBezTo>
                <a:cubicBezTo>
                  <a:pt x="1443986" y="991641"/>
                  <a:pt x="1394551" y="1032473"/>
                  <a:pt x="1132086" y="1018877"/>
                </a:cubicBezTo>
                <a:cubicBezTo>
                  <a:pt x="869621" y="1005281"/>
                  <a:pt x="669224" y="992148"/>
                  <a:pt x="549062" y="1018877"/>
                </a:cubicBezTo>
                <a:cubicBezTo>
                  <a:pt x="428900" y="1045606"/>
                  <a:pt x="209549" y="1030411"/>
                  <a:pt x="0" y="1018877"/>
                </a:cubicBezTo>
                <a:cubicBezTo>
                  <a:pt x="-10685" y="816875"/>
                  <a:pt x="1080" y="705113"/>
                  <a:pt x="0" y="529816"/>
                </a:cubicBezTo>
                <a:cubicBezTo>
                  <a:pt x="-1080" y="354519"/>
                  <a:pt x="-15531" y="246376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04416" y="10279"/>
                  <a:pt x="459663" y="15129"/>
                  <a:pt x="600006" y="0"/>
                </a:cubicBezTo>
                <a:cubicBezTo>
                  <a:pt x="740349" y="-15129"/>
                  <a:pt x="1005822" y="20455"/>
                  <a:pt x="1132086" y="0"/>
                </a:cubicBezTo>
                <a:cubicBezTo>
                  <a:pt x="1258350" y="-20455"/>
                  <a:pt x="1583482" y="-20910"/>
                  <a:pt x="1698129" y="0"/>
                </a:cubicBezTo>
                <a:cubicBezTo>
                  <a:pt x="1674314" y="109009"/>
                  <a:pt x="1696213" y="355883"/>
                  <a:pt x="1698129" y="499250"/>
                </a:cubicBezTo>
                <a:cubicBezTo>
                  <a:pt x="1700046" y="642617"/>
                  <a:pt x="1713722" y="819508"/>
                  <a:pt x="1698129" y="1018877"/>
                </a:cubicBezTo>
                <a:cubicBezTo>
                  <a:pt x="1525860" y="1016730"/>
                  <a:pt x="1266088" y="1024663"/>
                  <a:pt x="1115105" y="1018877"/>
                </a:cubicBezTo>
                <a:cubicBezTo>
                  <a:pt x="964122" y="1013091"/>
                  <a:pt x="667475" y="1020699"/>
                  <a:pt x="549062" y="1018877"/>
                </a:cubicBezTo>
                <a:cubicBezTo>
                  <a:pt x="430649" y="1017055"/>
                  <a:pt x="230463" y="994351"/>
                  <a:pt x="0" y="1018877"/>
                </a:cubicBezTo>
                <a:cubicBezTo>
                  <a:pt x="182" y="761923"/>
                  <a:pt x="3921" y="714275"/>
                  <a:pt x="0" y="499250"/>
                </a:cubicBezTo>
                <a:cubicBezTo>
                  <a:pt x="-3921" y="284225"/>
                  <a:pt x="-956" y="221000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990423680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dirty="0">
                <a:latin typeface="Montserrat" pitchFamily="2" charset="77"/>
              </a:rPr>
              <a:t>Fastest way to build a solid business</a:t>
            </a:r>
            <a:endParaRPr lang="en-US" sz="1400" kern="1200" dirty="0">
              <a:latin typeface="Montserrat" pitchFamily="2" charset="77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848FEC59-683A-7114-E819-8AD369078307}"/>
              </a:ext>
            </a:extLst>
          </p:cNvPr>
          <p:cNvSpPr/>
          <p:nvPr/>
        </p:nvSpPr>
        <p:spPr>
          <a:xfrm>
            <a:off x="7963941" y="1653926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15099 w 1698129"/>
              <a:gd name="connsiteY1" fmla="*/ 0 h 1018877"/>
              <a:gd name="connsiteX2" fmla="*/ 1064161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89061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566043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09439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31668" y="-24298"/>
                  <a:pt x="368258" y="17873"/>
                  <a:pt x="515099" y="0"/>
                </a:cubicBezTo>
                <a:cubicBezTo>
                  <a:pt x="661940" y="-17873"/>
                  <a:pt x="853093" y="-6611"/>
                  <a:pt x="1064161" y="0"/>
                </a:cubicBezTo>
                <a:cubicBezTo>
                  <a:pt x="1275229" y="6611"/>
                  <a:pt x="1511955" y="12471"/>
                  <a:pt x="1698129" y="0"/>
                </a:cubicBezTo>
                <a:cubicBezTo>
                  <a:pt x="1679106" y="177351"/>
                  <a:pt x="1688573" y="337484"/>
                  <a:pt x="1698129" y="489061"/>
                </a:cubicBezTo>
                <a:cubicBezTo>
                  <a:pt x="1707685" y="640638"/>
                  <a:pt x="1710390" y="811263"/>
                  <a:pt x="1698129" y="1018877"/>
                </a:cubicBezTo>
                <a:cubicBezTo>
                  <a:pt x="1522803" y="1026872"/>
                  <a:pt x="1274606" y="992096"/>
                  <a:pt x="1132086" y="1018877"/>
                </a:cubicBezTo>
                <a:cubicBezTo>
                  <a:pt x="989566" y="1045658"/>
                  <a:pt x="757705" y="1003301"/>
                  <a:pt x="566043" y="1018877"/>
                </a:cubicBezTo>
                <a:cubicBezTo>
                  <a:pt x="374381" y="1034453"/>
                  <a:pt x="278087" y="1005545"/>
                  <a:pt x="0" y="1018877"/>
                </a:cubicBezTo>
                <a:cubicBezTo>
                  <a:pt x="-2853" y="819762"/>
                  <a:pt x="18588" y="618205"/>
                  <a:pt x="0" y="509439"/>
                </a:cubicBezTo>
                <a:cubicBezTo>
                  <a:pt x="-18588" y="400673"/>
                  <a:pt x="-17473" y="147919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46563" y="2102"/>
                  <a:pt x="270020" y="21162"/>
                  <a:pt x="532080" y="0"/>
                </a:cubicBezTo>
                <a:cubicBezTo>
                  <a:pt x="794140" y="-21162"/>
                  <a:pt x="917353" y="-14540"/>
                  <a:pt x="1064161" y="0"/>
                </a:cubicBezTo>
                <a:cubicBezTo>
                  <a:pt x="1210969" y="14540"/>
                  <a:pt x="1498122" y="-24587"/>
                  <a:pt x="1698129" y="0"/>
                </a:cubicBezTo>
                <a:cubicBezTo>
                  <a:pt x="1692977" y="170249"/>
                  <a:pt x="1707809" y="265966"/>
                  <a:pt x="1698129" y="489061"/>
                </a:cubicBezTo>
                <a:cubicBezTo>
                  <a:pt x="1688449" y="712156"/>
                  <a:pt x="1680936" y="828702"/>
                  <a:pt x="1698129" y="1018877"/>
                </a:cubicBezTo>
                <a:cubicBezTo>
                  <a:pt x="1447114" y="1031736"/>
                  <a:pt x="1260049" y="998994"/>
                  <a:pt x="1098123" y="1018877"/>
                </a:cubicBezTo>
                <a:cubicBezTo>
                  <a:pt x="936197" y="1038760"/>
                  <a:pt x="657525" y="1011931"/>
                  <a:pt x="498118" y="1018877"/>
                </a:cubicBezTo>
                <a:cubicBezTo>
                  <a:pt x="338711" y="1025823"/>
                  <a:pt x="195752" y="1035820"/>
                  <a:pt x="0" y="1018877"/>
                </a:cubicBezTo>
                <a:cubicBezTo>
                  <a:pt x="-8296" y="838439"/>
                  <a:pt x="-480" y="639631"/>
                  <a:pt x="0" y="499250"/>
                </a:cubicBezTo>
                <a:cubicBezTo>
                  <a:pt x="480" y="358869"/>
                  <a:pt x="-9822" y="116826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781431394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Can always be as busy as you    want to be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A1FDCDA-12E5-7322-51C0-A27D2FE9513C}"/>
              </a:ext>
            </a:extLst>
          </p:cNvPr>
          <p:cNvSpPr/>
          <p:nvPr/>
        </p:nvSpPr>
        <p:spPr>
          <a:xfrm>
            <a:off x="9831883" y="1653926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83024 w 1698129"/>
              <a:gd name="connsiteY1" fmla="*/ 0 h 1018877"/>
              <a:gd name="connsiteX2" fmla="*/ 1183030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78872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532080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09439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83896" y="-8005"/>
                  <a:pt x="402087" y="-7584"/>
                  <a:pt x="583024" y="0"/>
                </a:cubicBezTo>
                <a:cubicBezTo>
                  <a:pt x="763961" y="7584"/>
                  <a:pt x="981390" y="-16408"/>
                  <a:pt x="1183030" y="0"/>
                </a:cubicBezTo>
                <a:cubicBezTo>
                  <a:pt x="1384670" y="16408"/>
                  <a:pt x="1483666" y="10445"/>
                  <a:pt x="1698129" y="0"/>
                </a:cubicBezTo>
                <a:cubicBezTo>
                  <a:pt x="1713344" y="171362"/>
                  <a:pt x="1697111" y="382600"/>
                  <a:pt x="1698129" y="478872"/>
                </a:cubicBezTo>
                <a:cubicBezTo>
                  <a:pt x="1699147" y="575144"/>
                  <a:pt x="1677190" y="887953"/>
                  <a:pt x="1698129" y="1018877"/>
                </a:cubicBezTo>
                <a:cubicBezTo>
                  <a:pt x="1444688" y="1010451"/>
                  <a:pt x="1399436" y="1000437"/>
                  <a:pt x="1132086" y="1018877"/>
                </a:cubicBezTo>
                <a:cubicBezTo>
                  <a:pt x="864736" y="1037317"/>
                  <a:pt x="713746" y="1041626"/>
                  <a:pt x="532080" y="1018877"/>
                </a:cubicBezTo>
                <a:cubicBezTo>
                  <a:pt x="350414" y="996128"/>
                  <a:pt x="112472" y="1045007"/>
                  <a:pt x="0" y="1018877"/>
                </a:cubicBezTo>
                <a:cubicBezTo>
                  <a:pt x="1724" y="817038"/>
                  <a:pt x="-4286" y="728096"/>
                  <a:pt x="0" y="509439"/>
                </a:cubicBezTo>
                <a:cubicBezTo>
                  <a:pt x="4286" y="290782"/>
                  <a:pt x="19907" y="234630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87696" y="-2791"/>
                  <a:pt x="359674" y="-13650"/>
                  <a:pt x="515099" y="0"/>
                </a:cubicBezTo>
                <a:cubicBezTo>
                  <a:pt x="670524" y="13650"/>
                  <a:pt x="948731" y="11275"/>
                  <a:pt x="1098123" y="0"/>
                </a:cubicBezTo>
                <a:cubicBezTo>
                  <a:pt x="1247515" y="-11275"/>
                  <a:pt x="1448776" y="28761"/>
                  <a:pt x="1698129" y="0"/>
                </a:cubicBezTo>
                <a:cubicBezTo>
                  <a:pt x="1674599" y="209688"/>
                  <a:pt x="1689493" y="260388"/>
                  <a:pt x="1698129" y="489061"/>
                </a:cubicBezTo>
                <a:cubicBezTo>
                  <a:pt x="1706765" y="717734"/>
                  <a:pt x="1699565" y="766720"/>
                  <a:pt x="1698129" y="1018877"/>
                </a:cubicBezTo>
                <a:cubicBezTo>
                  <a:pt x="1458441" y="1016233"/>
                  <a:pt x="1254726" y="998167"/>
                  <a:pt x="1132086" y="1018877"/>
                </a:cubicBezTo>
                <a:cubicBezTo>
                  <a:pt x="1009446" y="1039587"/>
                  <a:pt x="749116" y="1034799"/>
                  <a:pt x="583024" y="1018877"/>
                </a:cubicBezTo>
                <a:cubicBezTo>
                  <a:pt x="416932" y="1002955"/>
                  <a:pt x="230616" y="1024006"/>
                  <a:pt x="0" y="1018877"/>
                </a:cubicBezTo>
                <a:cubicBezTo>
                  <a:pt x="18566" y="848103"/>
                  <a:pt x="-5955" y="631343"/>
                  <a:pt x="0" y="499250"/>
                </a:cubicBezTo>
                <a:cubicBezTo>
                  <a:pt x="5955" y="367157"/>
                  <a:pt x="-24176" y="247055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5469283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Makes your time more valuable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D65D42DE-09D4-1B0E-5B65-33036A9455E6}"/>
              </a:ext>
            </a:extLst>
          </p:cNvPr>
          <p:cNvSpPr/>
          <p:nvPr/>
        </p:nvSpPr>
        <p:spPr>
          <a:xfrm>
            <a:off x="6096000" y="284261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49062 w 1698129"/>
              <a:gd name="connsiteY1" fmla="*/ 0 h 1018877"/>
              <a:gd name="connsiteX2" fmla="*/ 1115105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09439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600006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19627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80392" y="18668"/>
                  <a:pt x="405851" y="-22953"/>
                  <a:pt x="549062" y="0"/>
                </a:cubicBezTo>
                <a:cubicBezTo>
                  <a:pt x="692273" y="22953"/>
                  <a:pt x="865115" y="24143"/>
                  <a:pt x="1115105" y="0"/>
                </a:cubicBezTo>
                <a:cubicBezTo>
                  <a:pt x="1365095" y="-24143"/>
                  <a:pt x="1544963" y="9191"/>
                  <a:pt x="1698129" y="0"/>
                </a:cubicBezTo>
                <a:cubicBezTo>
                  <a:pt x="1706297" y="115116"/>
                  <a:pt x="1686560" y="284566"/>
                  <a:pt x="1698129" y="509439"/>
                </a:cubicBezTo>
                <a:cubicBezTo>
                  <a:pt x="1709698" y="734312"/>
                  <a:pt x="1703095" y="804664"/>
                  <a:pt x="1698129" y="1018877"/>
                </a:cubicBezTo>
                <a:cubicBezTo>
                  <a:pt x="1461766" y="1002139"/>
                  <a:pt x="1279707" y="1026549"/>
                  <a:pt x="1132086" y="1018877"/>
                </a:cubicBezTo>
                <a:cubicBezTo>
                  <a:pt x="984465" y="1011205"/>
                  <a:pt x="792978" y="1008616"/>
                  <a:pt x="600006" y="1018877"/>
                </a:cubicBezTo>
                <a:cubicBezTo>
                  <a:pt x="407034" y="1029138"/>
                  <a:pt x="184492" y="989359"/>
                  <a:pt x="0" y="1018877"/>
                </a:cubicBezTo>
                <a:cubicBezTo>
                  <a:pt x="7760" y="800024"/>
                  <a:pt x="-3191" y="621177"/>
                  <a:pt x="0" y="519627"/>
                </a:cubicBezTo>
                <a:cubicBezTo>
                  <a:pt x="3191" y="418077"/>
                  <a:pt x="-25603" y="254629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72207" y="-1857"/>
                  <a:pt x="415193" y="-2986"/>
                  <a:pt x="549062" y="0"/>
                </a:cubicBezTo>
                <a:cubicBezTo>
                  <a:pt x="682931" y="2986"/>
                  <a:pt x="875765" y="5266"/>
                  <a:pt x="1064161" y="0"/>
                </a:cubicBezTo>
                <a:cubicBezTo>
                  <a:pt x="1252557" y="-5266"/>
                  <a:pt x="1436158" y="30083"/>
                  <a:pt x="1698129" y="0"/>
                </a:cubicBezTo>
                <a:cubicBezTo>
                  <a:pt x="1717229" y="179891"/>
                  <a:pt x="1711222" y="351689"/>
                  <a:pt x="1698129" y="499250"/>
                </a:cubicBezTo>
                <a:cubicBezTo>
                  <a:pt x="1685037" y="646811"/>
                  <a:pt x="1687453" y="855601"/>
                  <a:pt x="1698129" y="1018877"/>
                </a:cubicBezTo>
                <a:cubicBezTo>
                  <a:pt x="1499885" y="1019664"/>
                  <a:pt x="1275137" y="1011714"/>
                  <a:pt x="1166049" y="1018877"/>
                </a:cubicBezTo>
                <a:cubicBezTo>
                  <a:pt x="1056961" y="1026040"/>
                  <a:pt x="814472" y="993551"/>
                  <a:pt x="633968" y="1018877"/>
                </a:cubicBezTo>
                <a:cubicBezTo>
                  <a:pt x="453464" y="1044203"/>
                  <a:pt x="147150" y="1044161"/>
                  <a:pt x="0" y="1018877"/>
                </a:cubicBezTo>
                <a:cubicBezTo>
                  <a:pt x="6276" y="862638"/>
                  <a:pt x="5799" y="667938"/>
                  <a:pt x="0" y="540005"/>
                </a:cubicBezTo>
                <a:cubicBezTo>
                  <a:pt x="-5799" y="412072"/>
                  <a:pt x="-3265" y="214557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Makes sure you get introduced properly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C596B39-A94A-BBEC-8F20-80D193681DB8}"/>
              </a:ext>
            </a:extLst>
          </p:cNvPr>
          <p:cNvSpPr/>
          <p:nvPr/>
        </p:nvSpPr>
        <p:spPr>
          <a:xfrm>
            <a:off x="7963941" y="284261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32080 w 1698129"/>
              <a:gd name="connsiteY1" fmla="*/ 0 h 1018877"/>
              <a:gd name="connsiteX2" fmla="*/ 1132086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09439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616987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499250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40568" y="-11633"/>
                  <a:pt x="300437" y="-19535"/>
                  <a:pt x="532080" y="0"/>
                </a:cubicBezTo>
                <a:cubicBezTo>
                  <a:pt x="763723" y="19535"/>
                  <a:pt x="951060" y="26537"/>
                  <a:pt x="1132086" y="0"/>
                </a:cubicBezTo>
                <a:cubicBezTo>
                  <a:pt x="1313112" y="-26537"/>
                  <a:pt x="1572166" y="-18758"/>
                  <a:pt x="1698129" y="0"/>
                </a:cubicBezTo>
                <a:cubicBezTo>
                  <a:pt x="1685396" y="185140"/>
                  <a:pt x="1690195" y="291313"/>
                  <a:pt x="1698129" y="509439"/>
                </a:cubicBezTo>
                <a:cubicBezTo>
                  <a:pt x="1706063" y="727565"/>
                  <a:pt x="1694956" y="801455"/>
                  <a:pt x="1698129" y="1018877"/>
                </a:cubicBezTo>
                <a:cubicBezTo>
                  <a:pt x="1503939" y="1023172"/>
                  <a:pt x="1312796" y="1018003"/>
                  <a:pt x="1132086" y="1018877"/>
                </a:cubicBezTo>
                <a:cubicBezTo>
                  <a:pt x="951376" y="1019751"/>
                  <a:pt x="764082" y="1030266"/>
                  <a:pt x="616987" y="1018877"/>
                </a:cubicBezTo>
                <a:cubicBezTo>
                  <a:pt x="469892" y="1007488"/>
                  <a:pt x="198061" y="1012509"/>
                  <a:pt x="0" y="1018877"/>
                </a:cubicBezTo>
                <a:cubicBezTo>
                  <a:pt x="20635" y="822465"/>
                  <a:pt x="21129" y="746318"/>
                  <a:pt x="0" y="499250"/>
                </a:cubicBezTo>
                <a:cubicBezTo>
                  <a:pt x="-21129" y="252182"/>
                  <a:pt x="20170" y="167661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65711" y="5235"/>
                  <a:pt x="297442" y="-13725"/>
                  <a:pt x="515099" y="0"/>
                </a:cubicBezTo>
                <a:cubicBezTo>
                  <a:pt x="732756" y="13725"/>
                  <a:pt x="936909" y="12846"/>
                  <a:pt x="1098123" y="0"/>
                </a:cubicBezTo>
                <a:cubicBezTo>
                  <a:pt x="1259337" y="-12846"/>
                  <a:pt x="1491152" y="10418"/>
                  <a:pt x="1698129" y="0"/>
                </a:cubicBezTo>
                <a:cubicBezTo>
                  <a:pt x="1681440" y="118954"/>
                  <a:pt x="1699856" y="381110"/>
                  <a:pt x="1698129" y="509439"/>
                </a:cubicBezTo>
                <a:cubicBezTo>
                  <a:pt x="1696402" y="637768"/>
                  <a:pt x="1675460" y="789700"/>
                  <a:pt x="1698129" y="1018877"/>
                </a:cubicBezTo>
                <a:cubicBezTo>
                  <a:pt x="1496678" y="1036214"/>
                  <a:pt x="1266504" y="1016552"/>
                  <a:pt x="1132086" y="1018877"/>
                </a:cubicBezTo>
                <a:cubicBezTo>
                  <a:pt x="997668" y="1021202"/>
                  <a:pt x="834207" y="1021514"/>
                  <a:pt x="616987" y="1018877"/>
                </a:cubicBezTo>
                <a:cubicBezTo>
                  <a:pt x="399767" y="1016240"/>
                  <a:pt x="178919" y="1002671"/>
                  <a:pt x="0" y="1018877"/>
                </a:cubicBezTo>
                <a:cubicBezTo>
                  <a:pt x="-9509" y="801916"/>
                  <a:pt x="-15076" y="752231"/>
                  <a:pt x="0" y="540005"/>
                </a:cubicBezTo>
                <a:cubicBezTo>
                  <a:pt x="15076" y="327779"/>
                  <a:pt x="-19885" y="204490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51438429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Saves time because prospects are already qualified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6A45C3BA-1F64-8418-B0DC-B4961628D0A2}"/>
              </a:ext>
            </a:extLst>
          </p:cNvPr>
          <p:cNvSpPr/>
          <p:nvPr/>
        </p:nvSpPr>
        <p:spPr>
          <a:xfrm>
            <a:off x="9831883" y="284261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49062 w 1698129"/>
              <a:gd name="connsiteY1" fmla="*/ 0 h 1018877"/>
              <a:gd name="connsiteX2" fmla="*/ 1115105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19627 h 1018877"/>
              <a:gd name="connsiteX5" fmla="*/ 1698129 w 1698129"/>
              <a:gd name="connsiteY5" fmla="*/ 1018877 h 1018877"/>
              <a:gd name="connsiteX6" fmla="*/ 1098123 w 1698129"/>
              <a:gd name="connsiteY6" fmla="*/ 1018877 h 1018877"/>
              <a:gd name="connsiteX7" fmla="*/ 549062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19627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34070" y="27160"/>
                  <a:pt x="290940" y="-4491"/>
                  <a:pt x="549062" y="0"/>
                </a:cubicBezTo>
                <a:cubicBezTo>
                  <a:pt x="807184" y="4491"/>
                  <a:pt x="979432" y="26347"/>
                  <a:pt x="1115105" y="0"/>
                </a:cubicBezTo>
                <a:cubicBezTo>
                  <a:pt x="1250778" y="-26347"/>
                  <a:pt x="1434038" y="15916"/>
                  <a:pt x="1698129" y="0"/>
                </a:cubicBezTo>
                <a:cubicBezTo>
                  <a:pt x="1693211" y="257590"/>
                  <a:pt x="1686737" y="354804"/>
                  <a:pt x="1698129" y="519627"/>
                </a:cubicBezTo>
                <a:cubicBezTo>
                  <a:pt x="1709521" y="684450"/>
                  <a:pt x="1706649" y="796677"/>
                  <a:pt x="1698129" y="1018877"/>
                </a:cubicBezTo>
                <a:cubicBezTo>
                  <a:pt x="1443421" y="1044569"/>
                  <a:pt x="1373629" y="995387"/>
                  <a:pt x="1098123" y="1018877"/>
                </a:cubicBezTo>
                <a:cubicBezTo>
                  <a:pt x="822617" y="1042367"/>
                  <a:pt x="730671" y="995603"/>
                  <a:pt x="549062" y="1018877"/>
                </a:cubicBezTo>
                <a:cubicBezTo>
                  <a:pt x="367453" y="1042151"/>
                  <a:pt x="190952" y="1020673"/>
                  <a:pt x="0" y="1018877"/>
                </a:cubicBezTo>
                <a:cubicBezTo>
                  <a:pt x="8493" y="915081"/>
                  <a:pt x="2624" y="714939"/>
                  <a:pt x="0" y="519627"/>
                </a:cubicBezTo>
                <a:cubicBezTo>
                  <a:pt x="-2624" y="324315"/>
                  <a:pt x="25474" y="119986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95595" y="22391"/>
                  <a:pt x="458344" y="28607"/>
                  <a:pt x="600006" y="0"/>
                </a:cubicBezTo>
                <a:cubicBezTo>
                  <a:pt x="741668" y="-28607"/>
                  <a:pt x="1041464" y="-13463"/>
                  <a:pt x="1200011" y="0"/>
                </a:cubicBezTo>
                <a:cubicBezTo>
                  <a:pt x="1358559" y="13463"/>
                  <a:pt x="1556434" y="-8085"/>
                  <a:pt x="1698129" y="0"/>
                </a:cubicBezTo>
                <a:cubicBezTo>
                  <a:pt x="1720584" y="230282"/>
                  <a:pt x="1675680" y="389112"/>
                  <a:pt x="1698129" y="529816"/>
                </a:cubicBezTo>
                <a:cubicBezTo>
                  <a:pt x="1720578" y="670520"/>
                  <a:pt x="1704118" y="880988"/>
                  <a:pt x="1698129" y="1018877"/>
                </a:cubicBezTo>
                <a:cubicBezTo>
                  <a:pt x="1459688" y="1030751"/>
                  <a:pt x="1240072" y="1030370"/>
                  <a:pt x="1115105" y="1018877"/>
                </a:cubicBezTo>
                <a:cubicBezTo>
                  <a:pt x="990138" y="1007384"/>
                  <a:pt x="652924" y="1024902"/>
                  <a:pt x="532080" y="1018877"/>
                </a:cubicBezTo>
                <a:cubicBezTo>
                  <a:pt x="411237" y="1012852"/>
                  <a:pt x="164382" y="997962"/>
                  <a:pt x="0" y="1018877"/>
                </a:cubicBezTo>
                <a:cubicBezTo>
                  <a:pt x="-18290" y="897096"/>
                  <a:pt x="12188" y="743141"/>
                  <a:pt x="0" y="540005"/>
                </a:cubicBezTo>
                <a:cubicBezTo>
                  <a:pt x="-12188" y="336869"/>
                  <a:pt x="-10275" y="239568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348389661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It is an easier appointment     to set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513C1959-4417-565D-51E9-EFC4F906CC45}"/>
              </a:ext>
            </a:extLst>
          </p:cNvPr>
          <p:cNvSpPr/>
          <p:nvPr/>
        </p:nvSpPr>
        <p:spPr>
          <a:xfrm>
            <a:off x="6096000" y="403130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32080 w 1698129"/>
              <a:gd name="connsiteY1" fmla="*/ 0 h 1018877"/>
              <a:gd name="connsiteX2" fmla="*/ 1098123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89061 h 1018877"/>
              <a:gd name="connsiteX5" fmla="*/ 1698129 w 1698129"/>
              <a:gd name="connsiteY5" fmla="*/ 1018877 h 1018877"/>
              <a:gd name="connsiteX6" fmla="*/ 1115105 w 1698129"/>
              <a:gd name="connsiteY6" fmla="*/ 1018877 h 1018877"/>
              <a:gd name="connsiteX7" fmla="*/ 549062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29816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58471" y="13246"/>
                  <a:pt x="294983" y="12602"/>
                  <a:pt x="532080" y="0"/>
                </a:cubicBezTo>
                <a:cubicBezTo>
                  <a:pt x="769177" y="-12602"/>
                  <a:pt x="872075" y="9380"/>
                  <a:pt x="1098123" y="0"/>
                </a:cubicBezTo>
                <a:cubicBezTo>
                  <a:pt x="1324171" y="-9380"/>
                  <a:pt x="1527272" y="29067"/>
                  <a:pt x="1698129" y="0"/>
                </a:cubicBezTo>
                <a:cubicBezTo>
                  <a:pt x="1710619" y="128521"/>
                  <a:pt x="1715159" y="383946"/>
                  <a:pt x="1698129" y="489061"/>
                </a:cubicBezTo>
                <a:cubicBezTo>
                  <a:pt x="1681099" y="594176"/>
                  <a:pt x="1693888" y="852147"/>
                  <a:pt x="1698129" y="1018877"/>
                </a:cubicBezTo>
                <a:cubicBezTo>
                  <a:pt x="1406735" y="1004328"/>
                  <a:pt x="1385403" y="1014741"/>
                  <a:pt x="1115105" y="1018877"/>
                </a:cubicBezTo>
                <a:cubicBezTo>
                  <a:pt x="844807" y="1023013"/>
                  <a:pt x="703922" y="992077"/>
                  <a:pt x="549062" y="1018877"/>
                </a:cubicBezTo>
                <a:cubicBezTo>
                  <a:pt x="394202" y="1045677"/>
                  <a:pt x="244178" y="1023514"/>
                  <a:pt x="0" y="1018877"/>
                </a:cubicBezTo>
                <a:cubicBezTo>
                  <a:pt x="19967" y="819194"/>
                  <a:pt x="2514" y="691353"/>
                  <a:pt x="0" y="529816"/>
                </a:cubicBezTo>
                <a:cubicBezTo>
                  <a:pt x="-2514" y="368279"/>
                  <a:pt x="-18911" y="190274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71700" y="10347"/>
                  <a:pt x="444337" y="-20939"/>
                  <a:pt x="566043" y="0"/>
                </a:cubicBezTo>
                <a:cubicBezTo>
                  <a:pt x="687749" y="20939"/>
                  <a:pt x="980353" y="-7629"/>
                  <a:pt x="1166049" y="0"/>
                </a:cubicBezTo>
                <a:cubicBezTo>
                  <a:pt x="1351745" y="7629"/>
                  <a:pt x="1546694" y="6180"/>
                  <a:pt x="1698129" y="0"/>
                </a:cubicBezTo>
                <a:cubicBezTo>
                  <a:pt x="1699114" y="200770"/>
                  <a:pt x="1701000" y="354971"/>
                  <a:pt x="1698129" y="489061"/>
                </a:cubicBezTo>
                <a:cubicBezTo>
                  <a:pt x="1695258" y="623151"/>
                  <a:pt x="1692544" y="871836"/>
                  <a:pt x="1698129" y="1018877"/>
                </a:cubicBezTo>
                <a:cubicBezTo>
                  <a:pt x="1467534" y="1035644"/>
                  <a:pt x="1414410" y="1020021"/>
                  <a:pt x="1132086" y="1018877"/>
                </a:cubicBezTo>
                <a:cubicBezTo>
                  <a:pt x="849762" y="1017733"/>
                  <a:pt x="827582" y="1010654"/>
                  <a:pt x="532080" y="1018877"/>
                </a:cubicBezTo>
                <a:cubicBezTo>
                  <a:pt x="236578" y="1027100"/>
                  <a:pt x="188712" y="1033787"/>
                  <a:pt x="0" y="1018877"/>
                </a:cubicBezTo>
                <a:cubicBezTo>
                  <a:pt x="-22446" y="830977"/>
                  <a:pt x="16477" y="661207"/>
                  <a:pt x="0" y="509439"/>
                </a:cubicBezTo>
                <a:cubicBezTo>
                  <a:pt x="-16477" y="357671"/>
                  <a:pt x="2005" y="167421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782294884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It </a:t>
            </a:r>
            <a:r>
              <a:rPr lang="en-US" sz="1400" kern="1200">
                <a:latin typeface="Montserrat" pitchFamily="2" charset="77"/>
              </a:rPr>
              <a:t>is transferable</a:t>
            </a:r>
            <a:endParaRPr lang="en-US" sz="1400" kern="1200" dirty="0">
              <a:latin typeface="Montserrat" pitchFamily="2" charset="77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B3E53BD-2F66-7ACE-57DC-D9705BB0499F}"/>
              </a:ext>
            </a:extLst>
          </p:cNvPr>
          <p:cNvSpPr/>
          <p:nvPr/>
        </p:nvSpPr>
        <p:spPr>
          <a:xfrm>
            <a:off x="7963941" y="403130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83024 w 1698129"/>
              <a:gd name="connsiteY1" fmla="*/ 0 h 1018877"/>
              <a:gd name="connsiteX2" fmla="*/ 1098123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78872 h 1018877"/>
              <a:gd name="connsiteX5" fmla="*/ 1698129 w 1698129"/>
              <a:gd name="connsiteY5" fmla="*/ 1018877 h 1018877"/>
              <a:gd name="connsiteX6" fmla="*/ 1183030 w 1698129"/>
              <a:gd name="connsiteY6" fmla="*/ 1018877 h 1018877"/>
              <a:gd name="connsiteX7" fmla="*/ 633968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499250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08096" y="-4088"/>
                  <a:pt x="428273" y="12011"/>
                  <a:pt x="583024" y="0"/>
                </a:cubicBezTo>
                <a:cubicBezTo>
                  <a:pt x="737775" y="-12011"/>
                  <a:pt x="857817" y="25497"/>
                  <a:pt x="1098123" y="0"/>
                </a:cubicBezTo>
                <a:cubicBezTo>
                  <a:pt x="1338429" y="-25497"/>
                  <a:pt x="1522685" y="-7500"/>
                  <a:pt x="1698129" y="0"/>
                </a:cubicBezTo>
                <a:cubicBezTo>
                  <a:pt x="1685225" y="185699"/>
                  <a:pt x="1708493" y="313064"/>
                  <a:pt x="1698129" y="478872"/>
                </a:cubicBezTo>
                <a:cubicBezTo>
                  <a:pt x="1687765" y="644680"/>
                  <a:pt x="1699190" y="858096"/>
                  <a:pt x="1698129" y="1018877"/>
                </a:cubicBezTo>
                <a:cubicBezTo>
                  <a:pt x="1585267" y="994888"/>
                  <a:pt x="1390260" y="1011449"/>
                  <a:pt x="1183030" y="1018877"/>
                </a:cubicBezTo>
                <a:cubicBezTo>
                  <a:pt x="975800" y="1026305"/>
                  <a:pt x="779785" y="1015810"/>
                  <a:pt x="633968" y="1018877"/>
                </a:cubicBezTo>
                <a:cubicBezTo>
                  <a:pt x="488151" y="1021944"/>
                  <a:pt x="251667" y="1017038"/>
                  <a:pt x="0" y="1018877"/>
                </a:cubicBezTo>
                <a:cubicBezTo>
                  <a:pt x="-5294" y="851655"/>
                  <a:pt x="12837" y="743399"/>
                  <a:pt x="0" y="499250"/>
                </a:cubicBezTo>
                <a:cubicBezTo>
                  <a:pt x="-12837" y="255101"/>
                  <a:pt x="-2890" y="159158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04502" y="-13802"/>
                  <a:pt x="285134" y="3469"/>
                  <a:pt x="515099" y="0"/>
                </a:cubicBezTo>
                <a:cubicBezTo>
                  <a:pt x="745064" y="-3469"/>
                  <a:pt x="899475" y="-24392"/>
                  <a:pt x="1030198" y="0"/>
                </a:cubicBezTo>
                <a:cubicBezTo>
                  <a:pt x="1160921" y="24392"/>
                  <a:pt x="1564172" y="25437"/>
                  <a:pt x="1698129" y="0"/>
                </a:cubicBezTo>
                <a:cubicBezTo>
                  <a:pt x="1687424" y="101803"/>
                  <a:pt x="1676818" y="344767"/>
                  <a:pt x="1698129" y="499250"/>
                </a:cubicBezTo>
                <a:cubicBezTo>
                  <a:pt x="1719441" y="653733"/>
                  <a:pt x="1709457" y="893064"/>
                  <a:pt x="1698129" y="1018877"/>
                </a:cubicBezTo>
                <a:cubicBezTo>
                  <a:pt x="1531572" y="1022194"/>
                  <a:pt x="1330559" y="1028269"/>
                  <a:pt x="1183030" y="1018877"/>
                </a:cubicBezTo>
                <a:cubicBezTo>
                  <a:pt x="1035501" y="1009485"/>
                  <a:pt x="853576" y="1020142"/>
                  <a:pt x="600006" y="1018877"/>
                </a:cubicBezTo>
                <a:cubicBezTo>
                  <a:pt x="346436" y="1017612"/>
                  <a:pt x="150377" y="1009701"/>
                  <a:pt x="0" y="1018877"/>
                </a:cubicBezTo>
                <a:cubicBezTo>
                  <a:pt x="-20573" y="812794"/>
                  <a:pt x="-8508" y="668984"/>
                  <a:pt x="0" y="509439"/>
                </a:cubicBezTo>
                <a:cubicBezTo>
                  <a:pt x="8508" y="349894"/>
                  <a:pt x="24125" y="206794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562681247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It is safer, you know the people who know    these people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F880FBB-B77F-045B-A140-4351B5154640}"/>
              </a:ext>
            </a:extLst>
          </p:cNvPr>
          <p:cNvSpPr/>
          <p:nvPr/>
        </p:nvSpPr>
        <p:spPr>
          <a:xfrm>
            <a:off x="9831883" y="403130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83024 w 1698129"/>
              <a:gd name="connsiteY1" fmla="*/ 0 h 1018877"/>
              <a:gd name="connsiteX2" fmla="*/ 1149067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19627 h 1018877"/>
              <a:gd name="connsiteX5" fmla="*/ 1698129 w 1698129"/>
              <a:gd name="connsiteY5" fmla="*/ 1018877 h 1018877"/>
              <a:gd name="connsiteX6" fmla="*/ 1115105 w 1698129"/>
              <a:gd name="connsiteY6" fmla="*/ 1018877 h 1018877"/>
              <a:gd name="connsiteX7" fmla="*/ 583024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40005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13627" y="23717"/>
                  <a:pt x="358140" y="27075"/>
                  <a:pt x="583024" y="0"/>
                </a:cubicBezTo>
                <a:cubicBezTo>
                  <a:pt x="807908" y="-27075"/>
                  <a:pt x="990194" y="-6423"/>
                  <a:pt x="1149067" y="0"/>
                </a:cubicBezTo>
                <a:cubicBezTo>
                  <a:pt x="1307940" y="6423"/>
                  <a:pt x="1523413" y="1842"/>
                  <a:pt x="1698129" y="0"/>
                </a:cubicBezTo>
                <a:cubicBezTo>
                  <a:pt x="1705338" y="247850"/>
                  <a:pt x="1721115" y="310649"/>
                  <a:pt x="1698129" y="519627"/>
                </a:cubicBezTo>
                <a:cubicBezTo>
                  <a:pt x="1675143" y="728605"/>
                  <a:pt x="1702539" y="823446"/>
                  <a:pt x="1698129" y="1018877"/>
                </a:cubicBezTo>
                <a:cubicBezTo>
                  <a:pt x="1540353" y="1030166"/>
                  <a:pt x="1237981" y="996790"/>
                  <a:pt x="1115105" y="1018877"/>
                </a:cubicBezTo>
                <a:cubicBezTo>
                  <a:pt x="992229" y="1040964"/>
                  <a:pt x="709874" y="1002145"/>
                  <a:pt x="583024" y="1018877"/>
                </a:cubicBezTo>
                <a:cubicBezTo>
                  <a:pt x="456174" y="1035609"/>
                  <a:pt x="139282" y="1009342"/>
                  <a:pt x="0" y="1018877"/>
                </a:cubicBezTo>
                <a:cubicBezTo>
                  <a:pt x="-5515" y="885742"/>
                  <a:pt x="-11608" y="707756"/>
                  <a:pt x="0" y="540005"/>
                </a:cubicBezTo>
                <a:cubicBezTo>
                  <a:pt x="11608" y="372254"/>
                  <a:pt x="10659" y="200589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84458" y="-6777"/>
                  <a:pt x="353193" y="-16401"/>
                  <a:pt x="583024" y="0"/>
                </a:cubicBezTo>
                <a:cubicBezTo>
                  <a:pt x="812855" y="16401"/>
                  <a:pt x="873394" y="9940"/>
                  <a:pt x="1098123" y="0"/>
                </a:cubicBezTo>
                <a:cubicBezTo>
                  <a:pt x="1322852" y="-9940"/>
                  <a:pt x="1556890" y="-2394"/>
                  <a:pt x="1698129" y="0"/>
                </a:cubicBezTo>
                <a:cubicBezTo>
                  <a:pt x="1672859" y="239454"/>
                  <a:pt x="1713266" y="368867"/>
                  <a:pt x="1698129" y="509439"/>
                </a:cubicBezTo>
                <a:cubicBezTo>
                  <a:pt x="1682992" y="650011"/>
                  <a:pt x="1690064" y="770797"/>
                  <a:pt x="1698129" y="1018877"/>
                </a:cubicBezTo>
                <a:cubicBezTo>
                  <a:pt x="1468627" y="1015554"/>
                  <a:pt x="1317249" y="1034027"/>
                  <a:pt x="1166049" y="1018877"/>
                </a:cubicBezTo>
                <a:cubicBezTo>
                  <a:pt x="1014849" y="1003727"/>
                  <a:pt x="740675" y="1010502"/>
                  <a:pt x="600006" y="1018877"/>
                </a:cubicBezTo>
                <a:cubicBezTo>
                  <a:pt x="459337" y="1027252"/>
                  <a:pt x="247340" y="1018270"/>
                  <a:pt x="0" y="1018877"/>
                </a:cubicBezTo>
                <a:cubicBezTo>
                  <a:pt x="-22745" y="912595"/>
                  <a:pt x="-5291" y="723437"/>
                  <a:pt x="0" y="529816"/>
                </a:cubicBezTo>
                <a:cubicBezTo>
                  <a:pt x="5291" y="336195"/>
                  <a:pt x="-17028" y="121198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879450842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It is more FUN! You are meeting friends of friends!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9C4CFB-897F-18E9-F56B-58F89C87E1CE}"/>
              </a:ext>
            </a:extLst>
          </p:cNvPr>
          <p:cNvSpPr txBox="1"/>
          <p:nvPr/>
        </p:nvSpPr>
        <p:spPr>
          <a:xfrm rot="16200000">
            <a:off x="10774018" y="52780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98835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63DA7A-1ABB-7745-9613-0F309DD151C3}"/>
              </a:ext>
            </a:extLst>
          </p:cNvPr>
          <p:cNvSpPr txBox="1"/>
          <p:nvPr/>
        </p:nvSpPr>
        <p:spPr>
          <a:xfrm>
            <a:off x="395014" y="754994"/>
            <a:ext cx="60057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sz="40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WHO DO YOU GET </a:t>
            </a:r>
          </a:p>
          <a:p>
            <a:r>
              <a:rPr lang="en-LA" sz="4000" b="1" i="1" dirty="0">
                <a:solidFill>
                  <a:srgbClr val="FFC000"/>
                </a:solidFill>
                <a:latin typeface="Montserrat ExtraBold" panose="00000900000000000000" pitchFamily="50" charset="0"/>
              </a:rPr>
              <a:t>REFERRALS FROM?</a:t>
            </a:r>
            <a:endParaRPr lang="en-LA" sz="2400" b="1" i="1" dirty="0">
              <a:solidFill>
                <a:srgbClr val="FFC000"/>
              </a:solidFill>
              <a:latin typeface="Montserrat ExtraBold" panose="000009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D851F2-F7DF-0B1D-5170-23379AAA96F5}"/>
              </a:ext>
            </a:extLst>
          </p:cNvPr>
          <p:cNvSpPr txBox="1"/>
          <p:nvPr/>
        </p:nvSpPr>
        <p:spPr>
          <a:xfrm>
            <a:off x="395014" y="3105834"/>
            <a:ext cx="745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dirty="0">
                <a:solidFill>
                  <a:schemeClr val="bg1"/>
                </a:solidFill>
                <a:latin typeface="Montserrat" pitchFamily="2" charset="77"/>
              </a:rPr>
              <a:t>It begins with free word of mouth advertising from people who already know you and trust you.</a:t>
            </a:r>
          </a:p>
        </p:txBody>
      </p:sp>
    </p:spTree>
    <p:extLst>
      <p:ext uri="{BB962C8B-B14F-4D97-AF65-F5344CB8AC3E}">
        <p14:creationId xmlns:p14="http://schemas.microsoft.com/office/powerpoint/2010/main" val="2954012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C6C14C-D7C5-7310-44FB-345F3285C59D}"/>
              </a:ext>
            </a:extLst>
          </p:cNvPr>
          <p:cNvSpPr txBox="1"/>
          <p:nvPr/>
        </p:nvSpPr>
        <p:spPr>
          <a:xfrm>
            <a:off x="-15407" y="2459504"/>
            <a:ext cx="46490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A" sz="40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HOW TO </a:t>
            </a:r>
          </a:p>
          <a:p>
            <a:r>
              <a:rPr lang="en-LA" sz="40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DEVELOP YOUR </a:t>
            </a:r>
          </a:p>
          <a:p>
            <a:r>
              <a:rPr lang="en-LA" sz="4000" b="1" dirty="0">
                <a:solidFill>
                  <a:srgbClr val="FFC000"/>
                </a:solidFill>
                <a:latin typeface="Montserrat ExtraBold" panose="00000900000000000000" pitchFamily="50" charset="0"/>
              </a:rPr>
              <a:t>WARM MARKET</a:t>
            </a:r>
            <a:endParaRPr lang="en-LA" b="1" i="1" dirty="0">
              <a:solidFill>
                <a:srgbClr val="FFC000"/>
              </a:solidFill>
              <a:latin typeface="Montserrat ExtraBold" panose="00000900000000000000" pitchFamily="50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1617125-427C-57C7-66B8-9B7A0108A2D9}"/>
              </a:ext>
            </a:extLst>
          </p:cNvPr>
          <p:cNvSpPr/>
          <p:nvPr/>
        </p:nvSpPr>
        <p:spPr>
          <a:xfrm>
            <a:off x="6096000" y="111042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49062 w 1698129"/>
              <a:gd name="connsiteY1" fmla="*/ 0 h 1018877"/>
              <a:gd name="connsiteX2" fmla="*/ 1149067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29816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549062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29816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47729" y="17632"/>
                  <a:pt x="352106" y="5636"/>
                  <a:pt x="549062" y="0"/>
                </a:cubicBezTo>
                <a:cubicBezTo>
                  <a:pt x="746018" y="-5636"/>
                  <a:pt x="934407" y="-10806"/>
                  <a:pt x="1149067" y="0"/>
                </a:cubicBezTo>
                <a:cubicBezTo>
                  <a:pt x="1363727" y="10806"/>
                  <a:pt x="1485955" y="-8361"/>
                  <a:pt x="1698129" y="0"/>
                </a:cubicBezTo>
                <a:cubicBezTo>
                  <a:pt x="1707865" y="196623"/>
                  <a:pt x="1679101" y="394431"/>
                  <a:pt x="1698129" y="529816"/>
                </a:cubicBezTo>
                <a:cubicBezTo>
                  <a:pt x="1717157" y="665201"/>
                  <a:pt x="1715270" y="847582"/>
                  <a:pt x="1698129" y="1018877"/>
                </a:cubicBezTo>
                <a:cubicBezTo>
                  <a:pt x="1443986" y="991641"/>
                  <a:pt x="1394551" y="1032473"/>
                  <a:pt x="1132086" y="1018877"/>
                </a:cubicBezTo>
                <a:cubicBezTo>
                  <a:pt x="869621" y="1005281"/>
                  <a:pt x="669224" y="992148"/>
                  <a:pt x="549062" y="1018877"/>
                </a:cubicBezTo>
                <a:cubicBezTo>
                  <a:pt x="428900" y="1045606"/>
                  <a:pt x="209549" y="1030411"/>
                  <a:pt x="0" y="1018877"/>
                </a:cubicBezTo>
                <a:cubicBezTo>
                  <a:pt x="-10685" y="816875"/>
                  <a:pt x="1080" y="705113"/>
                  <a:pt x="0" y="529816"/>
                </a:cubicBezTo>
                <a:cubicBezTo>
                  <a:pt x="-1080" y="354519"/>
                  <a:pt x="-15531" y="246376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04416" y="10279"/>
                  <a:pt x="459663" y="15129"/>
                  <a:pt x="600006" y="0"/>
                </a:cubicBezTo>
                <a:cubicBezTo>
                  <a:pt x="740349" y="-15129"/>
                  <a:pt x="1005822" y="20455"/>
                  <a:pt x="1132086" y="0"/>
                </a:cubicBezTo>
                <a:cubicBezTo>
                  <a:pt x="1258350" y="-20455"/>
                  <a:pt x="1583482" y="-20910"/>
                  <a:pt x="1698129" y="0"/>
                </a:cubicBezTo>
                <a:cubicBezTo>
                  <a:pt x="1674314" y="109009"/>
                  <a:pt x="1696213" y="355883"/>
                  <a:pt x="1698129" y="499250"/>
                </a:cubicBezTo>
                <a:cubicBezTo>
                  <a:pt x="1700046" y="642617"/>
                  <a:pt x="1713722" y="819508"/>
                  <a:pt x="1698129" y="1018877"/>
                </a:cubicBezTo>
                <a:cubicBezTo>
                  <a:pt x="1525860" y="1016730"/>
                  <a:pt x="1266088" y="1024663"/>
                  <a:pt x="1115105" y="1018877"/>
                </a:cubicBezTo>
                <a:cubicBezTo>
                  <a:pt x="964122" y="1013091"/>
                  <a:pt x="667475" y="1020699"/>
                  <a:pt x="549062" y="1018877"/>
                </a:cubicBezTo>
                <a:cubicBezTo>
                  <a:pt x="430649" y="1017055"/>
                  <a:pt x="230463" y="994351"/>
                  <a:pt x="0" y="1018877"/>
                </a:cubicBezTo>
                <a:cubicBezTo>
                  <a:pt x="182" y="761923"/>
                  <a:pt x="3921" y="714275"/>
                  <a:pt x="0" y="499250"/>
                </a:cubicBezTo>
                <a:cubicBezTo>
                  <a:pt x="-3921" y="284225"/>
                  <a:pt x="-956" y="221000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990423680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Use your trainer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848FEC59-683A-7114-E819-8AD369078307}"/>
              </a:ext>
            </a:extLst>
          </p:cNvPr>
          <p:cNvSpPr/>
          <p:nvPr/>
        </p:nvSpPr>
        <p:spPr>
          <a:xfrm>
            <a:off x="7963941" y="111042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15099 w 1698129"/>
              <a:gd name="connsiteY1" fmla="*/ 0 h 1018877"/>
              <a:gd name="connsiteX2" fmla="*/ 1064161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89061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566043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09439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31668" y="-24298"/>
                  <a:pt x="368258" y="17873"/>
                  <a:pt x="515099" y="0"/>
                </a:cubicBezTo>
                <a:cubicBezTo>
                  <a:pt x="661940" y="-17873"/>
                  <a:pt x="853093" y="-6611"/>
                  <a:pt x="1064161" y="0"/>
                </a:cubicBezTo>
                <a:cubicBezTo>
                  <a:pt x="1275229" y="6611"/>
                  <a:pt x="1511955" y="12471"/>
                  <a:pt x="1698129" y="0"/>
                </a:cubicBezTo>
                <a:cubicBezTo>
                  <a:pt x="1679106" y="177351"/>
                  <a:pt x="1688573" y="337484"/>
                  <a:pt x="1698129" y="489061"/>
                </a:cubicBezTo>
                <a:cubicBezTo>
                  <a:pt x="1707685" y="640638"/>
                  <a:pt x="1710390" y="811263"/>
                  <a:pt x="1698129" y="1018877"/>
                </a:cubicBezTo>
                <a:cubicBezTo>
                  <a:pt x="1522803" y="1026872"/>
                  <a:pt x="1274606" y="992096"/>
                  <a:pt x="1132086" y="1018877"/>
                </a:cubicBezTo>
                <a:cubicBezTo>
                  <a:pt x="989566" y="1045658"/>
                  <a:pt x="757705" y="1003301"/>
                  <a:pt x="566043" y="1018877"/>
                </a:cubicBezTo>
                <a:cubicBezTo>
                  <a:pt x="374381" y="1034453"/>
                  <a:pt x="278087" y="1005545"/>
                  <a:pt x="0" y="1018877"/>
                </a:cubicBezTo>
                <a:cubicBezTo>
                  <a:pt x="-2853" y="819762"/>
                  <a:pt x="18588" y="618205"/>
                  <a:pt x="0" y="509439"/>
                </a:cubicBezTo>
                <a:cubicBezTo>
                  <a:pt x="-18588" y="400673"/>
                  <a:pt x="-17473" y="147919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46563" y="2102"/>
                  <a:pt x="270020" y="21162"/>
                  <a:pt x="532080" y="0"/>
                </a:cubicBezTo>
                <a:cubicBezTo>
                  <a:pt x="794140" y="-21162"/>
                  <a:pt x="917353" y="-14540"/>
                  <a:pt x="1064161" y="0"/>
                </a:cubicBezTo>
                <a:cubicBezTo>
                  <a:pt x="1210969" y="14540"/>
                  <a:pt x="1498122" y="-24587"/>
                  <a:pt x="1698129" y="0"/>
                </a:cubicBezTo>
                <a:cubicBezTo>
                  <a:pt x="1692977" y="170249"/>
                  <a:pt x="1707809" y="265966"/>
                  <a:pt x="1698129" y="489061"/>
                </a:cubicBezTo>
                <a:cubicBezTo>
                  <a:pt x="1688449" y="712156"/>
                  <a:pt x="1680936" y="828702"/>
                  <a:pt x="1698129" y="1018877"/>
                </a:cubicBezTo>
                <a:cubicBezTo>
                  <a:pt x="1447114" y="1031736"/>
                  <a:pt x="1260049" y="998994"/>
                  <a:pt x="1098123" y="1018877"/>
                </a:cubicBezTo>
                <a:cubicBezTo>
                  <a:pt x="936197" y="1038760"/>
                  <a:pt x="657525" y="1011931"/>
                  <a:pt x="498118" y="1018877"/>
                </a:cubicBezTo>
                <a:cubicBezTo>
                  <a:pt x="338711" y="1025823"/>
                  <a:pt x="195752" y="1035820"/>
                  <a:pt x="0" y="1018877"/>
                </a:cubicBezTo>
                <a:cubicBezTo>
                  <a:pt x="-8296" y="838439"/>
                  <a:pt x="-480" y="639631"/>
                  <a:pt x="0" y="499250"/>
                </a:cubicBezTo>
                <a:cubicBezTo>
                  <a:pt x="480" y="358869"/>
                  <a:pt x="-9822" y="116826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781431394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Marry your influence and their knowledge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A1FDCDA-12E5-7322-51C0-A27D2FE9513C}"/>
              </a:ext>
            </a:extLst>
          </p:cNvPr>
          <p:cNvSpPr/>
          <p:nvPr/>
        </p:nvSpPr>
        <p:spPr>
          <a:xfrm>
            <a:off x="9831883" y="111042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83024 w 1698129"/>
              <a:gd name="connsiteY1" fmla="*/ 0 h 1018877"/>
              <a:gd name="connsiteX2" fmla="*/ 1183030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78872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532080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09439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83896" y="-8005"/>
                  <a:pt x="402087" y="-7584"/>
                  <a:pt x="583024" y="0"/>
                </a:cubicBezTo>
                <a:cubicBezTo>
                  <a:pt x="763961" y="7584"/>
                  <a:pt x="981390" y="-16408"/>
                  <a:pt x="1183030" y="0"/>
                </a:cubicBezTo>
                <a:cubicBezTo>
                  <a:pt x="1384670" y="16408"/>
                  <a:pt x="1483666" y="10445"/>
                  <a:pt x="1698129" y="0"/>
                </a:cubicBezTo>
                <a:cubicBezTo>
                  <a:pt x="1713344" y="171362"/>
                  <a:pt x="1697111" y="382600"/>
                  <a:pt x="1698129" y="478872"/>
                </a:cubicBezTo>
                <a:cubicBezTo>
                  <a:pt x="1699147" y="575144"/>
                  <a:pt x="1677190" y="887953"/>
                  <a:pt x="1698129" y="1018877"/>
                </a:cubicBezTo>
                <a:cubicBezTo>
                  <a:pt x="1444688" y="1010451"/>
                  <a:pt x="1399436" y="1000437"/>
                  <a:pt x="1132086" y="1018877"/>
                </a:cubicBezTo>
                <a:cubicBezTo>
                  <a:pt x="864736" y="1037317"/>
                  <a:pt x="713746" y="1041626"/>
                  <a:pt x="532080" y="1018877"/>
                </a:cubicBezTo>
                <a:cubicBezTo>
                  <a:pt x="350414" y="996128"/>
                  <a:pt x="112472" y="1045007"/>
                  <a:pt x="0" y="1018877"/>
                </a:cubicBezTo>
                <a:cubicBezTo>
                  <a:pt x="1724" y="817038"/>
                  <a:pt x="-4286" y="728096"/>
                  <a:pt x="0" y="509439"/>
                </a:cubicBezTo>
                <a:cubicBezTo>
                  <a:pt x="4286" y="290782"/>
                  <a:pt x="19907" y="234630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87696" y="-2791"/>
                  <a:pt x="359674" y="-13650"/>
                  <a:pt x="515099" y="0"/>
                </a:cubicBezTo>
                <a:cubicBezTo>
                  <a:pt x="670524" y="13650"/>
                  <a:pt x="948731" y="11275"/>
                  <a:pt x="1098123" y="0"/>
                </a:cubicBezTo>
                <a:cubicBezTo>
                  <a:pt x="1247515" y="-11275"/>
                  <a:pt x="1448776" y="28761"/>
                  <a:pt x="1698129" y="0"/>
                </a:cubicBezTo>
                <a:cubicBezTo>
                  <a:pt x="1674599" y="209688"/>
                  <a:pt x="1689493" y="260388"/>
                  <a:pt x="1698129" y="489061"/>
                </a:cubicBezTo>
                <a:cubicBezTo>
                  <a:pt x="1706765" y="717734"/>
                  <a:pt x="1699565" y="766720"/>
                  <a:pt x="1698129" y="1018877"/>
                </a:cubicBezTo>
                <a:cubicBezTo>
                  <a:pt x="1458441" y="1016233"/>
                  <a:pt x="1254726" y="998167"/>
                  <a:pt x="1132086" y="1018877"/>
                </a:cubicBezTo>
                <a:cubicBezTo>
                  <a:pt x="1009446" y="1039587"/>
                  <a:pt x="749116" y="1034799"/>
                  <a:pt x="583024" y="1018877"/>
                </a:cubicBezTo>
                <a:cubicBezTo>
                  <a:pt x="416932" y="1002955"/>
                  <a:pt x="230616" y="1024006"/>
                  <a:pt x="0" y="1018877"/>
                </a:cubicBezTo>
                <a:cubicBezTo>
                  <a:pt x="18566" y="848103"/>
                  <a:pt x="-5955" y="631343"/>
                  <a:pt x="0" y="499250"/>
                </a:cubicBezTo>
                <a:cubicBezTo>
                  <a:pt x="5955" y="367157"/>
                  <a:pt x="-24176" y="247055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5469283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Let them get referrals for you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D65D42DE-09D4-1B0E-5B65-33036A9455E6}"/>
              </a:ext>
            </a:extLst>
          </p:cNvPr>
          <p:cNvSpPr/>
          <p:nvPr/>
        </p:nvSpPr>
        <p:spPr>
          <a:xfrm>
            <a:off x="6096000" y="2299118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49062 w 1698129"/>
              <a:gd name="connsiteY1" fmla="*/ 0 h 1018877"/>
              <a:gd name="connsiteX2" fmla="*/ 1115105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09439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600006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19627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80392" y="18668"/>
                  <a:pt x="405851" y="-22953"/>
                  <a:pt x="549062" y="0"/>
                </a:cubicBezTo>
                <a:cubicBezTo>
                  <a:pt x="692273" y="22953"/>
                  <a:pt x="865115" y="24143"/>
                  <a:pt x="1115105" y="0"/>
                </a:cubicBezTo>
                <a:cubicBezTo>
                  <a:pt x="1365095" y="-24143"/>
                  <a:pt x="1544963" y="9191"/>
                  <a:pt x="1698129" y="0"/>
                </a:cubicBezTo>
                <a:cubicBezTo>
                  <a:pt x="1706297" y="115116"/>
                  <a:pt x="1686560" y="284566"/>
                  <a:pt x="1698129" y="509439"/>
                </a:cubicBezTo>
                <a:cubicBezTo>
                  <a:pt x="1709698" y="734312"/>
                  <a:pt x="1703095" y="804664"/>
                  <a:pt x="1698129" y="1018877"/>
                </a:cubicBezTo>
                <a:cubicBezTo>
                  <a:pt x="1461766" y="1002139"/>
                  <a:pt x="1279707" y="1026549"/>
                  <a:pt x="1132086" y="1018877"/>
                </a:cubicBezTo>
                <a:cubicBezTo>
                  <a:pt x="984465" y="1011205"/>
                  <a:pt x="792978" y="1008616"/>
                  <a:pt x="600006" y="1018877"/>
                </a:cubicBezTo>
                <a:cubicBezTo>
                  <a:pt x="407034" y="1029138"/>
                  <a:pt x="184492" y="989359"/>
                  <a:pt x="0" y="1018877"/>
                </a:cubicBezTo>
                <a:cubicBezTo>
                  <a:pt x="7760" y="800024"/>
                  <a:pt x="-3191" y="621177"/>
                  <a:pt x="0" y="519627"/>
                </a:cubicBezTo>
                <a:cubicBezTo>
                  <a:pt x="3191" y="418077"/>
                  <a:pt x="-25603" y="254629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72207" y="-1857"/>
                  <a:pt x="415193" y="-2986"/>
                  <a:pt x="549062" y="0"/>
                </a:cubicBezTo>
                <a:cubicBezTo>
                  <a:pt x="682931" y="2986"/>
                  <a:pt x="875765" y="5266"/>
                  <a:pt x="1064161" y="0"/>
                </a:cubicBezTo>
                <a:cubicBezTo>
                  <a:pt x="1252557" y="-5266"/>
                  <a:pt x="1436158" y="30083"/>
                  <a:pt x="1698129" y="0"/>
                </a:cubicBezTo>
                <a:cubicBezTo>
                  <a:pt x="1717229" y="179891"/>
                  <a:pt x="1711222" y="351689"/>
                  <a:pt x="1698129" y="499250"/>
                </a:cubicBezTo>
                <a:cubicBezTo>
                  <a:pt x="1685037" y="646811"/>
                  <a:pt x="1687453" y="855601"/>
                  <a:pt x="1698129" y="1018877"/>
                </a:cubicBezTo>
                <a:cubicBezTo>
                  <a:pt x="1499885" y="1019664"/>
                  <a:pt x="1275137" y="1011714"/>
                  <a:pt x="1166049" y="1018877"/>
                </a:cubicBezTo>
                <a:cubicBezTo>
                  <a:pt x="1056961" y="1026040"/>
                  <a:pt x="814472" y="993551"/>
                  <a:pt x="633968" y="1018877"/>
                </a:cubicBezTo>
                <a:cubicBezTo>
                  <a:pt x="453464" y="1044203"/>
                  <a:pt x="147150" y="1044161"/>
                  <a:pt x="0" y="1018877"/>
                </a:cubicBezTo>
                <a:cubicBezTo>
                  <a:pt x="6276" y="862638"/>
                  <a:pt x="5799" y="667938"/>
                  <a:pt x="0" y="540005"/>
                </a:cubicBezTo>
                <a:cubicBezTo>
                  <a:pt x="-5799" y="412072"/>
                  <a:pt x="-3265" y="214557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Use the Training Triangle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C596B39-A94A-BBEC-8F20-80D193681DB8}"/>
              </a:ext>
            </a:extLst>
          </p:cNvPr>
          <p:cNvSpPr/>
          <p:nvPr/>
        </p:nvSpPr>
        <p:spPr>
          <a:xfrm>
            <a:off x="7963941" y="2299118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32080 w 1698129"/>
              <a:gd name="connsiteY1" fmla="*/ 0 h 1018877"/>
              <a:gd name="connsiteX2" fmla="*/ 1132086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09439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616987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499250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40568" y="-11633"/>
                  <a:pt x="300437" y="-19535"/>
                  <a:pt x="532080" y="0"/>
                </a:cubicBezTo>
                <a:cubicBezTo>
                  <a:pt x="763723" y="19535"/>
                  <a:pt x="951060" y="26537"/>
                  <a:pt x="1132086" y="0"/>
                </a:cubicBezTo>
                <a:cubicBezTo>
                  <a:pt x="1313112" y="-26537"/>
                  <a:pt x="1572166" y="-18758"/>
                  <a:pt x="1698129" y="0"/>
                </a:cubicBezTo>
                <a:cubicBezTo>
                  <a:pt x="1685396" y="185140"/>
                  <a:pt x="1690195" y="291313"/>
                  <a:pt x="1698129" y="509439"/>
                </a:cubicBezTo>
                <a:cubicBezTo>
                  <a:pt x="1706063" y="727565"/>
                  <a:pt x="1694956" y="801455"/>
                  <a:pt x="1698129" y="1018877"/>
                </a:cubicBezTo>
                <a:cubicBezTo>
                  <a:pt x="1503939" y="1023172"/>
                  <a:pt x="1312796" y="1018003"/>
                  <a:pt x="1132086" y="1018877"/>
                </a:cubicBezTo>
                <a:cubicBezTo>
                  <a:pt x="951376" y="1019751"/>
                  <a:pt x="764082" y="1030266"/>
                  <a:pt x="616987" y="1018877"/>
                </a:cubicBezTo>
                <a:cubicBezTo>
                  <a:pt x="469892" y="1007488"/>
                  <a:pt x="198061" y="1012509"/>
                  <a:pt x="0" y="1018877"/>
                </a:cubicBezTo>
                <a:cubicBezTo>
                  <a:pt x="20635" y="822465"/>
                  <a:pt x="21129" y="746318"/>
                  <a:pt x="0" y="499250"/>
                </a:cubicBezTo>
                <a:cubicBezTo>
                  <a:pt x="-21129" y="252182"/>
                  <a:pt x="20170" y="167661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65711" y="5235"/>
                  <a:pt x="297442" y="-13725"/>
                  <a:pt x="515099" y="0"/>
                </a:cubicBezTo>
                <a:cubicBezTo>
                  <a:pt x="732756" y="13725"/>
                  <a:pt x="936909" y="12846"/>
                  <a:pt x="1098123" y="0"/>
                </a:cubicBezTo>
                <a:cubicBezTo>
                  <a:pt x="1259337" y="-12846"/>
                  <a:pt x="1491152" y="10418"/>
                  <a:pt x="1698129" y="0"/>
                </a:cubicBezTo>
                <a:cubicBezTo>
                  <a:pt x="1681440" y="118954"/>
                  <a:pt x="1699856" y="381110"/>
                  <a:pt x="1698129" y="509439"/>
                </a:cubicBezTo>
                <a:cubicBezTo>
                  <a:pt x="1696402" y="637768"/>
                  <a:pt x="1675460" y="789700"/>
                  <a:pt x="1698129" y="1018877"/>
                </a:cubicBezTo>
                <a:cubicBezTo>
                  <a:pt x="1496678" y="1036214"/>
                  <a:pt x="1266504" y="1016552"/>
                  <a:pt x="1132086" y="1018877"/>
                </a:cubicBezTo>
                <a:cubicBezTo>
                  <a:pt x="997668" y="1021202"/>
                  <a:pt x="834207" y="1021514"/>
                  <a:pt x="616987" y="1018877"/>
                </a:cubicBezTo>
                <a:cubicBezTo>
                  <a:pt x="399767" y="1016240"/>
                  <a:pt x="178919" y="1002671"/>
                  <a:pt x="0" y="1018877"/>
                </a:cubicBezTo>
                <a:cubicBezTo>
                  <a:pt x="-9509" y="801916"/>
                  <a:pt x="-15076" y="752231"/>
                  <a:pt x="0" y="540005"/>
                </a:cubicBezTo>
                <a:cubicBezTo>
                  <a:pt x="15076" y="327779"/>
                  <a:pt x="-19885" y="204490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51438429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Conduct Practice Presentations after you are deemed competent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6A45C3BA-1F64-8418-B0DC-B4961628D0A2}"/>
              </a:ext>
            </a:extLst>
          </p:cNvPr>
          <p:cNvSpPr/>
          <p:nvPr/>
        </p:nvSpPr>
        <p:spPr>
          <a:xfrm>
            <a:off x="9831883" y="2299118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49062 w 1698129"/>
              <a:gd name="connsiteY1" fmla="*/ 0 h 1018877"/>
              <a:gd name="connsiteX2" fmla="*/ 1115105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19627 h 1018877"/>
              <a:gd name="connsiteX5" fmla="*/ 1698129 w 1698129"/>
              <a:gd name="connsiteY5" fmla="*/ 1018877 h 1018877"/>
              <a:gd name="connsiteX6" fmla="*/ 1098123 w 1698129"/>
              <a:gd name="connsiteY6" fmla="*/ 1018877 h 1018877"/>
              <a:gd name="connsiteX7" fmla="*/ 549062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19627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34070" y="27160"/>
                  <a:pt x="290940" y="-4491"/>
                  <a:pt x="549062" y="0"/>
                </a:cubicBezTo>
                <a:cubicBezTo>
                  <a:pt x="807184" y="4491"/>
                  <a:pt x="979432" y="26347"/>
                  <a:pt x="1115105" y="0"/>
                </a:cubicBezTo>
                <a:cubicBezTo>
                  <a:pt x="1250778" y="-26347"/>
                  <a:pt x="1434038" y="15916"/>
                  <a:pt x="1698129" y="0"/>
                </a:cubicBezTo>
                <a:cubicBezTo>
                  <a:pt x="1693211" y="257590"/>
                  <a:pt x="1686737" y="354804"/>
                  <a:pt x="1698129" y="519627"/>
                </a:cubicBezTo>
                <a:cubicBezTo>
                  <a:pt x="1709521" y="684450"/>
                  <a:pt x="1706649" y="796677"/>
                  <a:pt x="1698129" y="1018877"/>
                </a:cubicBezTo>
                <a:cubicBezTo>
                  <a:pt x="1443421" y="1044569"/>
                  <a:pt x="1373629" y="995387"/>
                  <a:pt x="1098123" y="1018877"/>
                </a:cubicBezTo>
                <a:cubicBezTo>
                  <a:pt x="822617" y="1042367"/>
                  <a:pt x="730671" y="995603"/>
                  <a:pt x="549062" y="1018877"/>
                </a:cubicBezTo>
                <a:cubicBezTo>
                  <a:pt x="367453" y="1042151"/>
                  <a:pt x="190952" y="1020673"/>
                  <a:pt x="0" y="1018877"/>
                </a:cubicBezTo>
                <a:cubicBezTo>
                  <a:pt x="8493" y="915081"/>
                  <a:pt x="2624" y="714939"/>
                  <a:pt x="0" y="519627"/>
                </a:cubicBezTo>
                <a:cubicBezTo>
                  <a:pt x="-2624" y="324315"/>
                  <a:pt x="25474" y="119986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95595" y="22391"/>
                  <a:pt x="458344" y="28607"/>
                  <a:pt x="600006" y="0"/>
                </a:cubicBezTo>
                <a:cubicBezTo>
                  <a:pt x="741668" y="-28607"/>
                  <a:pt x="1041464" y="-13463"/>
                  <a:pt x="1200011" y="0"/>
                </a:cubicBezTo>
                <a:cubicBezTo>
                  <a:pt x="1358559" y="13463"/>
                  <a:pt x="1556434" y="-8085"/>
                  <a:pt x="1698129" y="0"/>
                </a:cubicBezTo>
                <a:cubicBezTo>
                  <a:pt x="1720584" y="230282"/>
                  <a:pt x="1675680" y="389112"/>
                  <a:pt x="1698129" y="529816"/>
                </a:cubicBezTo>
                <a:cubicBezTo>
                  <a:pt x="1720578" y="670520"/>
                  <a:pt x="1704118" y="880988"/>
                  <a:pt x="1698129" y="1018877"/>
                </a:cubicBezTo>
                <a:cubicBezTo>
                  <a:pt x="1459688" y="1030751"/>
                  <a:pt x="1240072" y="1030370"/>
                  <a:pt x="1115105" y="1018877"/>
                </a:cubicBezTo>
                <a:cubicBezTo>
                  <a:pt x="990138" y="1007384"/>
                  <a:pt x="652924" y="1024902"/>
                  <a:pt x="532080" y="1018877"/>
                </a:cubicBezTo>
                <a:cubicBezTo>
                  <a:pt x="411237" y="1012852"/>
                  <a:pt x="164382" y="997962"/>
                  <a:pt x="0" y="1018877"/>
                </a:cubicBezTo>
                <a:cubicBezTo>
                  <a:pt x="-18290" y="897096"/>
                  <a:pt x="12188" y="743141"/>
                  <a:pt x="0" y="540005"/>
                </a:cubicBezTo>
                <a:cubicBezTo>
                  <a:pt x="-12188" y="336869"/>
                  <a:pt x="-10275" y="239568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348389661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Bring them to an Opportunity Meeting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513C1959-4417-565D-51E9-EFC4F906CC45}"/>
              </a:ext>
            </a:extLst>
          </p:cNvPr>
          <p:cNvSpPr/>
          <p:nvPr/>
        </p:nvSpPr>
        <p:spPr>
          <a:xfrm>
            <a:off x="6096000" y="3487808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32080 w 1698129"/>
              <a:gd name="connsiteY1" fmla="*/ 0 h 1018877"/>
              <a:gd name="connsiteX2" fmla="*/ 1098123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89061 h 1018877"/>
              <a:gd name="connsiteX5" fmla="*/ 1698129 w 1698129"/>
              <a:gd name="connsiteY5" fmla="*/ 1018877 h 1018877"/>
              <a:gd name="connsiteX6" fmla="*/ 1115105 w 1698129"/>
              <a:gd name="connsiteY6" fmla="*/ 1018877 h 1018877"/>
              <a:gd name="connsiteX7" fmla="*/ 549062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29816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58471" y="13246"/>
                  <a:pt x="294983" y="12602"/>
                  <a:pt x="532080" y="0"/>
                </a:cubicBezTo>
                <a:cubicBezTo>
                  <a:pt x="769177" y="-12602"/>
                  <a:pt x="872075" y="9380"/>
                  <a:pt x="1098123" y="0"/>
                </a:cubicBezTo>
                <a:cubicBezTo>
                  <a:pt x="1324171" y="-9380"/>
                  <a:pt x="1527272" y="29067"/>
                  <a:pt x="1698129" y="0"/>
                </a:cubicBezTo>
                <a:cubicBezTo>
                  <a:pt x="1710619" y="128521"/>
                  <a:pt x="1715159" y="383946"/>
                  <a:pt x="1698129" y="489061"/>
                </a:cubicBezTo>
                <a:cubicBezTo>
                  <a:pt x="1681099" y="594176"/>
                  <a:pt x="1693888" y="852147"/>
                  <a:pt x="1698129" y="1018877"/>
                </a:cubicBezTo>
                <a:cubicBezTo>
                  <a:pt x="1406735" y="1004328"/>
                  <a:pt x="1385403" y="1014741"/>
                  <a:pt x="1115105" y="1018877"/>
                </a:cubicBezTo>
                <a:cubicBezTo>
                  <a:pt x="844807" y="1023013"/>
                  <a:pt x="703922" y="992077"/>
                  <a:pt x="549062" y="1018877"/>
                </a:cubicBezTo>
                <a:cubicBezTo>
                  <a:pt x="394202" y="1045677"/>
                  <a:pt x="244178" y="1023514"/>
                  <a:pt x="0" y="1018877"/>
                </a:cubicBezTo>
                <a:cubicBezTo>
                  <a:pt x="19967" y="819194"/>
                  <a:pt x="2514" y="691353"/>
                  <a:pt x="0" y="529816"/>
                </a:cubicBezTo>
                <a:cubicBezTo>
                  <a:pt x="-2514" y="368279"/>
                  <a:pt x="-18911" y="190274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71700" y="10347"/>
                  <a:pt x="444337" y="-20939"/>
                  <a:pt x="566043" y="0"/>
                </a:cubicBezTo>
                <a:cubicBezTo>
                  <a:pt x="687749" y="20939"/>
                  <a:pt x="980353" y="-7629"/>
                  <a:pt x="1166049" y="0"/>
                </a:cubicBezTo>
                <a:cubicBezTo>
                  <a:pt x="1351745" y="7629"/>
                  <a:pt x="1546694" y="6180"/>
                  <a:pt x="1698129" y="0"/>
                </a:cubicBezTo>
                <a:cubicBezTo>
                  <a:pt x="1699114" y="200770"/>
                  <a:pt x="1701000" y="354971"/>
                  <a:pt x="1698129" y="489061"/>
                </a:cubicBezTo>
                <a:cubicBezTo>
                  <a:pt x="1695258" y="623151"/>
                  <a:pt x="1692544" y="871836"/>
                  <a:pt x="1698129" y="1018877"/>
                </a:cubicBezTo>
                <a:cubicBezTo>
                  <a:pt x="1467534" y="1035644"/>
                  <a:pt x="1414410" y="1020021"/>
                  <a:pt x="1132086" y="1018877"/>
                </a:cubicBezTo>
                <a:cubicBezTo>
                  <a:pt x="849762" y="1017733"/>
                  <a:pt x="827582" y="1010654"/>
                  <a:pt x="532080" y="1018877"/>
                </a:cubicBezTo>
                <a:cubicBezTo>
                  <a:pt x="236578" y="1027100"/>
                  <a:pt x="188712" y="1033787"/>
                  <a:pt x="0" y="1018877"/>
                </a:cubicBezTo>
                <a:cubicBezTo>
                  <a:pt x="-22446" y="830977"/>
                  <a:pt x="16477" y="661207"/>
                  <a:pt x="0" y="509439"/>
                </a:cubicBezTo>
                <a:cubicBezTo>
                  <a:pt x="-16477" y="357671"/>
                  <a:pt x="2005" y="167421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782294884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Get referrals from your clients 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B3E53BD-2F66-7ACE-57DC-D9705BB0499F}"/>
              </a:ext>
            </a:extLst>
          </p:cNvPr>
          <p:cNvSpPr/>
          <p:nvPr/>
        </p:nvSpPr>
        <p:spPr>
          <a:xfrm>
            <a:off x="7963941" y="3487808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83024 w 1698129"/>
              <a:gd name="connsiteY1" fmla="*/ 0 h 1018877"/>
              <a:gd name="connsiteX2" fmla="*/ 1098123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78872 h 1018877"/>
              <a:gd name="connsiteX5" fmla="*/ 1698129 w 1698129"/>
              <a:gd name="connsiteY5" fmla="*/ 1018877 h 1018877"/>
              <a:gd name="connsiteX6" fmla="*/ 1183030 w 1698129"/>
              <a:gd name="connsiteY6" fmla="*/ 1018877 h 1018877"/>
              <a:gd name="connsiteX7" fmla="*/ 633968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499250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08096" y="-4088"/>
                  <a:pt x="428273" y="12011"/>
                  <a:pt x="583024" y="0"/>
                </a:cubicBezTo>
                <a:cubicBezTo>
                  <a:pt x="737775" y="-12011"/>
                  <a:pt x="857817" y="25497"/>
                  <a:pt x="1098123" y="0"/>
                </a:cubicBezTo>
                <a:cubicBezTo>
                  <a:pt x="1338429" y="-25497"/>
                  <a:pt x="1522685" y="-7500"/>
                  <a:pt x="1698129" y="0"/>
                </a:cubicBezTo>
                <a:cubicBezTo>
                  <a:pt x="1685225" y="185699"/>
                  <a:pt x="1708493" y="313064"/>
                  <a:pt x="1698129" y="478872"/>
                </a:cubicBezTo>
                <a:cubicBezTo>
                  <a:pt x="1687765" y="644680"/>
                  <a:pt x="1699190" y="858096"/>
                  <a:pt x="1698129" y="1018877"/>
                </a:cubicBezTo>
                <a:cubicBezTo>
                  <a:pt x="1585267" y="994888"/>
                  <a:pt x="1390260" y="1011449"/>
                  <a:pt x="1183030" y="1018877"/>
                </a:cubicBezTo>
                <a:cubicBezTo>
                  <a:pt x="975800" y="1026305"/>
                  <a:pt x="779785" y="1015810"/>
                  <a:pt x="633968" y="1018877"/>
                </a:cubicBezTo>
                <a:cubicBezTo>
                  <a:pt x="488151" y="1021944"/>
                  <a:pt x="251667" y="1017038"/>
                  <a:pt x="0" y="1018877"/>
                </a:cubicBezTo>
                <a:cubicBezTo>
                  <a:pt x="-5294" y="851655"/>
                  <a:pt x="12837" y="743399"/>
                  <a:pt x="0" y="499250"/>
                </a:cubicBezTo>
                <a:cubicBezTo>
                  <a:pt x="-12837" y="255101"/>
                  <a:pt x="-2890" y="159158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04502" y="-13802"/>
                  <a:pt x="285134" y="3469"/>
                  <a:pt x="515099" y="0"/>
                </a:cubicBezTo>
                <a:cubicBezTo>
                  <a:pt x="745064" y="-3469"/>
                  <a:pt x="899475" y="-24392"/>
                  <a:pt x="1030198" y="0"/>
                </a:cubicBezTo>
                <a:cubicBezTo>
                  <a:pt x="1160921" y="24392"/>
                  <a:pt x="1564172" y="25437"/>
                  <a:pt x="1698129" y="0"/>
                </a:cubicBezTo>
                <a:cubicBezTo>
                  <a:pt x="1687424" y="101803"/>
                  <a:pt x="1676818" y="344767"/>
                  <a:pt x="1698129" y="499250"/>
                </a:cubicBezTo>
                <a:cubicBezTo>
                  <a:pt x="1719441" y="653733"/>
                  <a:pt x="1709457" y="893064"/>
                  <a:pt x="1698129" y="1018877"/>
                </a:cubicBezTo>
                <a:cubicBezTo>
                  <a:pt x="1531572" y="1022194"/>
                  <a:pt x="1330559" y="1028269"/>
                  <a:pt x="1183030" y="1018877"/>
                </a:cubicBezTo>
                <a:cubicBezTo>
                  <a:pt x="1035501" y="1009485"/>
                  <a:pt x="853576" y="1020142"/>
                  <a:pt x="600006" y="1018877"/>
                </a:cubicBezTo>
                <a:cubicBezTo>
                  <a:pt x="346436" y="1017612"/>
                  <a:pt x="150377" y="1009701"/>
                  <a:pt x="0" y="1018877"/>
                </a:cubicBezTo>
                <a:cubicBezTo>
                  <a:pt x="-20573" y="812794"/>
                  <a:pt x="-8508" y="668984"/>
                  <a:pt x="0" y="509439"/>
                </a:cubicBezTo>
                <a:cubicBezTo>
                  <a:pt x="8508" y="349894"/>
                  <a:pt x="24125" y="206794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562681247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Follow the System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F880FBB-B77F-045B-A140-4351B5154640}"/>
              </a:ext>
            </a:extLst>
          </p:cNvPr>
          <p:cNvSpPr/>
          <p:nvPr/>
        </p:nvSpPr>
        <p:spPr>
          <a:xfrm>
            <a:off x="9831883" y="3487808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83024 w 1698129"/>
              <a:gd name="connsiteY1" fmla="*/ 0 h 1018877"/>
              <a:gd name="connsiteX2" fmla="*/ 1149067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19627 h 1018877"/>
              <a:gd name="connsiteX5" fmla="*/ 1698129 w 1698129"/>
              <a:gd name="connsiteY5" fmla="*/ 1018877 h 1018877"/>
              <a:gd name="connsiteX6" fmla="*/ 1115105 w 1698129"/>
              <a:gd name="connsiteY6" fmla="*/ 1018877 h 1018877"/>
              <a:gd name="connsiteX7" fmla="*/ 583024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40005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13627" y="23717"/>
                  <a:pt x="358140" y="27075"/>
                  <a:pt x="583024" y="0"/>
                </a:cubicBezTo>
                <a:cubicBezTo>
                  <a:pt x="807908" y="-27075"/>
                  <a:pt x="990194" y="-6423"/>
                  <a:pt x="1149067" y="0"/>
                </a:cubicBezTo>
                <a:cubicBezTo>
                  <a:pt x="1307940" y="6423"/>
                  <a:pt x="1523413" y="1842"/>
                  <a:pt x="1698129" y="0"/>
                </a:cubicBezTo>
                <a:cubicBezTo>
                  <a:pt x="1705338" y="247850"/>
                  <a:pt x="1721115" y="310649"/>
                  <a:pt x="1698129" y="519627"/>
                </a:cubicBezTo>
                <a:cubicBezTo>
                  <a:pt x="1675143" y="728605"/>
                  <a:pt x="1702539" y="823446"/>
                  <a:pt x="1698129" y="1018877"/>
                </a:cubicBezTo>
                <a:cubicBezTo>
                  <a:pt x="1540353" y="1030166"/>
                  <a:pt x="1237981" y="996790"/>
                  <a:pt x="1115105" y="1018877"/>
                </a:cubicBezTo>
                <a:cubicBezTo>
                  <a:pt x="992229" y="1040964"/>
                  <a:pt x="709874" y="1002145"/>
                  <a:pt x="583024" y="1018877"/>
                </a:cubicBezTo>
                <a:cubicBezTo>
                  <a:pt x="456174" y="1035609"/>
                  <a:pt x="139282" y="1009342"/>
                  <a:pt x="0" y="1018877"/>
                </a:cubicBezTo>
                <a:cubicBezTo>
                  <a:pt x="-5515" y="885742"/>
                  <a:pt x="-11608" y="707756"/>
                  <a:pt x="0" y="540005"/>
                </a:cubicBezTo>
                <a:cubicBezTo>
                  <a:pt x="11608" y="372254"/>
                  <a:pt x="10659" y="200589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84458" y="-6777"/>
                  <a:pt x="353193" y="-16401"/>
                  <a:pt x="583024" y="0"/>
                </a:cubicBezTo>
                <a:cubicBezTo>
                  <a:pt x="812855" y="16401"/>
                  <a:pt x="873394" y="9940"/>
                  <a:pt x="1098123" y="0"/>
                </a:cubicBezTo>
                <a:cubicBezTo>
                  <a:pt x="1322852" y="-9940"/>
                  <a:pt x="1556890" y="-2394"/>
                  <a:pt x="1698129" y="0"/>
                </a:cubicBezTo>
                <a:cubicBezTo>
                  <a:pt x="1672859" y="239454"/>
                  <a:pt x="1713266" y="368867"/>
                  <a:pt x="1698129" y="509439"/>
                </a:cubicBezTo>
                <a:cubicBezTo>
                  <a:pt x="1682992" y="650011"/>
                  <a:pt x="1690064" y="770797"/>
                  <a:pt x="1698129" y="1018877"/>
                </a:cubicBezTo>
                <a:cubicBezTo>
                  <a:pt x="1468627" y="1015554"/>
                  <a:pt x="1317249" y="1034027"/>
                  <a:pt x="1166049" y="1018877"/>
                </a:cubicBezTo>
                <a:cubicBezTo>
                  <a:pt x="1014849" y="1003727"/>
                  <a:pt x="740675" y="1010502"/>
                  <a:pt x="600006" y="1018877"/>
                </a:cubicBezTo>
                <a:cubicBezTo>
                  <a:pt x="459337" y="1027252"/>
                  <a:pt x="247340" y="1018270"/>
                  <a:pt x="0" y="1018877"/>
                </a:cubicBezTo>
                <a:cubicBezTo>
                  <a:pt x="-22745" y="912595"/>
                  <a:pt x="-5291" y="723437"/>
                  <a:pt x="0" y="529816"/>
                </a:cubicBezTo>
                <a:cubicBezTo>
                  <a:pt x="5291" y="336195"/>
                  <a:pt x="-17028" y="121198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879450842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kern="1200" dirty="0">
                <a:latin typeface="Montserrat"/>
              </a:rPr>
              <a:t>Get a commitment for referrals on the first appointment (SCOOP)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9C4CFB-897F-18E9-F56B-58F89C87E1CE}"/>
              </a:ext>
            </a:extLst>
          </p:cNvPr>
          <p:cNvSpPr txBox="1"/>
          <p:nvPr/>
        </p:nvSpPr>
        <p:spPr>
          <a:xfrm rot="16200000">
            <a:off x="10774018" y="52780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0E2CD4BF-F125-C7DD-64DF-1CF5D27CEF88}"/>
              </a:ext>
            </a:extLst>
          </p:cNvPr>
          <p:cNvSpPr/>
          <p:nvPr/>
        </p:nvSpPr>
        <p:spPr>
          <a:xfrm>
            <a:off x="6945063" y="4676498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83024 w 1698129"/>
              <a:gd name="connsiteY1" fmla="*/ 0 h 1018877"/>
              <a:gd name="connsiteX2" fmla="*/ 1098123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78872 h 1018877"/>
              <a:gd name="connsiteX5" fmla="*/ 1698129 w 1698129"/>
              <a:gd name="connsiteY5" fmla="*/ 1018877 h 1018877"/>
              <a:gd name="connsiteX6" fmla="*/ 1183030 w 1698129"/>
              <a:gd name="connsiteY6" fmla="*/ 1018877 h 1018877"/>
              <a:gd name="connsiteX7" fmla="*/ 633968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499250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08096" y="-4088"/>
                  <a:pt x="428273" y="12011"/>
                  <a:pt x="583024" y="0"/>
                </a:cubicBezTo>
                <a:cubicBezTo>
                  <a:pt x="737775" y="-12011"/>
                  <a:pt x="857817" y="25497"/>
                  <a:pt x="1098123" y="0"/>
                </a:cubicBezTo>
                <a:cubicBezTo>
                  <a:pt x="1338429" y="-25497"/>
                  <a:pt x="1522685" y="-7500"/>
                  <a:pt x="1698129" y="0"/>
                </a:cubicBezTo>
                <a:cubicBezTo>
                  <a:pt x="1685225" y="185699"/>
                  <a:pt x="1708493" y="313064"/>
                  <a:pt x="1698129" y="478872"/>
                </a:cubicBezTo>
                <a:cubicBezTo>
                  <a:pt x="1687765" y="644680"/>
                  <a:pt x="1699190" y="858096"/>
                  <a:pt x="1698129" y="1018877"/>
                </a:cubicBezTo>
                <a:cubicBezTo>
                  <a:pt x="1585267" y="994888"/>
                  <a:pt x="1390260" y="1011449"/>
                  <a:pt x="1183030" y="1018877"/>
                </a:cubicBezTo>
                <a:cubicBezTo>
                  <a:pt x="975800" y="1026305"/>
                  <a:pt x="779785" y="1015810"/>
                  <a:pt x="633968" y="1018877"/>
                </a:cubicBezTo>
                <a:cubicBezTo>
                  <a:pt x="488151" y="1021944"/>
                  <a:pt x="251667" y="1017038"/>
                  <a:pt x="0" y="1018877"/>
                </a:cubicBezTo>
                <a:cubicBezTo>
                  <a:pt x="-5294" y="851655"/>
                  <a:pt x="12837" y="743399"/>
                  <a:pt x="0" y="499250"/>
                </a:cubicBezTo>
                <a:cubicBezTo>
                  <a:pt x="-12837" y="255101"/>
                  <a:pt x="-2890" y="159158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04502" y="-13802"/>
                  <a:pt x="285134" y="3469"/>
                  <a:pt x="515099" y="0"/>
                </a:cubicBezTo>
                <a:cubicBezTo>
                  <a:pt x="745064" y="-3469"/>
                  <a:pt x="899475" y="-24392"/>
                  <a:pt x="1030198" y="0"/>
                </a:cubicBezTo>
                <a:cubicBezTo>
                  <a:pt x="1160921" y="24392"/>
                  <a:pt x="1564172" y="25437"/>
                  <a:pt x="1698129" y="0"/>
                </a:cubicBezTo>
                <a:cubicBezTo>
                  <a:pt x="1687424" y="101803"/>
                  <a:pt x="1676818" y="344767"/>
                  <a:pt x="1698129" y="499250"/>
                </a:cubicBezTo>
                <a:cubicBezTo>
                  <a:pt x="1719441" y="653733"/>
                  <a:pt x="1709457" y="893064"/>
                  <a:pt x="1698129" y="1018877"/>
                </a:cubicBezTo>
                <a:cubicBezTo>
                  <a:pt x="1531572" y="1022194"/>
                  <a:pt x="1330559" y="1028269"/>
                  <a:pt x="1183030" y="1018877"/>
                </a:cubicBezTo>
                <a:cubicBezTo>
                  <a:pt x="1035501" y="1009485"/>
                  <a:pt x="853576" y="1020142"/>
                  <a:pt x="600006" y="1018877"/>
                </a:cubicBezTo>
                <a:cubicBezTo>
                  <a:pt x="346436" y="1017612"/>
                  <a:pt x="150377" y="1009701"/>
                  <a:pt x="0" y="1018877"/>
                </a:cubicBezTo>
                <a:cubicBezTo>
                  <a:pt x="-20573" y="812794"/>
                  <a:pt x="-8508" y="668984"/>
                  <a:pt x="0" y="509439"/>
                </a:cubicBezTo>
                <a:cubicBezTo>
                  <a:pt x="8508" y="349894"/>
                  <a:pt x="24125" y="206794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562681247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dirty="0">
                <a:latin typeface="Montserrat" pitchFamily="2" charset="77"/>
              </a:rPr>
              <a:t>Memorize and use the Third-Party Carryback Close </a:t>
            </a:r>
            <a:endParaRPr lang="en-US" sz="1400" kern="1200" dirty="0">
              <a:latin typeface="Montserrat" pitchFamily="2" charset="77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D9A49078-6F5A-C3E0-8EEB-A2924FE8A96E}"/>
              </a:ext>
            </a:extLst>
          </p:cNvPr>
          <p:cNvSpPr/>
          <p:nvPr/>
        </p:nvSpPr>
        <p:spPr>
          <a:xfrm>
            <a:off x="8813005" y="4676498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83024 w 1698129"/>
              <a:gd name="connsiteY1" fmla="*/ 0 h 1018877"/>
              <a:gd name="connsiteX2" fmla="*/ 1149067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19627 h 1018877"/>
              <a:gd name="connsiteX5" fmla="*/ 1698129 w 1698129"/>
              <a:gd name="connsiteY5" fmla="*/ 1018877 h 1018877"/>
              <a:gd name="connsiteX6" fmla="*/ 1115105 w 1698129"/>
              <a:gd name="connsiteY6" fmla="*/ 1018877 h 1018877"/>
              <a:gd name="connsiteX7" fmla="*/ 583024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40005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13627" y="23717"/>
                  <a:pt x="358140" y="27075"/>
                  <a:pt x="583024" y="0"/>
                </a:cubicBezTo>
                <a:cubicBezTo>
                  <a:pt x="807908" y="-27075"/>
                  <a:pt x="990194" y="-6423"/>
                  <a:pt x="1149067" y="0"/>
                </a:cubicBezTo>
                <a:cubicBezTo>
                  <a:pt x="1307940" y="6423"/>
                  <a:pt x="1523413" y="1842"/>
                  <a:pt x="1698129" y="0"/>
                </a:cubicBezTo>
                <a:cubicBezTo>
                  <a:pt x="1705338" y="247850"/>
                  <a:pt x="1721115" y="310649"/>
                  <a:pt x="1698129" y="519627"/>
                </a:cubicBezTo>
                <a:cubicBezTo>
                  <a:pt x="1675143" y="728605"/>
                  <a:pt x="1702539" y="823446"/>
                  <a:pt x="1698129" y="1018877"/>
                </a:cubicBezTo>
                <a:cubicBezTo>
                  <a:pt x="1540353" y="1030166"/>
                  <a:pt x="1237981" y="996790"/>
                  <a:pt x="1115105" y="1018877"/>
                </a:cubicBezTo>
                <a:cubicBezTo>
                  <a:pt x="992229" y="1040964"/>
                  <a:pt x="709874" y="1002145"/>
                  <a:pt x="583024" y="1018877"/>
                </a:cubicBezTo>
                <a:cubicBezTo>
                  <a:pt x="456174" y="1035609"/>
                  <a:pt x="139282" y="1009342"/>
                  <a:pt x="0" y="1018877"/>
                </a:cubicBezTo>
                <a:cubicBezTo>
                  <a:pt x="-5515" y="885742"/>
                  <a:pt x="-11608" y="707756"/>
                  <a:pt x="0" y="540005"/>
                </a:cubicBezTo>
                <a:cubicBezTo>
                  <a:pt x="11608" y="372254"/>
                  <a:pt x="10659" y="200589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84458" y="-6777"/>
                  <a:pt x="353193" y="-16401"/>
                  <a:pt x="583024" y="0"/>
                </a:cubicBezTo>
                <a:cubicBezTo>
                  <a:pt x="812855" y="16401"/>
                  <a:pt x="873394" y="9940"/>
                  <a:pt x="1098123" y="0"/>
                </a:cubicBezTo>
                <a:cubicBezTo>
                  <a:pt x="1322852" y="-9940"/>
                  <a:pt x="1556890" y="-2394"/>
                  <a:pt x="1698129" y="0"/>
                </a:cubicBezTo>
                <a:cubicBezTo>
                  <a:pt x="1672859" y="239454"/>
                  <a:pt x="1713266" y="368867"/>
                  <a:pt x="1698129" y="509439"/>
                </a:cubicBezTo>
                <a:cubicBezTo>
                  <a:pt x="1682992" y="650011"/>
                  <a:pt x="1690064" y="770797"/>
                  <a:pt x="1698129" y="1018877"/>
                </a:cubicBezTo>
                <a:cubicBezTo>
                  <a:pt x="1468627" y="1015554"/>
                  <a:pt x="1317249" y="1034027"/>
                  <a:pt x="1166049" y="1018877"/>
                </a:cubicBezTo>
                <a:cubicBezTo>
                  <a:pt x="1014849" y="1003727"/>
                  <a:pt x="740675" y="1010502"/>
                  <a:pt x="600006" y="1018877"/>
                </a:cubicBezTo>
                <a:cubicBezTo>
                  <a:pt x="459337" y="1027252"/>
                  <a:pt x="247340" y="1018270"/>
                  <a:pt x="0" y="1018877"/>
                </a:cubicBezTo>
                <a:cubicBezTo>
                  <a:pt x="-22745" y="912595"/>
                  <a:pt x="-5291" y="723437"/>
                  <a:pt x="0" y="529816"/>
                </a:cubicBezTo>
                <a:cubicBezTo>
                  <a:pt x="5291" y="336195"/>
                  <a:pt x="-17028" y="121198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879450842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Qualify each referral</a:t>
            </a:r>
          </a:p>
        </p:txBody>
      </p:sp>
    </p:spTree>
    <p:extLst>
      <p:ext uri="{BB962C8B-B14F-4D97-AF65-F5344CB8AC3E}">
        <p14:creationId xmlns:p14="http://schemas.microsoft.com/office/powerpoint/2010/main" val="813787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9113652F-CC5E-ACF1-CB5F-34FB1B326D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330" b="27985"/>
          <a:stretch/>
        </p:blipFill>
        <p:spPr>
          <a:xfrm>
            <a:off x="4766224" y="1549214"/>
            <a:ext cx="7313481" cy="520451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4D244B-5092-943B-F7E2-F97CD1BEACAD}"/>
              </a:ext>
            </a:extLst>
          </p:cNvPr>
          <p:cNvSpPr txBox="1"/>
          <p:nvPr/>
        </p:nvSpPr>
        <p:spPr>
          <a:xfrm rot="16200000">
            <a:off x="10774018" y="52653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</a:t>
            </a:r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ALES  PROCESS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38ED50-9A28-BE51-37C2-EA78DB88AE08}"/>
              </a:ext>
            </a:extLst>
          </p:cNvPr>
          <p:cNvSpPr txBox="1"/>
          <p:nvPr/>
        </p:nvSpPr>
        <p:spPr>
          <a:xfrm>
            <a:off x="3538267" y="3981005"/>
            <a:ext cx="5115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latin typeface="Montserrat ExtraBold" panose="00000900000000000000" pitchFamily="50" charset="0"/>
              </a:rPr>
              <a:t>Thank You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2E9583-9660-4881-848C-F3EBD602C6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" b="4896"/>
          <a:stretch/>
        </p:blipFill>
        <p:spPr>
          <a:xfrm>
            <a:off x="3033897" y="2014545"/>
            <a:ext cx="6124205" cy="160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04CCBC8-0C3D-5CFC-A18B-72584B07587D}"/>
              </a:ext>
            </a:extLst>
          </p:cNvPr>
          <p:cNvSpPr/>
          <p:nvPr/>
        </p:nvSpPr>
        <p:spPr>
          <a:xfrm>
            <a:off x="3715407" y="1883979"/>
            <a:ext cx="4761186" cy="30900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LA" sz="4000" b="1" dirty="0">
                <a:solidFill>
                  <a:srgbClr val="001F60"/>
                </a:solidFill>
                <a:latin typeface="Montserrat" pitchFamily="2" charset="77"/>
              </a:rPr>
              <a:t>5 Methods </a:t>
            </a:r>
          </a:p>
          <a:p>
            <a:pPr algn="ctr"/>
            <a:r>
              <a:rPr lang="en-LA" sz="4000" b="1" dirty="0">
                <a:solidFill>
                  <a:srgbClr val="001F60"/>
                </a:solidFill>
                <a:latin typeface="Montserrat" pitchFamily="2" charset="77"/>
              </a:rPr>
              <a:t>of Prospecting</a:t>
            </a:r>
          </a:p>
          <a:p>
            <a:pPr algn="ctr"/>
            <a:endParaRPr lang="en-US" sz="1600" i="1" dirty="0">
              <a:solidFill>
                <a:srgbClr val="001F60"/>
              </a:solidFill>
              <a:latin typeface="Montserrat" pitchFamily="2" charset="77"/>
            </a:endParaRPr>
          </a:p>
          <a:p>
            <a:pPr algn="ctr"/>
            <a:r>
              <a:rPr lang="en-US" i="1" dirty="0">
                <a:solidFill>
                  <a:srgbClr val="001F60"/>
                </a:solidFill>
                <a:latin typeface="Montserrat" pitchFamily="2" charset="77"/>
              </a:rPr>
              <a:t>I</a:t>
            </a:r>
            <a:r>
              <a:rPr lang="en-LA" i="1" dirty="0">
                <a:solidFill>
                  <a:srgbClr val="001F60"/>
                </a:solidFill>
                <a:latin typeface="Montserrat" pitchFamily="2" charset="77"/>
              </a:rPr>
              <a:t>n priority of effectiveness...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E8CBA5-853F-AA3B-32DA-EB76BCC1E8D2}"/>
              </a:ext>
            </a:extLst>
          </p:cNvPr>
          <p:cNvSpPr txBox="1"/>
          <p:nvPr/>
        </p:nvSpPr>
        <p:spPr>
          <a:xfrm rot="16200000">
            <a:off x="10774018" y="52653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34953238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0343D9-AD20-9766-73BD-1B3BC010CC06}"/>
              </a:ext>
            </a:extLst>
          </p:cNvPr>
          <p:cNvSpPr txBox="1"/>
          <p:nvPr/>
        </p:nvSpPr>
        <p:spPr>
          <a:xfrm>
            <a:off x="420415" y="704194"/>
            <a:ext cx="5423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sz="40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METHOD 1</a:t>
            </a:r>
          </a:p>
          <a:p>
            <a:r>
              <a:rPr lang="en-LA" sz="2400" b="1" i="1" dirty="0">
                <a:solidFill>
                  <a:srgbClr val="FFC000"/>
                </a:solidFill>
                <a:latin typeface="Montserrat" pitchFamily="2" charset="77"/>
              </a:rPr>
              <a:t>5 Methods of Prospecting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47952A-68A8-9613-35BE-E862B81EC63E}"/>
              </a:ext>
            </a:extLst>
          </p:cNvPr>
          <p:cNvSpPr txBox="1"/>
          <p:nvPr/>
        </p:nvSpPr>
        <p:spPr>
          <a:xfrm>
            <a:off x="420415" y="1765555"/>
            <a:ext cx="440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b="1" i="1" dirty="0">
                <a:solidFill>
                  <a:srgbClr val="001F60"/>
                </a:solidFill>
                <a:latin typeface="Montserrat" pitchFamily="2" charset="77"/>
              </a:rPr>
              <a:t>Introduction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61109AB-58F2-BE35-4503-CF295A85E5E7}"/>
              </a:ext>
            </a:extLst>
          </p:cNvPr>
          <p:cNvSpPr/>
          <p:nvPr/>
        </p:nvSpPr>
        <p:spPr>
          <a:xfrm>
            <a:off x="3841531" y="3429000"/>
            <a:ext cx="4508938" cy="107721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2000" dirty="0">
                <a:solidFill>
                  <a:srgbClr val="001F60"/>
                </a:solidFill>
                <a:latin typeface="Montserrat" pitchFamily="2" charset="77"/>
              </a:rPr>
              <a:t>Uses the influence of others </a:t>
            </a:r>
          </a:p>
          <a:p>
            <a:pPr algn="ctr"/>
            <a:r>
              <a:rPr lang="en-LA" sz="2000" i="1" dirty="0">
                <a:solidFill>
                  <a:srgbClr val="001F60"/>
                </a:solidFill>
                <a:latin typeface="Montserrat" pitchFamily="2" charset="77"/>
              </a:rPr>
              <a:t>(3rd Party)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486BBA-F716-5C65-8CD0-624D858FC68D}"/>
              </a:ext>
            </a:extLst>
          </p:cNvPr>
          <p:cNvSpPr txBox="1"/>
          <p:nvPr/>
        </p:nvSpPr>
        <p:spPr>
          <a:xfrm rot="16200000">
            <a:off x="10788306" y="5279674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19212486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0343D9-AD20-9766-73BD-1B3BC010CC06}"/>
              </a:ext>
            </a:extLst>
          </p:cNvPr>
          <p:cNvSpPr txBox="1"/>
          <p:nvPr/>
        </p:nvSpPr>
        <p:spPr>
          <a:xfrm>
            <a:off x="420415" y="704194"/>
            <a:ext cx="5423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sz="40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METHOD 2</a:t>
            </a:r>
          </a:p>
          <a:p>
            <a:r>
              <a:rPr lang="en-LA" sz="2400" b="1" i="1" dirty="0">
                <a:solidFill>
                  <a:srgbClr val="FFC000"/>
                </a:solidFill>
                <a:latin typeface="Montserrat" pitchFamily="2" charset="77"/>
              </a:rPr>
              <a:t>5 Methods of Prospecting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47952A-68A8-9613-35BE-E862B81EC63E}"/>
              </a:ext>
            </a:extLst>
          </p:cNvPr>
          <p:cNvSpPr txBox="1"/>
          <p:nvPr/>
        </p:nvSpPr>
        <p:spPr>
          <a:xfrm>
            <a:off x="420415" y="1765555"/>
            <a:ext cx="440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b="1" i="1" dirty="0">
                <a:solidFill>
                  <a:srgbClr val="001F60"/>
                </a:solidFill>
                <a:latin typeface="Montserrat" pitchFamily="2" charset="77"/>
              </a:rPr>
              <a:t>Warm Market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61109AB-58F2-BE35-4503-CF295A85E5E7}"/>
              </a:ext>
            </a:extLst>
          </p:cNvPr>
          <p:cNvSpPr/>
          <p:nvPr/>
        </p:nvSpPr>
        <p:spPr>
          <a:xfrm>
            <a:off x="1564892" y="3429000"/>
            <a:ext cx="3259357" cy="1843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2000" dirty="0">
                <a:solidFill>
                  <a:srgbClr val="001F60"/>
                </a:solidFill>
                <a:latin typeface="Montserrat" pitchFamily="2" charset="77"/>
              </a:rPr>
              <a:t>Anyone who knows you or knows your name</a:t>
            </a:r>
            <a:endParaRPr lang="en-LA" sz="2000" i="1" dirty="0">
              <a:solidFill>
                <a:srgbClr val="001F60"/>
              </a:solidFill>
              <a:latin typeface="Montserrat" pitchFamily="2" charset="77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FED9475-3202-BF56-CD46-0368EC1D8D15}"/>
              </a:ext>
            </a:extLst>
          </p:cNvPr>
          <p:cNvSpPr/>
          <p:nvPr/>
        </p:nvSpPr>
        <p:spPr>
          <a:xfrm>
            <a:off x="7367753" y="3429000"/>
            <a:ext cx="3259357" cy="1843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2000" dirty="0">
                <a:solidFill>
                  <a:srgbClr val="001F60"/>
                </a:solidFill>
                <a:latin typeface="Montserrat" pitchFamily="2" charset="77"/>
              </a:rPr>
              <a:t>Anyone who likes you or trusts you</a:t>
            </a:r>
            <a:endParaRPr lang="en-LA" sz="2000" i="1" dirty="0">
              <a:solidFill>
                <a:srgbClr val="001F60"/>
              </a:solidFill>
              <a:latin typeface="Montserrat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06A591-1FDA-1B74-C079-30431155D75A}"/>
              </a:ext>
            </a:extLst>
          </p:cNvPr>
          <p:cNvSpPr txBox="1"/>
          <p:nvPr/>
        </p:nvSpPr>
        <p:spPr>
          <a:xfrm rot="16200000">
            <a:off x="10774018" y="52653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42722135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0343D9-AD20-9766-73BD-1B3BC010CC06}"/>
              </a:ext>
            </a:extLst>
          </p:cNvPr>
          <p:cNvSpPr txBox="1"/>
          <p:nvPr/>
        </p:nvSpPr>
        <p:spPr>
          <a:xfrm>
            <a:off x="420415" y="704194"/>
            <a:ext cx="5423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sz="40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METHOD 3</a:t>
            </a:r>
          </a:p>
          <a:p>
            <a:r>
              <a:rPr lang="en-LA" sz="2400" b="1" i="1" dirty="0">
                <a:solidFill>
                  <a:srgbClr val="FFC000"/>
                </a:solidFill>
                <a:latin typeface="Montserrat" pitchFamily="2" charset="77"/>
              </a:rPr>
              <a:t>5 Methods of Prospecting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47952A-68A8-9613-35BE-E862B81EC63E}"/>
              </a:ext>
            </a:extLst>
          </p:cNvPr>
          <p:cNvSpPr txBox="1"/>
          <p:nvPr/>
        </p:nvSpPr>
        <p:spPr>
          <a:xfrm>
            <a:off x="420415" y="1765555"/>
            <a:ext cx="440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b="1" i="1" dirty="0">
                <a:solidFill>
                  <a:srgbClr val="001F60"/>
                </a:solidFill>
                <a:latin typeface="Montserrat" pitchFamily="2" charset="77"/>
              </a:rPr>
              <a:t>STEAM (or Indirect Recruiting)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06A591-1FDA-1B74-C079-30431155D75A}"/>
              </a:ext>
            </a:extLst>
          </p:cNvPr>
          <p:cNvSpPr txBox="1"/>
          <p:nvPr/>
        </p:nvSpPr>
        <p:spPr>
          <a:xfrm rot="16200000">
            <a:off x="10774018" y="52653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EF7F8A9-FE0E-92C8-7B06-D47A268D391E}"/>
              </a:ext>
            </a:extLst>
          </p:cNvPr>
          <p:cNvSpPr/>
          <p:nvPr/>
        </p:nvSpPr>
        <p:spPr>
          <a:xfrm>
            <a:off x="3542397" y="3429000"/>
            <a:ext cx="5107206" cy="107721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2000" dirty="0">
                <a:solidFill>
                  <a:srgbClr val="001F60"/>
                </a:solidFill>
                <a:latin typeface="Montserrat" pitchFamily="2" charset="77"/>
              </a:rPr>
              <a:t>Uses influence of others, but emphasises business opportunity</a:t>
            </a:r>
            <a:endParaRPr lang="en-LA" sz="2000" i="1" dirty="0">
              <a:solidFill>
                <a:srgbClr val="001F60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897207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0343D9-AD20-9766-73BD-1B3BC010CC06}"/>
              </a:ext>
            </a:extLst>
          </p:cNvPr>
          <p:cNvSpPr txBox="1"/>
          <p:nvPr/>
        </p:nvSpPr>
        <p:spPr>
          <a:xfrm>
            <a:off x="420415" y="704194"/>
            <a:ext cx="5423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sz="40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METHOD 4</a:t>
            </a:r>
          </a:p>
          <a:p>
            <a:r>
              <a:rPr lang="en-LA" sz="2400" b="1" i="1" dirty="0">
                <a:solidFill>
                  <a:srgbClr val="FFC000"/>
                </a:solidFill>
                <a:latin typeface="Montserrat" pitchFamily="2" charset="77"/>
              </a:rPr>
              <a:t>5 Methods of Prospecting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47952A-68A8-9613-35BE-E862B81EC63E}"/>
              </a:ext>
            </a:extLst>
          </p:cNvPr>
          <p:cNvSpPr txBox="1"/>
          <p:nvPr/>
        </p:nvSpPr>
        <p:spPr>
          <a:xfrm>
            <a:off x="420415" y="1765555"/>
            <a:ext cx="440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b="1" i="1" dirty="0">
                <a:solidFill>
                  <a:srgbClr val="001F60"/>
                </a:solidFill>
                <a:latin typeface="Montserrat" pitchFamily="2" charset="77"/>
              </a:rPr>
              <a:t>3 Foot Rule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61109AB-58F2-BE35-4503-CF295A85E5E7}"/>
              </a:ext>
            </a:extLst>
          </p:cNvPr>
          <p:cNvSpPr/>
          <p:nvPr/>
        </p:nvSpPr>
        <p:spPr>
          <a:xfrm>
            <a:off x="1564892" y="3429000"/>
            <a:ext cx="3259357" cy="1843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2000" dirty="0">
                <a:solidFill>
                  <a:srgbClr val="001F60"/>
                </a:solidFill>
                <a:latin typeface="Montserrat" pitchFamily="2" charset="77"/>
              </a:rPr>
              <a:t>Talk to anyone who comes within 3 feet</a:t>
            </a:r>
            <a:endParaRPr lang="en-LA" sz="2000" i="1" dirty="0">
              <a:solidFill>
                <a:srgbClr val="001F60"/>
              </a:solidFill>
              <a:latin typeface="Montserrat" pitchFamily="2" charset="77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FED9475-3202-BF56-CD46-0368EC1D8D15}"/>
              </a:ext>
            </a:extLst>
          </p:cNvPr>
          <p:cNvSpPr/>
          <p:nvPr/>
        </p:nvSpPr>
        <p:spPr>
          <a:xfrm>
            <a:off x="7367753" y="3429000"/>
            <a:ext cx="3259357" cy="1843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sz="2000" dirty="0">
                <a:solidFill>
                  <a:srgbClr val="001F60"/>
                </a:solidFill>
                <a:latin typeface="Montserrat" pitchFamily="2" charset="77"/>
              </a:rPr>
              <a:t>Also referred to as Friendship Farming</a:t>
            </a:r>
            <a:endParaRPr lang="en-LA" sz="2000" i="1" dirty="0">
              <a:solidFill>
                <a:srgbClr val="001F60"/>
              </a:solidFill>
              <a:latin typeface="Montserrat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06A591-1FDA-1B74-C079-30431155D75A}"/>
              </a:ext>
            </a:extLst>
          </p:cNvPr>
          <p:cNvSpPr txBox="1"/>
          <p:nvPr/>
        </p:nvSpPr>
        <p:spPr>
          <a:xfrm rot="16200000">
            <a:off x="10774018" y="52653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39800522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0343D9-AD20-9766-73BD-1B3BC010CC06}"/>
              </a:ext>
            </a:extLst>
          </p:cNvPr>
          <p:cNvSpPr txBox="1"/>
          <p:nvPr/>
        </p:nvSpPr>
        <p:spPr>
          <a:xfrm>
            <a:off x="420415" y="704194"/>
            <a:ext cx="5423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sz="40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METHOD 5</a:t>
            </a:r>
          </a:p>
          <a:p>
            <a:r>
              <a:rPr lang="en-LA" sz="2400" b="1" i="1" dirty="0">
                <a:solidFill>
                  <a:srgbClr val="FFC000"/>
                </a:solidFill>
                <a:latin typeface="Montserrat" pitchFamily="2" charset="77"/>
              </a:rPr>
              <a:t>5 Methods of Prospecting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47952A-68A8-9613-35BE-E862B81EC63E}"/>
              </a:ext>
            </a:extLst>
          </p:cNvPr>
          <p:cNvSpPr txBox="1"/>
          <p:nvPr/>
        </p:nvSpPr>
        <p:spPr>
          <a:xfrm>
            <a:off x="420415" y="1781412"/>
            <a:ext cx="4403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A" b="1" i="1" dirty="0">
                <a:solidFill>
                  <a:srgbClr val="001F60"/>
                </a:solidFill>
                <a:latin typeface="Montserrat" pitchFamily="2" charset="77"/>
              </a:rPr>
              <a:t>Creative Prospecting</a:t>
            </a:r>
          </a:p>
          <a:p>
            <a:r>
              <a:rPr lang="en-LA" b="1" i="1" dirty="0">
                <a:solidFill>
                  <a:srgbClr val="001F60"/>
                </a:solidFill>
                <a:latin typeface="Montserrat" pitchFamily="2" charset="77"/>
              </a:rPr>
              <a:t>’Cold Market’ Techniques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61109AB-58F2-BE35-4503-CF295A85E5E7}"/>
              </a:ext>
            </a:extLst>
          </p:cNvPr>
          <p:cNvSpPr/>
          <p:nvPr/>
        </p:nvSpPr>
        <p:spPr>
          <a:xfrm>
            <a:off x="1564893" y="3429001"/>
            <a:ext cx="2564196" cy="93672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dirty="0">
                <a:solidFill>
                  <a:srgbClr val="001F60"/>
                </a:solidFill>
                <a:latin typeface="Montserrat" pitchFamily="2" charset="77"/>
              </a:rPr>
              <a:t>Don’t know you or don’t trust you</a:t>
            </a:r>
            <a:endParaRPr lang="en-LA" i="1" dirty="0">
              <a:solidFill>
                <a:srgbClr val="001F60"/>
              </a:solidFill>
              <a:latin typeface="Montserrat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06A591-1FDA-1B74-C079-30431155D75A}"/>
              </a:ext>
            </a:extLst>
          </p:cNvPr>
          <p:cNvSpPr txBox="1"/>
          <p:nvPr/>
        </p:nvSpPr>
        <p:spPr>
          <a:xfrm rot="16200000">
            <a:off x="10774018" y="52653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1D686320-B6D2-18C7-89F2-AAFAB24D2E1C}"/>
              </a:ext>
            </a:extLst>
          </p:cNvPr>
          <p:cNvSpPr/>
          <p:nvPr/>
        </p:nvSpPr>
        <p:spPr>
          <a:xfrm>
            <a:off x="4813902" y="3413818"/>
            <a:ext cx="2564196" cy="93672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dirty="0">
                <a:solidFill>
                  <a:srgbClr val="001F60"/>
                </a:solidFill>
                <a:latin typeface="Montserrat" pitchFamily="2" charset="77"/>
              </a:rPr>
              <a:t>Just going through lots of numbers</a:t>
            </a:r>
            <a:endParaRPr lang="en-LA" i="1" dirty="0">
              <a:solidFill>
                <a:srgbClr val="001F60"/>
              </a:solidFill>
              <a:latin typeface="Montserrat" pitchFamily="2" charset="77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0883EE9A-6862-FD26-51D0-7AFA459568C5}"/>
              </a:ext>
            </a:extLst>
          </p:cNvPr>
          <p:cNvSpPr/>
          <p:nvPr/>
        </p:nvSpPr>
        <p:spPr>
          <a:xfrm>
            <a:off x="8062911" y="3413818"/>
            <a:ext cx="2564196" cy="93672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A" dirty="0">
                <a:solidFill>
                  <a:srgbClr val="001F60"/>
                </a:solidFill>
                <a:latin typeface="Montserrat" pitchFamily="2" charset="77"/>
              </a:rPr>
              <a:t>Advertising, web pages, flyers, mail shots, cold calling</a:t>
            </a:r>
            <a:endParaRPr lang="en-LA" i="1" dirty="0">
              <a:solidFill>
                <a:srgbClr val="001F60"/>
              </a:solidFill>
              <a:latin typeface="Montserrat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210FB3-0151-3441-4EE8-324893106FE8}"/>
              </a:ext>
            </a:extLst>
          </p:cNvPr>
          <p:cNvSpPr txBox="1"/>
          <p:nvPr/>
        </p:nvSpPr>
        <p:spPr>
          <a:xfrm>
            <a:off x="2746772" y="4772943"/>
            <a:ext cx="6698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LA" i="1" dirty="0">
                <a:solidFill>
                  <a:schemeClr val="bg1"/>
                </a:solidFill>
                <a:latin typeface="Montserrat" pitchFamily="2" charset="77"/>
              </a:rPr>
              <a:t>These methods are by far the least effective and potentially harmful to the company name.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7BCF7E-81EB-85F4-6D5D-DD2BF0E1C346}"/>
              </a:ext>
            </a:extLst>
          </p:cNvPr>
          <p:cNvSpPr txBox="1"/>
          <p:nvPr/>
        </p:nvSpPr>
        <p:spPr>
          <a:xfrm>
            <a:off x="2746772" y="5659784"/>
            <a:ext cx="6698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LA" i="1" dirty="0">
                <a:solidFill>
                  <a:schemeClr val="bg1"/>
                </a:solidFill>
                <a:latin typeface="Montserrat" pitchFamily="2" charset="77"/>
              </a:rPr>
              <a:t>Our company does not approve of and discourages this form of marketing</a:t>
            </a:r>
          </a:p>
        </p:txBody>
      </p:sp>
    </p:spTree>
    <p:extLst>
      <p:ext uri="{BB962C8B-B14F-4D97-AF65-F5344CB8AC3E}">
        <p14:creationId xmlns:p14="http://schemas.microsoft.com/office/powerpoint/2010/main" val="27992456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C6C14C-D7C5-7310-44FB-345F3285C59D}"/>
              </a:ext>
            </a:extLst>
          </p:cNvPr>
          <p:cNvSpPr txBox="1"/>
          <p:nvPr/>
        </p:nvSpPr>
        <p:spPr>
          <a:xfrm>
            <a:off x="0" y="3075057"/>
            <a:ext cx="492314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A" sz="4000" b="1" dirty="0">
                <a:solidFill>
                  <a:srgbClr val="001F60"/>
                </a:solidFill>
                <a:latin typeface="Montserrat ExtraBold" panose="00000900000000000000" pitchFamily="50" charset="0"/>
              </a:rPr>
              <a:t>BUILD A </a:t>
            </a:r>
            <a:r>
              <a:rPr lang="en-LA" sz="4000" b="1" dirty="0">
                <a:solidFill>
                  <a:srgbClr val="FFC000"/>
                </a:solidFill>
                <a:latin typeface="Montserrat ExtraBold" panose="00000900000000000000" pitchFamily="50" charset="0"/>
              </a:rPr>
              <a:t>MARKET</a:t>
            </a:r>
          </a:p>
          <a:p>
            <a:pPr algn="ctr"/>
            <a:r>
              <a:rPr lang="en-LA" b="1" i="1" dirty="0">
                <a:solidFill>
                  <a:srgbClr val="001F60"/>
                </a:solidFill>
                <a:latin typeface="Montserrat" pitchFamily="2" charset="77"/>
              </a:rPr>
              <a:t>Media Sources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1617125-427C-57C7-66B8-9B7A0108A2D9}"/>
              </a:ext>
            </a:extLst>
          </p:cNvPr>
          <p:cNvSpPr/>
          <p:nvPr/>
        </p:nvSpPr>
        <p:spPr>
          <a:xfrm>
            <a:off x="6096000" y="1653926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49062 w 1698129"/>
              <a:gd name="connsiteY1" fmla="*/ 0 h 1018877"/>
              <a:gd name="connsiteX2" fmla="*/ 1149067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29816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549062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29816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47729" y="17632"/>
                  <a:pt x="352106" y="5636"/>
                  <a:pt x="549062" y="0"/>
                </a:cubicBezTo>
                <a:cubicBezTo>
                  <a:pt x="746018" y="-5636"/>
                  <a:pt x="934407" y="-10806"/>
                  <a:pt x="1149067" y="0"/>
                </a:cubicBezTo>
                <a:cubicBezTo>
                  <a:pt x="1363727" y="10806"/>
                  <a:pt x="1485955" y="-8361"/>
                  <a:pt x="1698129" y="0"/>
                </a:cubicBezTo>
                <a:cubicBezTo>
                  <a:pt x="1707865" y="196623"/>
                  <a:pt x="1679101" y="394431"/>
                  <a:pt x="1698129" y="529816"/>
                </a:cubicBezTo>
                <a:cubicBezTo>
                  <a:pt x="1717157" y="665201"/>
                  <a:pt x="1715270" y="847582"/>
                  <a:pt x="1698129" y="1018877"/>
                </a:cubicBezTo>
                <a:cubicBezTo>
                  <a:pt x="1443986" y="991641"/>
                  <a:pt x="1394551" y="1032473"/>
                  <a:pt x="1132086" y="1018877"/>
                </a:cubicBezTo>
                <a:cubicBezTo>
                  <a:pt x="869621" y="1005281"/>
                  <a:pt x="669224" y="992148"/>
                  <a:pt x="549062" y="1018877"/>
                </a:cubicBezTo>
                <a:cubicBezTo>
                  <a:pt x="428900" y="1045606"/>
                  <a:pt x="209549" y="1030411"/>
                  <a:pt x="0" y="1018877"/>
                </a:cubicBezTo>
                <a:cubicBezTo>
                  <a:pt x="-10685" y="816875"/>
                  <a:pt x="1080" y="705113"/>
                  <a:pt x="0" y="529816"/>
                </a:cubicBezTo>
                <a:cubicBezTo>
                  <a:pt x="-1080" y="354519"/>
                  <a:pt x="-15531" y="246376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04416" y="10279"/>
                  <a:pt x="459663" y="15129"/>
                  <a:pt x="600006" y="0"/>
                </a:cubicBezTo>
                <a:cubicBezTo>
                  <a:pt x="740349" y="-15129"/>
                  <a:pt x="1005822" y="20455"/>
                  <a:pt x="1132086" y="0"/>
                </a:cubicBezTo>
                <a:cubicBezTo>
                  <a:pt x="1258350" y="-20455"/>
                  <a:pt x="1583482" y="-20910"/>
                  <a:pt x="1698129" y="0"/>
                </a:cubicBezTo>
                <a:cubicBezTo>
                  <a:pt x="1674314" y="109009"/>
                  <a:pt x="1696213" y="355883"/>
                  <a:pt x="1698129" y="499250"/>
                </a:cubicBezTo>
                <a:cubicBezTo>
                  <a:pt x="1700046" y="642617"/>
                  <a:pt x="1713722" y="819508"/>
                  <a:pt x="1698129" y="1018877"/>
                </a:cubicBezTo>
                <a:cubicBezTo>
                  <a:pt x="1525860" y="1016730"/>
                  <a:pt x="1266088" y="1024663"/>
                  <a:pt x="1115105" y="1018877"/>
                </a:cubicBezTo>
                <a:cubicBezTo>
                  <a:pt x="964122" y="1013091"/>
                  <a:pt x="667475" y="1020699"/>
                  <a:pt x="549062" y="1018877"/>
                </a:cubicBezTo>
                <a:cubicBezTo>
                  <a:pt x="430649" y="1017055"/>
                  <a:pt x="230463" y="994351"/>
                  <a:pt x="0" y="1018877"/>
                </a:cubicBezTo>
                <a:cubicBezTo>
                  <a:pt x="182" y="761923"/>
                  <a:pt x="3921" y="714275"/>
                  <a:pt x="0" y="499250"/>
                </a:cubicBezTo>
                <a:cubicBezTo>
                  <a:pt x="-3921" y="284225"/>
                  <a:pt x="-956" y="221000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990423680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Very expensive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848FEC59-683A-7114-E819-8AD369078307}"/>
              </a:ext>
            </a:extLst>
          </p:cNvPr>
          <p:cNvSpPr/>
          <p:nvPr/>
        </p:nvSpPr>
        <p:spPr>
          <a:xfrm>
            <a:off x="7963941" y="1653926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15099 w 1698129"/>
              <a:gd name="connsiteY1" fmla="*/ 0 h 1018877"/>
              <a:gd name="connsiteX2" fmla="*/ 1064161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89061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566043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09439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31668" y="-24298"/>
                  <a:pt x="368258" y="17873"/>
                  <a:pt x="515099" y="0"/>
                </a:cubicBezTo>
                <a:cubicBezTo>
                  <a:pt x="661940" y="-17873"/>
                  <a:pt x="853093" y="-6611"/>
                  <a:pt x="1064161" y="0"/>
                </a:cubicBezTo>
                <a:cubicBezTo>
                  <a:pt x="1275229" y="6611"/>
                  <a:pt x="1511955" y="12471"/>
                  <a:pt x="1698129" y="0"/>
                </a:cubicBezTo>
                <a:cubicBezTo>
                  <a:pt x="1679106" y="177351"/>
                  <a:pt x="1688573" y="337484"/>
                  <a:pt x="1698129" y="489061"/>
                </a:cubicBezTo>
                <a:cubicBezTo>
                  <a:pt x="1707685" y="640638"/>
                  <a:pt x="1710390" y="811263"/>
                  <a:pt x="1698129" y="1018877"/>
                </a:cubicBezTo>
                <a:cubicBezTo>
                  <a:pt x="1522803" y="1026872"/>
                  <a:pt x="1274606" y="992096"/>
                  <a:pt x="1132086" y="1018877"/>
                </a:cubicBezTo>
                <a:cubicBezTo>
                  <a:pt x="989566" y="1045658"/>
                  <a:pt x="757705" y="1003301"/>
                  <a:pt x="566043" y="1018877"/>
                </a:cubicBezTo>
                <a:cubicBezTo>
                  <a:pt x="374381" y="1034453"/>
                  <a:pt x="278087" y="1005545"/>
                  <a:pt x="0" y="1018877"/>
                </a:cubicBezTo>
                <a:cubicBezTo>
                  <a:pt x="-2853" y="819762"/>
                  <a:pt x="18588" y="618205"/>
                  <a:pt x="0" y="509439"/>
                </a:cubicBezTo>
                <a:cubicBezTo>
                  <a:pt x="-18588" y="400673"/>
                  <a:pt x="-17473" y="147919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46563" y="2102"/>
                  <a:pt x="270020" y="21162"/>
                  <a:pt x="532080" y="0"/>
                </a:cubicBezTo>
                <a:cubicBezTo>
                  <a:pt x="794140" y="-21162"/>
                  <a:pt x="917353" y="-14540"/>
                  <a:pt x="1064161" y="0"/>
                </a:cubicBezTo>
                <a:cubicBezTo>
                  <a:pt x="1210969" y="14540"/>
                  <a:pt x="1498122" y="-24587"/>
                  <a:pt x="1698129" y="0"/>
                </a:cubicBezTo>
                <a:cubicBezTo>
                  <a:pt x="1692977" y="170249"/>
                  <a:pt x="1707809" y="265966"/>
                  <a:pt x="1698129" y="489061"/>
                </a:cubicBezTo>
                <a:cubicBezTo>
                  <a:pt x="1688449" y="712156"/>
                  <a:pt x="1680936" y="828702"/>
                  <a:pt x="1698129" y="1018877"/>
                </a:cubicBezTo>
                <a:cubicBezTo>
                  <a:pt x="1447114" y="1031736"/>
                  <a:pt x="1260049" y="998994"/>
                  <a:pt x="1098123" y="1018877"/>
                </a:cubicBezTo>
                <a:cubicBezTo>
                  <a:pt x="936197" y="1038760"/>
                  <a:pt x="657525" y="1011931"/>
                  <a:pt x="498118" y="1018877"/>
                </a:cubicBezTo>
                <a:cubicBezTo>
                  <a:pt x="338711" y="1025823"/>
                  <a:pt x="195752" y="1035820"/>
                  <a:pt x="0" y="1018877"/>
                </a:cubicBezTo>
                <a:cubicBezTo>
                  <a:pt x="-8296" y="838439"/>
                  <a:pt x="-480" y="639631"/>
                  <a:pt x="0" y="499250"/>
                </a:cubicBezTo>
                <a:cubicBezTo>
                  <a:pt x="480" y="358869"/>
                  <a:pt x="-9822" y="116826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781431394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Ineffective – low success rate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A1FDCDA-12E5-7322-51C0-A27D2FE9513C}"/>
              </a:ext>
            </a:extLst>
          </p:cNvPr>
          <p:cNvSpPr/>
          <p:nvPr/>
        </p:nvSpPr>
        <p:spPr>
          <a:xfrm>
            <a:off x="9831883" y="1653926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83024 w 1698129"/>
              <a:gd name="connsiteY1" fmla="*/ 0 h 1018877"/>
              <a:gd name="connsiteX2" fmla="*/ 1183030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78872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532080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09439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83896" y="-8005"/>
                  <a:pt x="402087" y="-7584"/>
                  <a:pt x="583024" y="0"/>
                </a:cubicBezTo>
                <a:cubicBezTo>
                  <a:pt x="763961" y="7584"/>
                  <a:pt x="981390" y="-16408"/>
                  <a:pt x="1183030" y="0"/>
                </a:cubicBezTo>
                <a:cubicBezTo>
                  <a:pt x="1384670" y="16408"/>
                  <a:pt x="1483666" y="10445"/>
                  <a:pt x="1698129" y="0"/>
                </a:cubicBezTo>
                <a:cubicBezTo>
                  <a:pt x="1713344" y="171362"/>
                  <a:pt x="1697111" y="382600"/>
                  <a:pt x="1698129" y="478872"/>
                </a:cubicBezTo>
                <a:cubicBezTo>
                  <a:pt x="1699147" y="575144"/>
                  <a:pt x="1677190" y="887953"/>
                  <a:pt x="1698129" y="1018877"/>
                </a:cubicBezTo>
                <a:cubicBezTo>
                  <a:pt x="1444688" y="1010451"/>
                  <a:pt x="1399436" y="1000437"/>
                  <a:pt x="1132086" y="1018877"/>
                </a:cubicBezTo>
                <a:cubicBezTo>
                  <a:pt x="864736" y="1037317"/>
                  <a:pt x="713746" y="1041626"/>
                  <a:pt x="532080" y="1018877"/>
                </a:cubicBezTo>
                <a:cubicBezTo>
                  <a:pt x="350414" y="996128"/>
                  <a:pt x="112472" y="1045007"/>
                  <a:pt x="0" y="1018877"/>
                </a:cubicBezTo>
                <a:cubicBezTo>
                  <a:pt x="1724" y="817038"/>
                  <a:pt x="-4286" y="728096"/>
                  <a:pt x="0" y="509439"/>
                </a:cubicBezTo>
                <a:cubicBezTo>
                  <a:pt x="4286" y="290782"/>
                  <a:pt x="19907" y="234630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87696" y="-2791"/>
                  <a:pt x="359674" y="-13650"/>
                  <a:pt x="515099" y="0"/>
                </a:cubicBezTo>
                <a:cubicBezTo>
                  <a:pt x="670524" y="13650"/>
                  <a:pt x="948731" y="11275"/>
                  <a:pt x="1098123" y="0"/>
                </a:cubicBezTo>
                <a:cubicBezTo>
                  <a:pt x="1247515" y="-11275"/>
                  <a:pt x="1448776" y="28761"/>
                  <a:pt x="1698129" y="0"/>
                </a:cubicBezTo>
                <a:cubicBezTo>
                  <a:pt x="1674599" y="209688"/>
                  <a:pt x="1689493" y="260388"/>
                  <a:pt x="1698129" y="489061"/>
                </a:cubicBezTo>
                <a:cubicBezTo>
                  <a:pt x="1706765" y="717734"/>
                  <a:pt x="1699565" y="766720"/>
                  <a:pt x="1698129" y="1018877"/>
                </a:cubicBezTo>
                <a:cubicBezTo>
                  <a:pt x="1458441" y="1016233"/>
                  <a:pt x="1254726" y="998167"/>
                  <a:pt x="1132086" y="1018877"/>
                </a:cubicBezTo>
                <a:cubicBezTo>
                  <a:pt x="1009446" y="1039587"/>
                  <a:pt x="749116" y="1034799"/>
                  <a:pt x="583024" y="1018877"/>
                </a:cubicBezTo>
                <a:cubicBezTo>
                  <a:pt x="416932" y="1002955"/>
                  <a:pt x="230616" y="1024006"/>
                  <a:pt x="0" y="1018877"/>
                </a:cubicBezTo>
                <a:cubicBezTo>
                  <a:pt x="18566" y="848103"/>
                  <a:pt x="-5955" y="631343"/>
                  <a:pt x="0" y="499250"/>
                </a:cubicBezTo>
                <a:cubicBezTo>
                  <a:pt x="5955" y="367157"/>
                  <a:pt x="-24176" y="247055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5469283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Does not find the right type of people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D65D42DE-09D4-1B0E-5B65-33036A9455E6}"/>
              </a:ext>
            </a:extLst>
          </p:cNvPr>
          <p:cNvSpPr/>
          <p:nvPr/>
        </p:nvSpPr>
        <p:spPr>
          <a:xfrm>
            <a:off x="6096000" y="284261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49062 w 1698129"/>
              <a:gd name="connsiteY1" fmla="*/ 0 h 1018877"/>
              <a:gd name="connsiteX2" fmla="*/ 1115105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09439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600006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19627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80392" y="18668"/>
                  <a:pt x="405851" y="-22953"/>
                  <a:pt x="549062" y="0"/>
                </a:cubicBezTo>
                <a:cubicBezTo>
                  <a:pt x="692273" y="22953"/>
                  <a:pt x="865115" y="24143"/>
                  <a:pt x="1115105" y="0"/>
                </a:cubicBezTo>
                <a:cubicBezTo>
                  <a:pt x="1365095" y="-24143"/>
                  <a:pt x="1544963" y="9191"/>
                  <a:pt x="1698129" y="0"/>
                </a:cubicBezTo>
                <a:cubicBezTo>
                  <a:pt x="1706297" y="115116"/>
                  <a:pt x="1686560" y="284566"/>
                  <a:pt x="1698129" y="509439"/>
                </a:cubicBezTo>
                <a:cubicBezTo>
                  <a:pt x="1709698" y="734312"/>
                  <a:pt x="1703095" y="804664"/>
                  <a:pt x="1698129" y="1018877"/>
                </a:cubicBezTo>
                <a:cubicBezTo>
                  <a:pt x="1461766" y="1002139"/>
                  <a:pt x="1279707" y="1026549"/>
                  <a:pt x="1132086" y="1018877"/>
                </a:cubicBezTo>
                <a:cubicBezTo>
                  <a:pt x="984465" y="1011205"/>
                  <a:pt x="792978" y="1008616"/>
                  <a:pt x="600006" y="1018877"/>
                </a:cubicBezTo>
                <a:cubicBezTo>
                  <a:pt x="407034" y="1029138"/>
                  <a:pt x="184492" y="989359"/>
                  <a:pt x="0" y="1018877"/>
                </a:cubicBezTo>
                <a:cubicBezTo>
                  <a:pt x="7760" y="800024"/>
                  <a:pt x="-3191" y="621177"/>
                  <a:pt x="0" y="519627"/>
                </a:cubicBezTo>
                <a:cubicBezTo>
                  <a:pt x="3191" y="418077"/>
                  <a:pt x="-25603" y="254629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72207" y="-1857"/>
                  <a:pt x="415193" y="-2986"/>
                  <a:pt x="549062" y="0"/>
                </a:cubicBezTo>
                <a:cubicBezTo>
                  <a:pt x="682931" y="2986"/>
                  <a:pt x="875765" y="5266"/>
                  <a:pt x="1064161" y="0"/>
                </a:cubicBezTo>
                <a:cubicBezTo>
                  <a:pt x="1252557" y="-5266"/>
                  <a:pt x="1436158" y="30083"/>
                  <a:pt x="1698129" y="0"/>
                </a:cubicBezTo>
                <a:cubicBezTo>
                  <a:pt x="1717229" y="179891"/>
                  <a:pt x="1711222" y="351689"/>
                  <a:pt x="1698129" y="499250"/>
                </a:cubicBezTo>
                <a:cubicBezTo>
                  <a:pt x="1685037" y="646811"/>
                  <a:pt x="1687453" y="855601"/>
                  <a:pt x="1698129" y="1018877"/>
                </a:cubicBezTo>
                <a:cubicBezTo>
                  <a:pt x="1499885" y="1019664"/>
                  <a:pt x="1275137" y="1011714"/>
                  <a:pt x="1166049" y="1018877"/>
                </a:cubicBezTo>
                <a:cubicBezTo>
                  <a:pt x="1056961" y="1026040"/>
                  <a:pt x="814472" y="993551"/>
                  <a:pt x="633968" y="1018877"/>
                </a:cubicBezTo>
                <a:cubicBezTo>
                  <a:pt x="453464" y="1044203"/>
                  <a:pt x="147150" y="1044161"/>
                  <a:pt x="0" y="1018877"/>
                </a:cubicBezTo>
                <a:cubicBezTo>
                  <a:pt x="6276" y="862638"/>
                  <a:pt x="5799" y="667938"/>
                  <a:pt x="0" y="540005"/>
                </a:cubicBezTo>
                <a:cubicBezTo>
                  <a:pt x="-5799" y="412072"/>
                  <a:pt x="-3265" y="214557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>
                <a:latin typeface="Montserrat" pitchFamily="2" charset="77"/>
              </a:rPr>
              <a:t>Starts recruits and clients off with the wrong impression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C596B39-A94A-BBEC-8F20-80D193681DB8}"/>
              </a:ext>
            </a:extLst>
          </p:cNvPr>
          <p:cNvSpPr/>
          <p:nvPr/>
        </p:nvSpPr>
        <p:spPr>
          <a:xfrm>
            <a:off x="7963941" y="284261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32080 w 1698129"/>
              <a:gd name="connsiteY1" fmla="*/ 0 h 1018877"/>
              <a:gd name="connsiteX2" fmla="*/ 1132086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09439 h 1018877"/>
              <a:gd name="connsiteX5" fmla="*/ 1698129 w 1698129"/>
              <a:gd name="connsiteY5" fmla="*/ 1018877 h 1018877"/>
              <a:gd name="connsiteX6" fmla="*/ 1132086 w 1698129"/>
              <a:gd name="connsiteY6" fmla="*/ 1018877 h 1018877"/>
              <a:gd name="connsiteX7" fmla="*/ 616987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499250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40568" y="-11633"/>
                  <a:pt x="300437" y="-19535"/>
                  <a:pt x="532080" y="0"/>
                </a:cubicBezTo>
                <a:cubicBezTo>
                  <a:pt x="763723" y="19535"/>
                  <a:pt x="951060" y="26537"/>
                  <a:pt x="1132086" y="0"/>
                </a:cubicBezTo>
                <a:cubicBezTo>
                  <a:pt x="1313112" y="-26537"/>
                  <a:pt x="1572166" y="-18758"/>
                  <a:pt x="1698129" y="0"/>
                </a:cubicBezTo>
                <a:cubicBezTo>
                  <a:pt x="1685396" y="185140"/>
                  <a:pt x="1690195" y="291313"/>
                  <a:pt x="1698129" y="509439"/>
                </a:cubicBezTo>
                <a:cubicBezTo>
                  <a:pt x="1706063" y="727565"/>
                  <a:pt x="1694956" y="801455"/>
                  <a:pt x="1698129" y="1018877"/>
                </a:cubicBezTo>
                <a:cubicBezTo>
                  <a:pt x="1503939" y="1023172"/>
                  <a:pt x="1312796" y="1018003"/>
                  <a:pt x="1132086" y="1018877"/>
                </a:cubicBezTo>
                <a:cubicBezTo>
                  <a:pt x="951376" y="1019751"/>
                  <a:pt x="764082" y="1030266"/>
                  <a:pt x="616987" y="1018877"/>
                </a:cubicBezTo>
                <a:cubicBezTo>
                  <a:pt x="469892" y="1007488"/>
                  <a:pt x="198061" y="1012509"/>
                  <a:pt x="0" y="1018877"/>
                </a:cubicBezTo>
                <a:cubicBezTo>
                  <a:pt x="20635" y="822465"/>
                  <a:pt x="21129" y="746318"/>
                  <a:pt x="0" y="499250"/>
                </a:cubicBezTo>
                <a:cubicBezTo>
                  <a:pt x="-21129" y="252182"/>
                  <a:pt x="20170" y="167661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65711" y="5235"/>
                  <a:pt x="297442" y="-13725"/>
                  <a:pt x="515099" y="0"/>
                </a:cubicBezTo>
                <a:cubicBezTo>
                  <a:pt x="732756" y="13725"/>
                  <a:pt x="936909" y="12846"/>
                  <a:pt x="1098123" y="0"/>
                </a:cubicBezTo>
                <a:cubicBezTo>
                  <a:pt x="1259337" y="-12846"/>
                  <a:pt x="1491152" y="10418"/>
                  <a:pt x="1698129" y="0"/>
                </a:cubicBezTo>
                <a:cubicBezTo>
                  <a:pt x="1681440" y="118954"/>
                  <a:pt x="1699856" y="381110"/>
                  <a:pt x="1698129" y="509439"/>
                </a:cubicBezTo>
                <a:cubicBezTo>
                  <a:pt x="1696402" y="637768"/>
                  <a:pt x="1675460" y="789700"/>
                  <a:pt x="1698129" y="1018877"/>
                </a:cubicBezTo>
                <a:cubicBezTo>
                  <a:pt x="1496678" y="1036214"/>
                  <a:pt x="1266504" y="1016552"/>
                  <a:pt x="1132086" y="1018877"/>
                </a:cubicBezTo>
                <a:cubicBezTo>
                  <a:pt x="997668" y="1021202"/>
                  <a:pt x="834207" y="1021514"/>
                  <a:pt x="616987" y="1018877"/>
                </a:cubicBezTo>
                <a:cubicBezTo>
                  <a:pt x="399767" y="1016240"/>
                  <a:pt x="178919" y="1002671"/>
                  <a:pt x="0" y="1018877"/>
                </a:cubicBezTo>
                <a:cubicBezTo>
                  <a:pt x="-9509" y="801916"/>
                  <a:pt x="-15076" y="752231"/>
                  <a:pt x="0" y="540005"/>
                </a:cubicBezTo>
                <a:cubicBezTo>
                  <a:pt x="15076" y="327779"/>
                  <a:pt x="-19885" y="204490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51438429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>
                <a:latin typeface="Montserrat" pitchFamily="2" charset="77"/>
              </a:rPr>
              <a:t>Difficult to build a transferable business around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6A45C3BA-1F64-8418-B0DC-B4961628D0A2}"/>
              </a:ext>
            </a:extLst>
          </p:cNvPr>
          <p:cNvSpPr/>
          <p:nvPr/>
        </p:nvSpPr>
        <p:spPr>
          <a:xfrm>
            <a:off x="9831883" y="284261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49062 w 1698129"/>
              <a:gd name="connsiteY1" fmla="*/ 0 h 1018877"/>
              <a:gd name="connsiteX2" fmla="*/ 1115105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19627 h 1018877"/>
              <a:gd name="connsiteX5" fmla="*/ 1698129 w 1698129"/>
              <a:gd name="connsiteY5" fmla="*/ 1018877 h 1018877"/>
              <a:gd name="connsiteX6" fmla="*/ 1098123 w 1698129"/>
              <a:gd name="connsiteY6" fmla="*/ 1018877 h 1018877"/>
              <a:gd name="connsiteX7" fmla="*/ 549062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19627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34070" y="27160"/>
                  <a:pt x="290940" y="-4491"/>
                  <a:pt x="549062" y="0"/>
                </a:cubicBezTo>
                <a:cubicBezTo>
                  <a:pt x="807184" y="4491"/>
                  <a:pt x="979432" y="26347"/>
                  <a:pt x="1115105" y="0"/>
                </a:cubicBezTo>
                <a:cubicBezTo>
                  <a:pt x="1250778" y="-26347"/>
                  <a:pt x="1434038" y="15916"/>
                  <a:pt x="1698129" y="0"/>
                </a:cubicBezTo>
                <a:cubicBezTo>
                  <a:pt x="1693211" y="257590"/>
                  <a:pt x="1686737" y="354804"/>
                  <a:pt x="1698129" y="519627"/>
                </a:cubicBezTo>
                <a:cubicBezTo>
                  <a:pt x="1709521" y="684450"/>
                  <a:pt x="1706649" y="796677"/>
                  <a:pt x="1698129" y="1018877"/>
                </a:cubicBezTo>
                <a:cubicBezTo>
                  <a:pt x="1443421" y="1044569"/>
                  <a:pt x="1373629" y="995387"/>
                  <a:pt x="1098123" y="1018877"/>
                </a:cubicBezTo>
                <a:cubicBezTo>
                  <a:pt x="822617" y="1042367"/>
                  <a:pt x="730671" y="995603"/>
                  <a:pt x="549062" y="1018877"/>
                </a:cubicBezTo>
                <a:cubicBezTo>
                  <a:pt x="367453" y="1042151"/>
                  <a:pt x="190952" y="1020673"/>
                  <a:pt x="0" y="1018877"/>
                </a:cubicBezTo>
                <a:cubicBezTo>
                  <a:pt x="8493" y="915081"/>
                  <a:pt x="2624" y="714939"/>
                  <a:pt x="0" y="519627"/>
                </a:cubicBezTo>
                <a:cubicBezTo>
                  <a:pt x="-2624" y="324315"/>
                  <a:pt x="25474" y="119986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95595" y="22391"/>
                  <a:pt x="458344" y="28607"/>
                  <a:pt x="600006" y="0"/>
                </a:cubicBezTo>
                <a:cubicBezTo>
                  <a:pt x="741668" y="-28607"/>
                  <a:pt x="1041464" y="-13463"/>
                  <a:pt x="1200011" y="0"/>
                </a:cubicBezTo>
                <a:cubicBezTo>
                  <a:pt x="1358559" y="13463"/>
                  <a:pt x="1556434" y="-8085"/>
                  <a:pt x="1698129" y="0"/>
                </a:cubicBezTo>
                <a:cubicBezTo>
                  <a:pt x="1720584" y="230282"/>
                  <a:pt x="1675680" y="389112"/>
                  <a:pt x="1698129" y="529816"/>
                </a:cubicBezTo>
                <a:cubicBezTo>
                  <a:pt x="1720578" y="670520"/>
                  <a:pt x="1704118" y="880988"/>
                  <a:pt x="1698129" y="1018877"/>
                </a:cubicBezTo>
                <a:cubicBezTo>
                  <a:pt x="1459688" y="1030751"/>
                  <a:pt x="1240072" y="1030370"/>
                  <a:pt x="1115105" y="1018877"/>
                </a:cubicBezTo>
                <a:cubicBezTo>
                  <a:pt x="990138" y="1007384"/>
                  <a:pt x="652924" y="1024902"/>
                  <a:pt x="532080" y="1018877"/>
                </a:cubicBezTo>
                <a:cubicBezTo>
                  <a:pt x="411237" y="1012852"/>
                  <a:pt x="164382" y="997962"/>
                  <a:pt x="0" y="1018877"/>
                </a:cubicBezTo>
                <a:cubicBezTo>
                  <a:pt x="-18290" y="897096"/>
                  <a:pt x="12188" y="743141"/>
                  <a:pt x="0" y="540005"/>
                </a:cubicBezTo>
                <a:cubicBezTo>
                  <a:pt x="-12188" y="336869"/>
                  <a:pt x="-10275" y="239568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348389661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>
                <a:latin typeface="Montserrat" pitchFamily="2" charset="77"/>
              </a:rPr>
              <a:t>Difficult to get people to take immediate action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513C1959-4417-565D-51E9-EFC4F906CC45}"/>
              </a:ext>
            </a:extLst>
          </p:cNvPr>
          <p:cNvSpPr/>
          <p:nvPr/>
        </p:nvSpPr>
        <p:spPr>
          <a:xfrm>
            <a:off x="6096000" y="403130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32080 w 1698129"/>
              <a:gd name="connsiteY1" fmla="*/ 0 h 1018877"/>
              <a:gd name="connsiteX2" fmla="*/ 1098123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89061 h 1018877"/>
              <a:gd name="connsiteX5" fmla="*/ 1698129 w 1698129"/>
              <a:gd name="connsiteY5" fmla="*/ 1018877 h 1018877"/>
              <a:gd name="connsiteX6" fmla="*/ 1115105 w 1698129"/>
              <a:gd name="connsiteY6" fmla="*/ 1018877 h 1018877"/>
              <a:gd name="connsiteX7" fmla="*/ 549062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29816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158471" y="13246"/>
                  <a:pt x="294983" y="12602"/>
                  <a:pt x="532080" y="0"/>
                </a:cubicBezTo>
                <a:cubicBezTo>
                  <a:pt x="769177" y="-12602"/>
                  <a:pt x="872075" y="9380"/>
                  <a:pt x="1098123" y="0"/>
                </a:cubicBezTo>
                <a:cubicBezTo>
                  <a:pt x="1324171" y="-9380"/>
                  <a:pt x="1527272" y="29067"/>
                  <a:pt x="1698129" y="0"/>
                </a:cubicBezTo>
                <a:cubicBezTo>
                  <a:pt x="1710619" y="128521"/>
                  <a:pt x="1715159" y="383946"/>
                  <a:pt x="1698129" y="489061"/>
                </a:cubicBezTo>
                <a:cubicBezTo>
                  <a:pt x="1681099" y="594176"/>
                  <a:pt x="1693888" y="852147"/>
                  <a:pt x="1698129" y="1018877"/>
                </a:cubicBezTo>
                <a:cubicBezTo>
                  <a:pt x="1406735" y="1004328"/>
                  <a:pt x="1385403" y="1014741"/>
                  <a:pt x="1115105" y="1018877"/>
                </a:cubicBezTo>
                <a:cubicBezTo>
                  <a:pt x="844807" y="1023013"/>
                  <a:pt x="703922" y="992077"/>
                  <a:pt x="549062" y="1018877"/>
                </a:cubicBezTo>
                <a:cubicBezTo>
                  <a:pt x="394202" y="1045677"/>
                  <a:pt x="244178" y="1023514"/>
                  <a:pt x="0" y="1018877"/>
                </a:cubicBezTo>
                <a:cubicBezTo>
                  <a:pt x="19967" y="819194"/>
                  <a:pt x="2514" y="691353"/>
                  <a:pt x="0" y="529816"/>
                </a:cubicBezTo>
                <a:cubicBezTo>
                  <a:pt x="-2514" y="368279"/>
                  <a:pt x="-18911" y="190274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71700" y="10347"/>
                  <a:pt x="444337" y="-20939"/>
                  <a:pt x="566043" y="0"/>
                </a:cubicBezTo>
                <a:cubicBezTo>
                  <a:pt x="687749" y="20939"/>
                  <a:pt x="980353" y="-7629"/>
                  <a:pt x="1166049" y="0"/>
                </a:cubicBezTo>
                <a:cubicBezTo>
                  <a:pt x="1351745" y="7629"/>
                  <a:pt x="1546694" y="6180"/>
                  <a:pt x="1698129" y="0"/>
                </a:cubicBezTo>
                <a:cubicBezTo>
                  <a:pt x="1699114" y="200770"/>
                  <a:pt x="1701000" y="354971"/>
                  <a:pt x="1698129" y="489061"/>
                </a:cubicBezTo>
                <a:cubicBezTo>
                  <a:pt x="1695258" y="623151"/>
                  <a:pt x="1692544" y="871836"/>
                  <a:pt x="1698129" y="1018877"/>
                </a:cubicBezTo>
                <a:cubicBezTo>
                  <a:pt x="1467534" y="1035644"/>
                  <a:pt x="1414410" y="1020021"/>
                  <a:pt x="1132086" y="1018877"/>
                </a:cubicBezTo>
                <a:cubicBezTo>
                  <a:pt x="849762" y="1017733"/>
                  <a:pt x="827582" y="1010654"/>
                  <a:pt x="532080" y="1018877"/>
                </a:cubicBezTo>
                <a:cubicBezTo>
                  <a:pt x="236578" y="1027100"/>
                  <a:pt x="188712" y="1033787"/>
                  <a:pt x="0" y="1018877"/>
                </a:cubicBezTo>
                <a:cubicBezTo>
                  <a:pt x="-22446" y="830977"/>
                  <a:pt x="16477" y="661207"/>
                  <a:pt x="0" y="509439"/>
                </a:cubicBezTo>
                <a:cubicBezTo>
                  <a:pt x="-16477" y="357671"/>
                  <a:pt x="2005" y="167421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782294884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>
                <a:latin typeface="Montserrat" pitchFamily="2" charset="77"/>
              </a:rPr>
              <a:t>Includes internet advertising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B3E53BD-2F66-7ACE-57DC-D9705BB0499F}"/>
              </a:ext>
            </a:extLst>
          </p:cNvPr>
          <p:cNvSpPr/>
          <p:nvPr/>
        </p:nvSpPr>
        <p:spPr>
          <a:xfrm>
            <a:off x="7963941" y="403130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83024 w 1698129"/>
              <a:gd name="connsiteY1" fmla="*/ 0 h 1018877"/>
              <a:gd name="connsiteX2" fmla="*/ 1098123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478872 h 1018877"/>
              <a:gd name="connsiteX5" fmla="*/ 1698129 w 1698129"/>
              <a:gd name="connsiteY5" fmla="*/ 1018877 h 1018877"/>
              <a:gd name="connsiteX6" fmla="*/ 1183030 w 1698129"/>
              <a:gd name="connsiteY6" fmla="*/ 1018877 h 1018877"/>
              <a:gd name="connsiteX7" fmla="*/ 633968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499250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08096" y="-4088"/>
                  <a:pt x="428273" y="12011"/>
                  <a:pt x="583024" y="0"/>
                </a:cubicBezTo>
                <a:cubicBezTo>
                  <a:pt x="737775" y="-12011"/>
                  <a:pt x="857817" y="25497"/>
                  <a:pt x="1098123" y="0"/>
                </a:cubicBezTo>
                <a:cubicBezTo>
                  <a:pt x="1338429" y="-25497"/>
                  <a:pt x="1522685" y="-7500"/>
                  <a:pt x="1698129" y="0"/>
                </a:cubicBezTo>
                <a:cubicBezTo>
                  <a:pt x="1685225" y="185699"/>
                  <a:pt x="1708493" y="313064"/>
                  <a:pt x="1698129" y="478872"/>
                </a:cubicBezTo>
                <a:cubicBezTo>
                  <a:pt x="1687765" y="644680"/>
                  <a:pt x="1699190" y="858096"/>
                  <a:pt x="1698129" y="1018877"/>
                </a:cubicBezTo>
                <a:cubicBezTo>
                  <a:pt x="1585267" y="994888"/>
                  <a:pt x="1390260" y="1011449"/>
                  <a:pt x="1183030" y="1018877"/>
                </a:cubicBezTo>
                <a:cubicBezTo>
                  <a:pt x="975800" y="1026305"/>
                  <a:pt x="779785" y="1015810"/>
                  <a:pt x="633968" y="1018877"/>
                </a:cubicBezTo>
                <a:cubicBezTo>
                  <a:pt x="488151" y="1021944"/>
                  <a:pt x="251667" y="1017038"/>
                  <a:pt x="0" y="1018877"/>
                </a:cubicBezTo>
                <a:cubicBezTo>
                  <a:pt x="-5294" y="851655"/>
                  <a:pt x="12837" y="743399"/>
                  <a:pt x="0" y="499250"/>
                </a:cubicBezTo>
                <a:cubicBezTo>
                  <a:pt x="-12837" y="255101"/>
                  <a:pt x="-2890" y="159158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104502" y="-13802"/>
                  <a:pt x="285134" y="3469"/>
                  <a:pt x="515099" y="0"/>
                </a:cubicBezTo>
                <a:cubicBezTo>
                  <a:pt x="745064" y="-3469"/>
                  <a:pt x="899475" y="-24392"/>
                  <a:pt x="1030198" y="0"/>
                </a:cubicBezTo>
                <a:cubicBezTo>
                  <a:pt x="1160921" y="24392"/>
                  <a:pt x="1564172" y="25437"/>
                  <a:pt x="1698129" y="0"/>
                </a:cubicBezTo>
                <a:cubicBezTo>
                  <a:pt x="1687424" y="101803"/>
                  <a:pt x="1676818" y="344767"/>
                  <a:pt x="1698129" y="499250"/>
                </a:cubicBezTo>
                <a:cubicBezTo>
                  <a:pt x="1719441" y="653733"/>
                  <a:pt x="1709457" y="893064"/>
                  <a:pt x="1698129" y="1018877"/>
                </a:cubicBezTo>
                <a:cubicBezTo>
                  <a:pt x="1531572" y="1022194"/>
                  <a:pt x="1330559" y="1028269"/>
                  <a:pt x="1183030" y="1018877"/>
                </a:cubicBezTo>
                <a:cubicBezTo>
                  <a:pt x="1035501" y="1009485"/>
                  <a:pt x="853576" y="1020142"/>
                  <a:pt x="600006" y="1018877"/>
                </a:cubicBezTo>
                <a:cubicBezTo>
                  <a:pt x="346436" y="1017612"/>
                  <a:pt x="150377" y="1009701"/>
                  <a:pt x="0" y="1018877"/>
                </a:cubicBezTo>
                <a:cubicBezTo>
                  <a:pt x="-20573" y="812794"/>
                  <a:pt x="-8508" y="668984"/>
                  <a:pt x="0" y="509439"/>
                </a:cubicBezTo>
                <a:cubicBezTo>
                  <a:pt x="8508" y="349894"/>
                  <a:pt x="24125" y="206794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562681247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>
                <a:latin typeface="Montserrat" pitchFamily="2" charset="77"/>
              </a:rPr>
              <a:t>Very ineffective for our business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F880FBB-B77F-045B-A140-4351B5154640}"/>
              </a:ext>
            </a:extLst>
          </p:cNvPr>
          <p:cNvSpPr/>
          <p:nvPr/>
        </p:nvSpPr>
        <p:spPr>
          <a:xfrm>
            <a:off x="9831883" y="4031307"/>
            <a:ext cx="1698129" cy="1018877"/>
          </a:xfrm>
          <a:custGeom>
            <a:avLst/>
            <a:gdLst>
              <a:gd name="connsiteX0" fmla="*/ 0 w 1698129"/>
              <a:gd name="connsiteY0" fmla="*/ 0 h 1018877"/>
              <a:gd name="connsiteX1" fmla="*/ 583024 w 1698129"/>
              <a:gd name="connsiteY1" fmla="*/ 0 h 1018877"/>
              <a:gd name="connsiteX2" fmla="*/ 1149067 w 1698129"/>
              <a:gd name="connsiteY2" fmla="*/ 0 h 1018877"/>
              <a:gd name="connsiteX3" fmla="*/ 1698129 w 1698129"/>
              <a:gd name="connsiteY3" fmla="*/ 0 h 1018877"/>
              <a:gd name="connsiteX4" fmla="*/ 1698129 w 1698129"/>
              <a:gd name="connsiteY4" fmla="*/ 519627 h 1018877"/>
              <a:gd name="connsiteX5" fmla="*/ 1698129 w 1698129"/>
              <a:gd name="connsiteY5" fmla="*/ 1018877 h 1018877"/>
              <a:gd name="connsiteX6" fmla="*/ 1115105 w 1698129"/>
              <a:gd name="connsiteY6" fmla="*/ 1018877 h 1018877"/>
              <a:gd name="connsiteX7" fmla="*/ 583024 w 1698129"/>
              <a:gd name="connsiteY7" fmla="*/ 1018877 h 1018877"/>
              <a:gd name="connsiteX8" fmla="*/ 0 w 1698129"/>
              <a:gd name="connsiteY8" fmla="*/ 1018877 h 1018877"/>
              <a:gd name="connsiteX9" fmla="*/ 0 w 1698129"/>
              <a:gd name="connsiteY9" fmla="*/ 540005 h 1018877"/>
              <a:gd name="connsiteX10" fmla="*/ 0 w 1698129"/>
              <a:gd name="connsiteY10" fmla="*/ 0 h 1018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8129" h="1018877" fill="none" extrusionOk="0">
                <a:moveTo>
                  <a:pt x="0" y="0"/>
                </a:moveTo>
                <a:cubicBezTo>
                  <a:pt x="213627" y="23717"/>
                  <a:pt x="358140" y="27075"/>
                  <a:pt x="583024" y="0"/>
                </a:cubicBezTo>
                <a:cubicBezTo>
                  <a:pt x="807908" y="-27075"/>
                  <a:pt x="990194" y="-6423"/>
                  <a:pt x="1149067" y="0"/>
                </a:cubicBezTo>
                <a:cubicBezTo>
                  <a:pt x="1307940" y="6423"/>
                  <a:pt x="1523413" y="1842"/>
                  <a:pt x="1698129" y="0"/>
                </a:cubicBezTo>
                <a:cubicBezTo>
                  <a:pt x="1705338" y="247850"/>
                  <a:pt x="1721115" y="310649"/>
                  <a:pt x="1698129" y="519627"/>
                </a:cubicBezTo>
                <a:cubicBezTo>
                  <a:pt x="1675143" y="728605"/>
                  <a:pt x="1702539" y="823446"/>
                  <a:pt x="1698129" y="1018877"/>
                </a:cubicBezTo>
                <a:cubicBezTo>
                  <a:pt x="1540353" y="1030166"/>
                  <a:pt x="1237981" y="996790"/>
                  <a:pt x="1115105" y="1018877"/>
                </a:cubicBezTo>
                <a:cubicBezTo>
                  <a:pt x="992229" y="1040964"/>
                  <a:pt x="709874" y="1002145"/>
                  <a:pt x="583024" y="1018877"/>
                </a:cubicBezTo>
                <a:cubicBezTo>
                  <a:pt x="456174" y="1035609"/>
                  <a:pt x="139282" y="1009342"/>
                  <a:pt x="0" y="1018877"/>
                </a:cubicBezTo>
                <a:cubicBezTo>
                  <a:pt x="-5515" y="885742"/>
                  <a:pt x="-11608" y="707756"/>
                  <a:pt x="0" y="540005"/>
                </a:cubicBezTo>
                <a:cubicBezTo>
                  <a:pt x="11608" y="372254"/>
                  <a:pt x="10659" y="200589"/>
                  <a:pt x="0" y="0"/>
                </a:cubicBezTo>
                <a:close/>
              </a:path>
              <a:path w="1698129" h="1018877" stroke="0" extrusionOk="0">
                <a:moveTo>
                  <a:pt x="0" y="0"/>
                </a:moveTo>
                <a:cubicBezTo>
                  <a:pt x="284458" y="-6777"/>
                  <a:pt x="353193" y="-16401"/>
                  <a:pt x="583024" y="0"/>
                </a:cubicBezTo>
                <a:cubicBezTo>
                  <a:pt x="812855" y="16401"/>
                  <a:pt x="873394" y="9940"/>
                  <a:pt x="1098123" y="0"/>
                </a:cubicBezTo>
                <a:cubicBezTo>
                  <a:pt x="1322852" y="-9940"/>
                  <a:pt x="1556890" y="-2394"/>
                  <a:pt x="1698129" y="0"/>
                </a:cubicBezTo>
                <a:cubicBezTo>
                  <a:pt x="1672859" y="239454"/>
                  <a:pt x="1713266" y="368867"/>
                  <a:pt x="1698129" y="509439"/>
                </a:cubicBezTo>
                <a:cubicBezTo>
                  <a:pt x="1682992" y="650011"/>
                  <a:pt x="1690064" y="770797"/>
                  <a:pt x="1698129" y="1018877"/>
                </a:cubicBezTo>
                <a:cubicBezTo>
                  <a:pt x="1468627" y="1015554"/>
                  <a:pt x="1317249" y="1034027"/>
                  <a:pt x="1166049" y="1018877"/>
                </a:cubicBezTo>
                <a:cubicBezTo>
                  <a:pt x="1014849" y="1003727"/>
                  <a:pt x="740675" y="1010502"/>
                  <a:pt x="600006" y="1018877"/>
                </a:cubicBezTo>
                <a:cubicBezTo>
                  <a:pt x="459337" y="1027252"/>
                  <a:pt x="247340" y="1018270"/>
                  <a:pt x="0" y="1018877"/>
                </a:cubicBezTo>
                <a:cubicBezTo>
                  <a:pt x="-22745" y="912595"/>
                  <a:pt x="-5291" y="723437"/>
                  <a:pt x="0" y="529816"/>
                </a:cubicBezTo>
                <a:cubicBezTo>
                  <a:pt x="5291" y="336195"/>
                  <a:pt x="-17028" y="121198"/>
                  <a:pt x="0" y="0"/>
                </a:cubicBezTo>
                <a:close/>
              </a:path>
            </a:pathLst>
          </a:custGeom>
          <a:solidFill>
            <a:srgbClr val="001F6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2879450842">
                  <a:custGeom>
                    <a:avLst/>
                    <a:gdLst>
                      <a:gd name="connsiteX0" fmla="*/ 0 w 1698129"/>
                      <a:gd name="connsiteY0" fmla="*/ 0 h 1018877"/>
                      <a:gd name="connsiteX1" fmla="*/ 1698129 w 1698129"/>
                      <a:gd name="connsiteY1" fmla="*/ 0 h 1018877"/>
                      <a:gd name="connsiteX2" fmla="*/ 1698129 w 1698129"/>
                      <a:gd name="connsiteY2" fmla="*/ 1018877 h 1018877"/>
                      <a:gd name="connsiteX3" fmla="*/ 0 w 1698129"/>
                      <a:gd name="connsiteY3" fmla="*/ 1018877 h 1018877"/>
                      <a:gd name="connsiteX4" fmla="*/ 0 w 1698129"/>
                      <a:gd name="connsiteY4" fmla="*/ 0 h 1018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98129" h="1018877">
                        <a:moveTo>
                          <a:pt x="0" y="0"/>
                        </a:moveTo>
                        <a:lnTo>
                          <a:pt x="1698129" y="0"/>
                        </a:lnTo>
                        <a:lnTo>
                          <a:pt x="1698129" y="1018877"/>
                        </a:lnTo>
                        <a:lnTo>
                          <a:pt x="0" y="101887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>
                <a:latin typeface="Montserrat" pitchFamily="2" charset="77"/>
              </a:rPr>
              <a:t>Carries many compliance issues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EB8A50-5143-96FC-05EE-B536BD7F705D}"/>
              </a:ext>
            </a:extLst>
          </p:cNvPr>
          <p:cNvSpPr txBox="1"/>
          <p:nvPr/>
        </p:nvSpPr>
        <p:spPr>
          <a:xfrm>
            <a:off x="6096000" y="5244662"/>
            <a:ext cx="5434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LA" sz="1600" b="1" dirty="0">
                <a:solidFill>
                  <a:schemeClr val="bg1"/>
                </a:solidFill>
                <a:latin typeface="Montserrat" pitchFamily="2" charset="77"/>
              </a:rPr>
              <a:t>...must have EVP and Compliance approval.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9C4CFB-897F-18E9-F56B-58F89C87E1CE}"/>
              </a:ext>
            </a:extLst>
          </p:cNvPr>
          <p:cNvSpPr txBox="1"/>
          <p:nvPr/>
        </p:nvSpPr>
        <p:spPr>
          <a:xfrm rot="16200000">
            <a:off x="10774018" y="52780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1759657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BD379C9-936B-D828-DC41-BC12284A4386}"/>
              </a:ext>
            </a:extLst>
          </p:cNvPr>
          <p:cNvGrpSpPr/>
          <p:nvPr/>
        </p:nvGrpSpPr>
        <p:grpSpPr>
          <a:xfrm>
            <a:off x="1174019" y="3427753"/>
            <a:ext cx="9843962" cy="1664947"/>
            <a:chOff x="1779203" y="3427963"/>
            <a:chExt cx="8186831" cy="1384670"/>
          </a:xfrm>
        </p:grpSpPr>
        <p:sp>
          <p:nvSpPr>
            <p:cNvPr id="2" name="Cube 1">
              <a:extLst>
                <a:ext uri="{FF2B5EF4-FFF2-40B4-BE49-F238E27FC236}">
                  <a16:creationId xmlns:a16="http://schemas.microsoft.com/office/drawing/2014/main" id="{7B6C7709-5B93-EED4-E81E-98ABB767BC30}"/>
                </a:ext>
              </a:extLst>
            </p:cNvPr>
            <p:cNvSpPr/>
            <p:nvPr/>
          </p:nvSpPr>
          <p:spPr>
            <a:xfrm>
              <a:off x="1779203" y="3429000"/>
              <a:ext cx="2306056" cy="1383633"/>
            </a:xfrm>
            <a:prstGeom prst="cube">
              <a:avLst/>
            </a:prstGeom>
            <a:ln>
              <a:solidFill>
                <a:schemeClr val="bg1">
                  <a:lumMod val="6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90423680">
                    <a:custGeom>
                      <a:avLst/>
                      <a:gdLst>
                        <a:gd name="connsiteX0" fmla="*/ 0 w 1698129"/>
                        <a:gd name="connsiteY0" fmla="*/ 0 h 1018877"/>
                        <a:gd name="connsiteX1" fmla="*/ 549062 w 1698129"/>
                        <a:gd name="connsiteY1" fmla="*/ 0 h 1018877"/>
                        <a:gd name="connsiteX2" fmla="*/ 1149067 w 1698129"/>
                        <a:gd name="connsiteY2" fmla="*/ 0 h 1018877"/>
                        <a:gd name="connsiteX3" fmla="*/ 1698129 w 1698129"/>
                        <a:gd name="connsiteY3" fmla="*/ 0 h 1018877"/>
                        <a:gd name="connsiteX4" fmla="*/ 1698129 w 1698129"/>
                        <a:gd name="connsiteY4" fmla="*/ 529816 h 1018877"/>
                        <a:gd name="connsiteX5" fmla="*/ 1698129 w 1698129"/>
                        <a:gd name="connsiteY5" fmla="*/ 1018877 h 1018877"/>
                        <a:gd name="connsiteX6" fmla="*/ 1132086 w 1698129"/>
                        <a:gd name="connsiteY6" fmla="*/ 1018877 h 1018877"/>
                        <a:gd name="connsiteX7" fmla="*/ 549062 w 1698129"/>
                        <a:gd name="connsiteY7" fmla="*/ 1018877 h 1018877"/>
                        <a:gd name="connsiteX8" fmla="*/ 0 w 1698129"/>
                        <a:gd name="connsiteY8" fmla="*/ 1018877 h 1018877"/>
                        <a:gd name="connsiteX9" fmla="*/ 0 w 1698129"/>
                        <a:gd name="connsiteY9" fmla="*/ 529816 h 1018877"/>
                        <a:gd name="connsiteX10" fmla="*/ 0 w 1698129"/>
                        <a:gd name="connsiteY10" fmla="*/ 0 h 10188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698129" h="1018877" fill="none" extrusionOk="0">
                          <a:moveTo>
                            <a:pt x="0" y="0"/>
                          </a:moveTo>
                          <a:cubicBezTo>
                            <a:pt x="147729" y="17632"/>
                            <a:pt x="352106" y="5636"/>
                            <a:pt x="549062" y="0"/>
                          </a:cubicBezTo>
                          <a:cubicBezTo>
                            <a:pt x="746018" y="-5636"/>
                            <a:pt x="934407" y="-10806"/>
                            <a:pt x="1149067" y="0"/>
                          </a:cubicBezTo>
                          <a:cubicBezTo>
                            <a:pt x="1363727" y="10806"/>
                            <a:pt x="1485955" y="-8361"/>
                            <a:pt x="1698129" y="0"/>
                          </a:cubicBezTo>
                          <a:cubicBezTo>
                            <a:pt x="1707865" y="196623"/>
                            <a:pt x="1679101" y="394431"/>
                            <a:pt x="1698129" y="529816"/>
                          </a:cubicBezTo>
                          <a:cubicBezTo>
                            <a:pt x="1717157" y="665201"/>
                            <a:pt x="1715270" y="847582"/>
                            <a:pt x="1698129" y="1018877"/>
                          </a:cubicBezTo>
                          <a:cubicBezTo>
                            <a:pt x="1443986" y="991641"/>
                            <a:pt x="1394551" y="1032473"/>
                            <a:pt x="1132086" y="1018877"/>
                          </a:cubicBezTo>
                          <a:cubicBezTo>
                            <a:pt x="869621" y="1005281"/>
                            <a:pt x="669224" y="992148"/>
                            <a:pt x="549062" y="1018877"/>
                          </a:cubicBezTo>
                          <a:cubicBezTo>
                            <a:pt x="428900" y="1045606"/>
                            <a:pt x="209549" y="1030411"/>
                            <a:pt x="0" y="1018877"/>
                          </a:cubicBezTo>
                          <a:cubicBezTo>
                            <a:pt x="-10685" y="816875"/>
                            <a:pt x="1080" y="705113"/>
                            <a:pt x="0" y="529816"/>
                          </a:cubicBezTo>
                          <a:cubicBezTo>
                            <a:pt x="-1080" y="354519"/>
                            <a:pt x="-15531" y="246376"/>
                            <a:pt x="0" y="0"/>
                          </a:cubicBezTo>
                          <a:close/>
                        </a:path>
                        <a:path w="1698129" h="1018877" stroke="0" extrusionOk="0">
                          <a:moveTo>
                            <a:pt x="0" y="0"/>
                          </a:moveTo>
                          <a:cubicBezTo>
                            <a:pt x="204416" y="10279"/>
                            <a:pt x="459663" y="15129"/>
                            <a:pt x="600006" y="0"/>
                          </a:cubicBezTo>
                          <a:cubicBezTo>
                            <a:pt x="740349" y="-15129"/>
                            <a:pt x="1005822" y="20455"/>
                            <a:pt x="1132086" y="0"/>
                          </a:cubicBezTo>
                          <a:cubicBezTo>
                            <a:pt x="1258350" y="-20455"/>
                            <a:pt x="1583482" y="-20910"/>
                            <a:pt x="1698129" y="0"/>
                          </a:cubicBezTo>
                          <a:cubicBezTo>
                            <a:pt x="1674314" y="109009"/>
                            <a:pt x="1696213" y="355883"/>
                            <a:pt x="1698129" y="499250"/>
                          </a:cubicBezTo>
                          <a:cubicBezTo>
                            <a:pt x="1700046" y="642617"/>
                            <a:pt x="1713722" y="819508"/>
                            <a:pt x="1698129" y="1018877"/>
                          </a:cubicBezTo>
                          <a:cubicBezTo>
                            <a:pt x="1525860" y="1016730"/>
                            <a:pt x="1266088" y="1024663"/>
                            <a:pt x="1115105" y="1018877"/>
                          </a:cubicBezTo>
                          <a:cubicBezTo>
                            <a:pt x="964122" y="1013091"/>
                            <a:pt x="667475" y="1020699"/>
                            <a:pt x="549062" y="1018877"/>
                          </a:cubicBezTo>
                          <a:cubicBezTo>
                            <a:pt x="430649" y="1017055"/>
                            <a:pt x="230463" y="994351"/>
                            <a:pt x="0" y="1018877"/>
                          </a:cubicBezTo>
                          <a:cubicBezTo>
                            <a:pt x="182" y="761923"/>
                            <a:pt x="3921" y="714275"/>
                            <a:pt x="0" y="499250"/>
                          </a:cubicBezTo>
                          <a:cubicBezTo>
                            <a:pt x="-3921" y="284225"/>
                            <a:pt x="-956" y="221000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latin typeface="Montserrat" pitchFamily="2" charset="77"/>
                </a:rPr>
                <a:t>Low Cost – </a:t>
              </a:r>
              <a:r>
                <a:rPr lang="en-US" sz="1600" kern="1200" dirty="0">
                  <a:latin typeface="Montserrat" pitchFamily="2" charset="77"/>
                </a:rPr>
                <a:t>anyone can get started in business</a:t>
              </a:r>
              <a:endParaRPr lang="en-US" sz="1600" b="1" kern="1200" dirty="0">
                <a:latin typeface="Montserrat" pitchFamily="2" charset="77"/>
              </a:endParaRPr>
            </a:p>
          </p:txBody>
        </p:sp>
        <p:sp>
          <p:nvSpPr>
            <p:cNvPr id="3" name="Cube 2">
              <a:extLst>
                <a:ext uri="{FF2B5EF4-FFF2-40B4-BE49-F238E27FC236}">
                  <a16:creationId xmlns:a16="http://schemas.microsoft.com/office/drawing/2014/main" id="{647CB049-FB15-764E-CD01-A52F7F7BBEF6}"/>
                </a:ext>
              </a:extLst>
            </p:cNvPr>
            <p:cNvSpPr/>
            <p:nvPr/>
          </p:nvSpPr>
          <p:spPr>
            <a:xfrm>
              <a:off x="3740852" y="3429000"/>
              <a:ext cx="2306056" cy="1383633"/>
            </a:xfrm>
            <a:prstGeom prst="cube">
              <a:avLst/>
            </a:prstGeom>
            <a:ln>
              <a:solidFill>
                <a:schemeClr val="bg1">
                  <a:lumMod val="6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781431394">
                    <a:custGeom>
                      <a:avLst/>
                      <a:gdLst>
                        <a:gd name="connsiteX0" fmla="*/ 0 w 1698129"/>
                        <a:gd name="connsiteY0" fmla="*/ 0 h 1018877"/>
                        <a:gd name="connsiteX1" fmla="*/ 515099 w 1698129"/>
                        <a:gd name="connsiteY1" fmla="*/ 0 h 1018877"/>
                        <a:gd name="connsiteX2" fmla="*/ 1064161 w 1698129"/>
                        <a:gd name="connsiteY2" fmla="*/ 0 h 1018877"/>
                        <a:gd name="connsiteX3" fmla="*/ 1698129 w 1698129"/>
                        <a:gd name="connsiteY3" fmla="*/ 0 h 1018877"/>
                        <a:gd name="connsiteX4" fmla="*/ 1698129 w 1698129"/>
                        <a:gd name="connsiteY4" fmla="*/ 489061 h 1018877"/>
                        <a:gd name="connsiteX5" fmla="*/ 1698129 w 1698129"/>
                        <a:gd name="connsiteY5" fmla="*/ 1018877 h 1018877"/>
                        <a:gd name="connsiteX6" fmla="*/ 1132086 w 1698129"/>
                        <a:gd name="connsiteY6" fmla="*/ 1018877 h 1018877"/>
                        <a:gd name="connsiteX7" fmla="*/ 566043 w 1698129"/>
                        <a:gd name="connsiteY7" fmla="*/ 1018877 h 1018877"/>
                        <a:gd name="connsiteX8" fmla="*/ 0 w 1698129"/>
                        <a:gd name="connsiteY8" fmla="*/ 1018877 h 1018877"/>
                        <a:gd name="connsiteX9" fmla="*/ 0 w 1698129"/>
                        <a:gd name="connsiteY9" fmla="*/ 509439 h 1018877"/>
                        <a:gd name="connsiteX10" fmla="*/ 0 w 1698129"/>
                        <a:gd name="connsiteY10" fmla="*/ 0 h 10188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698129" h="1018877" fill="none" extrusionOk="0">
                          <a:moveTo>
                            <a:pt x="0" y="0"/>
                          </a:moveTo>
                          <a:cubicBezTo>
                            <a:pt x="231668" y="-24298"/>
                            <a:pt x="368258" y="17873"/>
                            <a:pt x="515099" y="0"/>
                          </a:cubicBezTo>
                          <a:cubicBezTo>
                            <a:pt x="661940" y="-17873"/>
                            <a:pt x="853093" y="-6611"/>
                            <a:pt x="1064161" y="0"/>
                          </a:cubicBezTo>
                          <a:cubicBezTo>
                            <a:pt x="1275229" y="6611"/>
                            <a:pt x="1511955" y="12471"/>
                            <a:pt x="1698129" y="0"/>
                          </a:cubicBezTo>
                          <a:cubicBezTo>
                            <a:pt x="1679106" y="177351"/>
                            <a:pt x="1688573" y="337484"/>
                            <a:pt x="1698129" y="489061"/>
                          </a:cubicBezTo>
                          <a:cubicBezTo>
                            <a:pt x="1707685" y="640638"/>
                            <a:pt x="1710390" y="811263"/>
                            <a:pt x="1698129" y="1018877"/>
                          </a:cubicBezTo>
                          <a:cubicBezTo>
                            <a:pt x="1522803" y="1026872"/>
                            <a:pt x="1274606" y="992096"/>
                            <a:pt x="1132086" y="1018877"/>
                          </a:cubicBezTo>
                          <a:cubicBezTo>
                            <a:pt x="989566" y="1045658"/>
                            <a:pt x="757705" y="1003301"/>
                            <a:pt x="566043" y="1018877"/>
                          </a:cubicBezTo>
                          <a:cubicBezTo>
                            <a:pt x="374381" y="1034453"/>
                            <a:pt x="278087" y="1005545"/>
                            <a:pt x="0" y="1018877"/>
                          </a:cubicBezTo>
                          <a:cubicBezTo>
                            <a:pt x="-2853" y="819762"/>
                            <a:pt x="18588" y="618205"/>
                            <a:pt x="0" y="509439"/>
                          </a:cubicBezTo>
                          <a:cubicBezTo>
                            <a:pt x="-18588" y="400673"/>
                            <a:pt x="-17473" y="147919"/>
                            <a:pt x="0" y="0"/>
                          </a:cubicBezTo>
                          <a:close/>
                        </a:path>
                        <a:path w="1698129" h="1018877" stroke="0" extrusionOk="0">
                          <a:moveTo>
                            <a:pt x="0" y="0"/>
                          </a:moveTo>
                          <a:cubicBezTo>
                            <a:pt x="146563" y="2102"/>
                            <a:pt x="270020" y="21162"/>
                            <a:pt x="532080" y="0"/>
                          </a:cubicBezTo>
                          <a:cubicBezTo>
                            <a:pt x="794140" y="-21162"/>
                            <a:pt x="917353" y="-14540"/>
                            <a:pt x="1064161" y="0"/>
                          </a:cubicBezTo>
                          <a:cubicBezTo>
                            <a:pt x="1210969" y="14540"/>
                            <a:pt x="1498122" y="-24587"/>
                            <a:pt x="1698129" y="0"/>
                          </a:cubicBezTo>
                          <a:cubicBezTo>
                            <a:pt x="1692977" y="170249"/>
                            <a:pt x="1707809" y="265966"/>
                            <a:pt x="1698129" y="489061"/>
                          </a:cubicBezTo>
                          <a:cubicBezTo>
                            <a:pt x="1688449" y="712156"/>
                            <a:pt x="1680936" y="828702"/>
                            <a:pt x="1698129" y="1018877"/>
                          </a:cubicBezTo>
                          <a:cubicBezTo>
                            <a:pt x="1447114" y="1031736"/>
                            <a:pt x="1260049" y="998994"/>
                            <a:pt x="1098123" y="1018877"/>
                          </a:cubicBezTo>
                          <a:cubicBezTo>
                            <a:pt x="936197" y="1038760"/>
                            <a:pt x="657525" y="1011931"/>
                            <a:pt x="498118" y="1018877"/>
                          </a:cubicBezTo>
                          <a:cubicBezTo>
                            <a:pt x="338711" y="1025823"/>
                            <a:pt x="195752" y="1035820"/>
                            <a:pt x="0" y="1018877"/>
                          </a:cubicBezTo>
                          <a:cubicBezTo>
                            <a:pt x="-8296" y="838439"/>
                            <a:pt x="-480" y="639631"/>
                            <a:pt x="0" y="499250"/>
                          </a:cubicBezTo>
                          <a:cubicBezTo>
                            <a:pt x="480" y="358869"/>
                            <a:pt x="-9822" y="116826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latin typeface="Montserrat" pitchFamily="2" charset="77"/>
                </a:rPr>
                <a:t>Finds the best qualified market </a:t>
              </a:r>
              <a:r>
                <a:rPr lang="en-US" sz="1600" kern="1200" dirty="0">
                  <a:latin typeface="Montserrat" pitchFamily="2" charset="77"/>
                </a:rPr>
                <a:t>(recruits for clients)</a:t>
              </a:r>
            </a:p>
          </p:txBody>
        </p:sp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D77AF539-0309-FD4B-6323-52D352694D92}"/>
                </a:ext>
              </a:extLst>
            </p:cNvPr>
            <p:cNvSpPr/>
            <p:nvPr/>
          </p:nvSpPr>
          <p:spPr>
            <a:xfrm>
              <a:off x="5700415" y="3429000"/>
              <a:ext cx="2306056" cy="1383633"/>
            </a:xfrm>
            <a:prstGeom prst="cube">
              <a:avLst/>
            </a:prstGeom>
            <a:ln>
              <a:solidFill>
                <a:schemeClr val="bg1">
                  <a:lumMod val="6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5469283">
                    <a:custGeom>
                      <a:avLst/>
                      <a:gdLst>
                        <a:gd name="connsiteX0" fmla="*/ 0 w 1698129"/>
                        <a:gd name="connsiteY0" fmla="*/ 0 h 1018877"/>
                        <a:gd name="connsiteX1" fmla="*/ 583024 w 1698129"/>
                        <a:gd name="connsiteY1" fmla="*/ 0 h 1018877"/>
                        <a:gd name="connsiteX2" fmla="*/ 1183030 w 1698129"/>
                        <a:gd name="connsiteY2" fmla="*/ 0 h 1018877"/>
                        <a:gd name="connsiteX3" fmla="*/ 1698129 w 1698129"/>
                        <a:gd name="connsiteY3" fmla="*/ 0 h 1018877"/>
                        <a:gd name="connsiteX4" fmla="*/ 1698129 w 1698129"/>
                        <a:gd name="connsiteY4" fmla="*/ 478872 h 1018877"/>
                        <a:gd name="connsiteX5" fmla="*/ 1698129 w 1698129"/>
                        <a:gd name="connsiteY5" fmla="*/ 1018877 h 1018877"/>
                        <a:gd name="connsiteX6" fmla="*/ 1132086 w 1698129"/>
                        <a:gd name="connsiteY6" fmla="*/ 1018877 h 1018877"/>
                        <a:gd name="connsiteX7" fmla="*/ 532080 w 1698129"/>
                        <a:gd name="connsiteY7" fmla="*/ 1018877 h 1018877"/>
                        <a:gd name="connsiteX8" fmla="*/ 0 w 1698129"/>
                        <a:gd name="connsiteY8" fmla="*/ 1018877 h 1018877"/>
                        <a:gd name="connsiteX9" fmla="*/ 0 w 1698129"/>
                        <a:gd name="connsiteY9" fmla="*/ 509439 h 1018877"/>
                        <a:gd name="connsiteX10" fmla="*/ 0 w 1698129"/>
                        <a:gd name="connsiteY10" fmla="*/ 0 h 10188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698129" h="1018877" fill="none" extrusionOk="0">
                          <a:moveTo>
                            <a:pt x="0" y="0"/>
                          </a:moveTo>
                          <a:cubicBezTo>
                            <a:pt x="183896" y="-8005"/>
                            <a:pt x="402087" y="-7584"/>
                            <a:pt x="583024" y="0"/>
                          </a:cubicBezTo>
                          <a:cubicBezTo>
                            <a:pt x="763961" y="7584"/>
                            <a:pt x="981390" y="-16408"/>
                            <a:pt x="1183030" y="0"/>
                          </a:cubicBezTo>
                          <a:cubicBezTo>
                            <a:pt x="1384670" y="16408"/>
                            <a:pt x="1483666" y="10445"/>
                            <a:pt x="1698129" y="0"/>
                          </a:cubicBezTo>
                          <a:cubicBezTo>
                            <a:pt x="1713344" y="171362"/>
                            <a:pt x="1697111" y="382600"/>
                            <a:pt x="1698129" y="478872"/>
                          </a:cubicBezTo>
                          <a:cubicBezTo>
                            <a:pt x="1699147" y="575144"/>
                            <a:pt x="1677190" y="887953"/>
                            <a:pt x="1698129" y="1018877"/>
                          </a:cubicBezTo>
                          <a:cubicBezTo>
                            <a:pt x="1444688" y="1010451"/>
                            <a:pt x="1399436" y="1000437"/>
                            <a:pt x="1132086" y="1018877"/>
                          </a:cubicBezTo>
                          <a:cubicBezTo>
                            <a:pt x="864736" y="1037317"/>
                            <a:pt x="713746" y="1041626"/>
                            <a:pt x="532080" y="1018877"/>
                          </a:cubicBezTo>
                          <a:cubicBezTo>
                            <a:pt x="350414" y="996128"/>
                            <a:pt x="112472" y="1045007"/>
                            <a:pt x="0" y="1018877"/>
                          </a:cubicBezTo>
                          <a:cubicBezTo>
                            <a:pt x="1724" y="817038"/>
                            <a:pt x="-4286" y="728096"/>
                            <a:pt x="0" y="509439"/>
                          </a:cubicBezTo>
                          <a:cubicBezTo>
                            <a:pt x="4286" y="290782"/>
                            <a:pt x="19907" y="234630"/>
                            <a:pt x="0" y="0"/>
                          </a:cubicBezTo>
                          <a:close/>
                        </a:path>
                        <a:path w="1698129" h="1018877" stroke="0" extrusionOk="0">
                          <a:moveTo>
                            <a:pt x="0" y="0"/>
                          </a:moveTo>
                          <a:cubicBezTo>
                            <a:pt x="187696" y="-2791"/>
                            <a:pt x="359674" y="-13650"/>
                            <a:pt x="515099" y="0"/>
                          </a:cubicBezTo>
                          <a:cubicBezTo>
                            <a:pt x="670524" y="13650"/>
                            <a:pt x="948731" y="11275"/>
                            <a:pt x="1098123" y="0"/>
                          </a:cubicBezTo>
                          <a:cubicBezTo>
                            <a:pt x="1247515" y="-11275"/>
                            <a:pt x="1448776" y="28761"/>
                            <a:pt x="1698129" y="0"/>
                          </a:cubicBezTo>
                          <a:cubicBezTo>
                            <a:pt x="1674599" y="209688"/>
                            <a:pt x="1689493" y="260388"/>
                            <a:pt x="1698129" y="489061"/>
                          </a:cubicBezTo>
                          <a:cubicBezTo>
                            <a:pt x="1706765" y="717734"/>
                            <a:pt x="1699565" y="766720"/>
                            <a:pt x="1698129" y="1018877"/>
                          </a:cubicBezTo>
                          <a:cubicBezTo>
                            <a:pt x="1458441" y="1016233"/>
                            <a:pt x="1254726" y="998167"/>
                            <a:pt x="1132086" y="1018877"/>
                          </a:cubicBezTo>
                          <a:cubicBezTo>
                            <a:pt x="1009446" y="1039587"/>
                            <a:pt x="749116" y="1034799"/>
                            <a:pt x="583024" y="1018877"/>
                          </a:cubicBezTo>
                          <a:cubicBezTo>
                            <a:pt x="416932" y="1002955"/>
                            <a:pt x="230616" y="1024006"/>
                            <a:pt x="0" y="1018877"/>
                          </a:cubicBezTo>
                          <a:cubicBezTo>
                            <a:pt x="18566" y="848103"/>
                            <a:pt x="-5955" y="631343"/>
                            <a:pt x="0" y="499250"/>
                          </a:cubicBezTo>
                          <a:cubicBezTo>
                            <a:pt x="5955" y="367157"/>
                            <a:pt x="-24176" y="247055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>
                  <a:latin typeface="Montserrat" pitchFamily="2" charset="77"/>
                </a:rPr>
                <a:t>Clients and recruits see how the system works; it builds itself</a:t>
              </a:r>
            </a:p>
          </p:txBody>
        </p:sp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D4A5E494-57D8-B8FC-D1B1-B9CC5110BAAC}"/>
                </a:ext>
              </a:extLst>
            </p:cNvPr>
            <p:cNvSpPr/>
            <p:nvPr/>
          </p:nvSpPr>
          <p:spPr>
            <a:xfrm>
              <a:off x="7659978" y="3427963"/>
              <a:ext cx="2306056" cy="1383633"/>
            </a:xfrm>
            <a:prstGeom prst="cube">
              <a:avLst/>
            </a:prstGeom>
            <a:ln>
              <a:solidFill>
                <a:schemeClr val="bg1">
                  <a:lumMod val="6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348389661">
                    <a:custGeom>
                      <a:avLst/>
                      <a:gdLst>
                        <a:gd name="connsiteX0" fmla="*/ 0 w 1698129"/>
                        <a:gd name="connsiteY0" fmla="*/ 0 h 1018877"/>
                        <a:gd name="connsiteX1" fmla="*/ 549062 w 1698129"/>
                        <a:gd name="connsiteY1" fmla="*/ 0 h 1018877"/>
                        <a:gd name="connsiteX2" fmla="*/ 1115105 w 1698129"/>
                        <a:gd name="connsiteY2" fmla="*/ 0 h 1018877"/>
                        <a:gd name="connsiteX3" fmla="*/ 1698129 w 1698129"/>
                        <a:gd name="connsiteY3" fmla="*/ 0 h 1018877"/>
                        <a:gd name="connsiteX4" fmla="*/ 1698129 w 1698129"/>
                        <a:gd name="connsiteY4" fmla="*/ 519627 h 1018877"/>
                        <a:gd name="connsiteX5" fmla="*/ 1698129 w 1698129"/>
                        <a:gd name="connsiteY5" fmla="*/ 1018877 h 1018877"/>
                        <a:gd name="connsiteX6" fmla="*/ 1098123 w 1698129"/>
                        <a:gd name="connsiteY6" fmla="*/ 1018877 h 1018877"/>
                        <a:gd name="connsiteX7" fmla="*/ 549062 w 1698129"/>
                        <a:gd name="connsiteY7" fmla="*/ 1018877 h 1018877"/>
                        <a:gd name="connsiteX8" fmla="*/ 0 w 1698129"/>
                        <a:gd name="connsiteY8" fmla="*/ 1018877 h 1018877"/>
                        <a:gd name="connsiteX9" fmla="*/ 0 w 1698129"/>
                        <a:gd name="connsiteY9" fmla="*/ 519627 h 1018877"/>
                        <a:gd name="connsiteX10" fmla="*/ 0 w 1698129"/>
                        <a:gd name="connsiteY10" fmla="*/ 0 h 10188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698129" h="1018877" fill="none" extrusionOk="0">
                          <a:moveTo>
                            <a:pt x="0" y="0"/>
                          </a:moveTo>
                          <a:cubicBezTo>
                            <a:pt x="234070" y="27160"/>
                            <a:pt x="290940" y="-4491"/>
                            <a:pt x="549062" y="0"/>
                          </a:cubicBezTo>
                          <a:cubicBezTo>
                            <a:pt x="807184" y="4491"/>
                            <a:pt x="979432" y="26347"/>
                            <a:pt x="1115105" y="0"/>
                          </a:cubicBezTo>
                          <a:cubicBezTo>
                            <a:pt x="1250778" y="-26347"/>
                            <a:pt x="1434038" y="15916"/>
                            <a:pt x="1698129" y="0"/>
                          </a:cubicBezTo>
                          <a:cubicBezTo>
                            <a:pt x="1693211" y="257590"/>
                            <a:pt x="1686737" y="354804"/>
                            <a:pt x="1698129" y="519627"/>
                          </a:cubicBezTo>
                          <a:cubicBezTo>
                            <a:pt x="1709521" y="684450"/>
                            <a:pt x="1706649" y="796677"/>
                            <a:pt x="1698129" y="1018877"/>
                          </a:cubicBezTo>
                          <a:cubicBezTo>
                            <a:pt x="1443421" y="1044569"/>
                            <a:pt x="1373629" y="995387"/>
                            <a:pt x="1098123" y="1018877"/>
                          </a:cubicBezTo>
                          <a:cubicBezTo>
                            <a:pt x="822617" y="1042367"/>
                            <a:pt x="730671" y="995603"/>
                            <a:pt x="549062" y="1018877"/>
                          </a:cubicBezTo>
                          <a:cubicBezTo>
                            <a:pt x="367453" y="1042151"/>
                            <a:pt x="190952" y="1020673"/>
                            <a:pt x="0" y="1018877"/>
                          </a:cubicBezTo>
                          <a:cubicBezTo>
                            <a:pt x="8493" y="915081"/>
                            <a:pt x="2624" y="714939"/>
                            <a:pt x="0" y="519627"/>
                          </a:cubicBezTo>
                          <a:cubicBezTo>
                            <a:pt x="-2624" y="324315"/>
                            <a:pt x="25474" y="119986"/>
                            <a:pt x="0" y="0"/>
                          </a:cubicBezTo>
                          <a:close/>
                        </a:path>
                        <a:path w="1698129" h="1018877" stroke="0" extrusionOk="0">
                          <a:moveTo>
                            <a:pt x="0" y="0"/>
                          </a:moveTo>
                          <a:cubicBezTo>
                            <a:pt x="295595" y="22391"/>
                            <a:pt x="458344" y="28607"/>
                            <a:pt x="600006" y="0"/>
                          </a:cubicBezTo>
                          <a:cubicBezTo>
                            <a:pt x="741668" y="-28607"/>
                            <a:pt x="1041464" y="-13463"/>
                            <a:pt x="1200011" y="0"/>
                          </a:cubicBezTo>
                          <a:cubicBezTo>
                            <a:pt x="1358559" y="13463"/>
                            <a:pt x="1556434" y="-8085"/>
                            <a:pt x="1698129" y="0"/>
                          </a:cubicBezTo>
                          <a:cubicBezTo>
                            <a:pt x="1720584" y="230282"/>
                            <a:pt x="1675680" y="389112"/>
                            <a:pt x="1698129" y="529816"/>
                          </a:cubicBezTo>
                          <a:cubicBezTo>
                            <a:pt x="1720578" y="670520"/>
                            <a:pt x="1704118" y="880988"/>
                            <a:pt x="1698129" y="1018877"/>
                          </a:cubicBezTo>
                          <a:cubicBezTo>
                            <a:pt x="1459688" y="1030751"/>
                            <a:pt x="1240072" y="1030370"/>
                            <a:pt x="1115105" y="1018877"/>
                          </a:cubicBezTo>
                          <a:cubicBezTo>
                            <a:pt x="990138" y="1007384"/>
                            <a:pt x="652924" y="1024902"/>
                            <a:pt x="532080" y="1018877"/>
                          </a:cubicBezTo>
                          <a:cubicBezTo>
                            <a:pt x="411237" y="1012852"/>
                            <a:pt x="164382" y="997962"/>
                            <a:pt x="0" y="1018877"/>
                          </a:cubicBezTo>
                          <a:cubicBezTo>
                            <a:pt x="-18290" y="897096"/>
                            <a:pt x="12188" y="743141"/>
                            <a:pt x="0" y="540005"/>
                          </a:cubicBezTo>
                          <a:cubicBezTo>
                            <a:pt x="-12188" y="336869"/>
                            <a:pt x="-10275" y="239568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>
                  <a:latin typeface="Montserrat" pitchFamily="2" charset="77"/>
                </a:rPr>
                <a:t>Transferable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26D499C0-1A95-32C2-D7C8-265521DBF9AD}"/>
              </a:ext>
            </a:extLst>
          </p:cNvPr>
          <p:cNvSpPr txBox="1"/>
          <p:nvPr/>
        </p:nvSpPr>
        <p:spPr>
          <a:xfrm>
            <a:off x="3427120" y="2584026"/>
            <a:ext cx="5434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LA" sz="2400" b="1" dirty="0">
                <a:latin typeface="Montserrat" pitchFamily="2" charset="77"/>
              </a:rPr>
              <a:t>MOST EFFECTIVE!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86DC3A-D4FD-5555-2E8F-F05F2F16D5EB}"/>
              </a:ext>
            </a:extLst>
          </p:cNvPr>
          <p:cNvSpPr txBox="1"/>
          <p:nvPr/>
        </p:nvSpPr>
        <p:spPr>
          <a:xfrm>
            <a:off x="3378994" y="2585273"/>
            <a:ext cx="5434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L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77"/>
              </a:rPr>
              <a:t>MOST EFFECTIVE!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9B041A-30F4-EC0B-7B7F-C2DD2DBE57C8}"/>
              </a:ext>
            </a:extLst>
          </p:cNvPr>
          <p:cNvSpPr txBox="1"/>
          <p:nvPr/>
        </p:nvSpPr>
        <p:spPr>
          <a:xfrm>
            <a:off x="3661680" y="584105"/>
            <a:ext cx="492314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A" sz="4000" b="1" dirty="0">
                <a:solidFill>
                  <a:schemeClr val="bg1"/>
                </a:solidFill>
                <a:latin typeface="Montserrat ExtraBold" panose="00000900000000000000" pitchFamily="50" charset="0"/>
              </a:rPr>
              <a:t>BUILD A </a:t>
            </a:r>
            <a:r>
              <a:rPr lang="en-LA" sz="4000" b="1" dirty="0">
                <a:solidFill>
                  <a:srgbClr val="FFC000"/>
                </a:solidFill>
                <a:latin typeface="Montserrat ExtraBold" panose="00000900000000000000" pitchFamily="50" charset="0"/>
              </a:rPr>
              <a:t>MARKET</a:t>
            </a:r>
          </a:p>
          <a:p>
            <a:pPr algn="ctr"/>
            <a:r>
              <a:rPr lang="en-LA" b="1" i="1" dirty="0">
                <a:solidFill>
                  <a:schemeClr val="bg1"/>
                </a:solidFill>
                <a:latin typeface="Montserrat" pitchFamily="2" charset="77"/>
              </a:rPr>
              <a:t>Word of Mouth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40E20B-85AD-3F75-EFEC-527EB8B45944}"/>
              </a:ext>
            </a:extLst>
          </p:cNvPr>
          <p:cNvSpPr txBox="1"/>
          <p:nvPr/>
        </p:nvSpPr>
        <p:spPr>
          <a:xfrm rot="16200000">
            <a:off x="10774018" y="5278086"/>
            <a:ext cx="21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Montserrat SemiBold" panose="00000700000000000000" pitchFamily="50" charset="0"/>
              </a:rPr>
              <a:t>SALES PROCESS</a:t>
            </a:r>
          </a:p>
        </p:txBody>
      </p:sp>
    </p:spTree>
    <p:extLst>
      <p:ext uri="{BB962C8B-B14F-4D97-AF65-F5344CB8AC3E}">
        <p14:creationId xmlns:p14="http://schemas.microsoft.com/office/powerpoint/2010/main" val="1163277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100a92d-a180-40c0-ba3d-dfcedab7f178" xsi:nil="true"/>
    <TaxCatchAll xmlns="925a5362-bf71-4bfb-9833-2347c555a9af" xsi:nil="true"/>
    <lcf76f155ced4ddcb4097134ff3c332f xmlns="d100a92d-a180-40c0-ba3d-dfcedab7f178">
      <Terms xmlns="http://schemas.microsoft.com/office/infopath/2007/PartnerControls"/>
    </lcf76f155ced4ddcb4097134ff3c332f>
    <_dlc_DocId xmlns="925a5362-bf71-4bfb-9833-2347c555a9af">Q2NNZRCRXM2J-1804959375-333621</_dlc_DocId>
    <_dlc_DocIdUrl xmlns="925a5362-bf71-4bfb-9833-2347c555a9af">
      <Url>https://genistar.sharepoint.com/sites/Media/_layouts/15/DocIdRedir.aspx?ID=Q2NNZRCRXM2J-1804959375-333621</Url>
      <Description>Q2NNZRCRXM2J-1804959375-333621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7EA68E76204F4F8DFDF81567B5D227" ma:contentTypeVersion="19" ma:contentTypeDescription="Create a new document." ma:contentTypeScope="" ma:versionID="9a6d272923fd1d323bbba536ecd3161e">
  <xsd:schema xmlns:xsd="http://www.w3.org/2001/XMLSchema" xmlns:xs="http://www.w3.org/2001/XMLSchema" xmlns:p="http://schemas.microsoft.com/office/2006/metadata/properties" xmlns:ns2="925a5362-bf71-4bfb-9833-2347c555a9af" xmlns:ns3="d100a92d-a180-40c0-ba3d-dfcedab7f178" targetNamespace="http://schemas.microsoft.com/office/2006/metadata/properties" ma:root="true" ma:fieldsID="f2506e0b02724872af23767b372846e5" ns2:_="" ns3:_="">
    <xsd:import namespace="925a5362-bf71-4bfb-9833-2347c555a9af"/>
    <xsd:import namespace="d100a92d-a180-40c0-ba3d-dfcedab7f17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Location" minOccurs="0"/>
                <xsd:element ref="ns3:_Flow_SignoffStatu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a5362-bf71-4bfb-9833-2347c555a9a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486dd2df-ab6c-44f2-9ecc-b9f7109b3ead}" ma:internalName="TaxCatchAll" ma:showField="CatchAllData" ma:web="925a5362-bf71-4bfb-9833-2347c555a9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00a92d-a180-40c0-ba3d-dfcedab7f1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7e8e9b88-76fe-42c7-b185-94f75982d3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0E6D55-0601-4089-93A0-CF3F16F4805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5E6A119-98D9-4916-A26C-1BC44116F9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49D216-6847-4D3A-A5E7-582739C62B8E}">
  <ds:schemaRefs>
    <ds:schemaRef ds:uri="http://purl.org/dc/dcmitype/"/>
    <ds:schemaRef ds:uri="http://purl.org/dc/terms/"/>
    <ds:schemaRef ds:uri="http://www.w3.org/XML/1998/namespace"/>
    <ds:schemaRef ds:uri="d100a92d-a180-40c0-ba3d-dfcedab7f178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925a5362-bf71-4bfb-9833-2347c555a9af"/>
  </ds:schemaRefs>
</ds:datastoreItem>
</file>

<file path=customXml/itemProps4.xml><?xml version="1.0" encoding="utf-8"?>
<ds:datastoreItem xmlns:ds="http://schemas.openxmlformats.org/officeDocument/2006/customXml" ds:itemID="{C3782BE2-705C-4D00-B394-9D08BCBDED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5a5362-bf71-4bfb-9833-2347c555a9af"/>
    <ds:schemaRef ds:uri="d100a92d-a180-40c0-ba3d-dfcedab7f1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4036</TotalTime>
  <Words>743</Words>
  <Application>Microsoft Office PowerPoint</Application>
  <PresentationFormat>Widescreen</PresentationFormat>
  <Paragraphs>144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Rachana Shete</dc:creator>
  <cp:lastModifiedBy>George Jenkins</cp:lastModifiedBy>
  <cp:revision>10</cp:revision>
  <dcterms:created xsi:type="dcterms:W3CDTF">2023-03-30T08:10:46Z</dcterms:created>
  <dcterms:modified xsi:type="dcterms:W3CDTF">2024-06-20T08:59:34Z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0x010100E57EA68E76204F4F8DFDF81567B5D227</vt:lpwstr>
  </property>
  <property fmtid="{D5CDD505-2E9C-101B-9397-08002B2CF9AE}" pid="3" name="_dlc_DocIdItemGuid">
    <vt:lpwstr>8a936635-2672-4c95-b96b-270ca8af870a</vt:lpwstr>
  </property>
  <property fmtid="{D5CDD505-2E9C-101B-9397-08002B2CF9AE}" pid="4" name="MediaServiceImageTags">
    <vt:lpwstr/>
  </property>
</Properties>
</file>