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A3BCD8-2EA7-0AF6-77E2-FA3903469E0A}"/>
              </a:ext>
            </a:extLst>
          </p:cNvPr>
          <p:cNvSpPr/>
          <p:nvPr userDrawn="1"/>
        </p:nvSpPr>
        <p:spPr>
          <a:xfrm>
            <a:off x="108065" y="99752"/>
            <a:ext cx="11970328" cy="66584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F1913E8F-3007-3790-9ED3-862B2D1454B8}"/>
              </a:ext>
            </a:extLst>
          </p:cNvPr>
          <p:cNvSpPr/>
          <p:nvPr userDrawn="1"/>
        </p:nvSpPr>
        <p:spPr>
          <a:xfrm>
            <a:off x="0" y="-1"/>
            <a:ext cx="7820420" cy="2734887"/>
          </a:xfrm>
          <a:custGeom>
            <a:avLst/>
            <a:gdLst/>
            <a:ahLst/>
            <a:cxnLst/>
            <a:rect l="l" t="t" r="r" b="b"/>
            <a:pathLst>
              <a:path w="6084570" h="2773680">
                <a:moveTo>
                  <a:pt x="6083998" y="0"/>
                </a:moveTo>
                <a:lnTo>
                  <a:pt x="6083998" y="0"/>
                </a:lnTo>
                <a:lnTo>
                  <a:pt x="0" y="0"/>
                </a:lnTo>
                <a:lnTo>
                  <a:pt x="0" y="1386725"/>
                </a:lnTo>
                <a:lnTo>
                  <a:pt x="0" y="2773438"/>
                </a:lnTo>
                <a:lnTo>
                  <a:pt x="1385976" y="2773438"/>
                </a:lnTo>
                <a:lnTo>
                  <a:pt x="1386725" y="2773451"/>
                </a:lnTo>
                <a:lnTo>
                  <a:pt x="4697285" y="2773451"/>
                </a:lnTo>
                <a:lnTo>
                  <a:pt x="4745964" y="2772613"/>
                </a:lnTo>
                <a:lnTo>
                  <a:pt x="4794224" y="2770111"/>
                </a:lnTo>
                <a:lnTo>
                  <a:pt x="4842040" y="2765983"/>
                </a:lnTo>
                <a:lnTo>
                  <a:pt x="4889373" y="2760256"/>
                </a:lnTo>
                <a:lnTo>
                  <a:pt x="4936210" y="2752941"/>
                </a:lnTo>
                <a:lnTo>
                  <a:pt x="4982502" y="2744089"/>
                </a:lnTo>
                <a:lnTo>
                  <a:pt x="5028247" y="2733700"/>
                </a:lnTo>
                <a:lnTo>
                  <a:pt x="5073408" y="2721838"/>
                </a:lnTo>
                <a:lnTo>
                  <a:pt x="5117947" y="2708491"/>
                </a:lnTo>
                <a:lnTo>
                  <a:pt x="5161851" y="2693720"/>
                </a:lnTo>
                <a:lnTo>
                  <a:pt x="5205082" y="2677528"/>
                </a:lnTo>
                <a:lnTo>
                  <a:pt x="5247614" y="2659951"/>
                </a:lnTo>
                <a:lnTo>
                  <a:pt x="5289435" y="2641015"/>
                </a:lnTo>
                <a:lnTo>
                  <a:pt x="5330495" y="2620759"/>
                </a:lnTo>
                <a:lnTo>
                  <a:pt x="5370766" y="2599207"/>
                </a:lnTo>
                <a:lnTo>
                  <a:pt x="5410251" y="2576372"/>
                </a:lnTo>
                <a:lnTo>
                  <a:pt x="5448884" y="2552293"/>
                </a:lnTo>
                <a:lnTo>
                  <a:pt x="5486666" y="2526995"/>
                </a:lnTo>
                <a:lnTo>
                  <a:pt x="5523560" y="2500503"/>
                </a:lnTo>
                <a:lnTo>
                  <a:pt x="5559539" y="2472842"/>
                </a:lnTo>
                <a:lnTo>
                  <a:pt x="5594566" y="2444051"/>
                </a:lnTo>
                <a:lnTo>
                  <a:pt x="5628627" y="2414155"/>
                </a:lnTo>
                <a:lnTo>
                  <a:pt x="5661685" y="2383167"/>
                </a:lnTo>
                <a:lnTo>
                  <a:pt x="5693715" y="2351138"/>
                </a:lnTo>
                <a:lnTo>
                  <a:pt x="5724703" y="2318080"/>
                </a:lnTo>
                <a:lnTo>
                  <a:pt x="5754598" y="2284018"/>
                </a:lnTo>
                <a:lnTo>
                  <a:pt x="5783389" y="2248979"/>
                </a:lnTo>
                <a:lnTo>
                  <a:pt x="5811050" y="2213013"/>
                </a:lnTo>
                <a:lnTo>
                  <a:pt x="5837529" y="2176119"/>
                </a:lnTo>
                <a:lnTo>
                  <a:pt x="5862828" y="2138337"/>
                </a:lnTo>
                <a:lnTo>
                  <a:pt x="5886920" y="2099691"/>
                </a:lnTo>
                <a:lnTo>
                  <a:pt x="5909742" y="2060219"/>
                </a:lnTo>
                <a:lnTo>
                  <a:pt x="5931306" y="2019935"/>
                </a:lnTo>
                <a:lnTo>
                  <a:pt x="5951563" y="1978875"/>
                </a:lnTo>
                <a:lnTo>
                  <a:pt x="5970498" y="1937067"/>
                </a:lnTo>
                <a:lnTo>
                  <a:pt x="5988075" y="1894535"/>
                </a:lnTo>
                <a:lnTo>
                  <a:pt x="6004255" y="1851291"/>
                </a:lnTo>
                <a:lnTo>
                  <a:pt x="6019038" y="1807400"/>
                </a:lnTo>
                <a:lnTo>
                  <a:pt x="6032373" y="1762848"/>
                </a:lnTo>
                <a:lnTo>
                  <a:pt x="6044247" y="1717700"/>
                </a:lnTo>
                <a:lnTo>
                  <a:pt x="6054623" y="1671955"/>
                </a:lnTo>
                <a:lnTo>
                  <a:pt x="6063488" y="1625650"/>
                </a:lnTo>
                <a:lnTo>
                  <a:pt x="6070790" y="1578813"/>
                </a:lnTo>
                <a:lnTo>
                  <a:pt x="6076531" y="1531480"/>
                </a:lnTo>
                <a:lnTo>
                  <a:pt x="6080658" y="1483664"/>
                </a:lnTo>
                <a:lnTo>
                  <a:pt x="6083147" y="1435404"/>
                </a:lnTo>
                <a:lnTo>
                  <a:pt x="6083160" y="1434236"/>
                </a:lnTo>
                <a:lnTo>
                  <a:pt x="6083998" y="1434236"/>
                </a:lnTo>
                <a:lnTo>
                  <a:pt x="6083998" y="1386725"/>
                </a:lnTo>
                <a:lnTo>
                  <a:pt x="60839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96" baseline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D3F0703-2638-A72D-6CD3-538A2071B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4" y="6217920"/>
            <a:ext cx="1449440" cy="3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416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8D96-FDD7-D992-475A-F98FDE1EF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7AF8-8D1B-DF97-7C7B-BB624AD28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BD61F-09EF-F388-224C-C2CDD15D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35634F-BA92-48D8-8A79-0F289BB985F3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E2C2D-0058-B14E-B366-7A493AA6A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B87B9-8A01-84FD-8720-F38F3A731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9CC8E-CB37-4129-8F50-108514BCD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4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C32C93-1332-CA31-4A57-8C0BD0544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5FEAE6-22A8-6BCA-365C-5BF5C86FC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E1081-2B17-EACB-3E26-859781F0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35634F-BA92-48D8-8A79-0F289BB985F3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4C56A-23E8-6C16-83CE-96920663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9347C-18E5-6CF9-9EF9-77061A753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9CC8E-CB37-4129-8F50-108514BCD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0689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0C348F-BA54-8278-92FF-60485E2BAE0A}"/>
              </a:ext>
            </a:extLst>
          </p:cNvPr>
          <p:cNvSpPr/>
          <p:nvPr userDrawn="1"/>
        </p:nvSpPr>
        <p:spPr>
          <a:xfrm>
            <a:off x="108065" y="99752"/>
            <a:ext cx="11970328" cy="66584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object 2">
            <a:extLst>
              <a:ext uri="{FF2B5EF4-FFF2-40B4-BE49-F238E27FC236}">
                <a16:creationId xmlns:a16="http://schemas.microsoft.com/office/drawing/2014/main" id="{EF6360ED-CF6C-DD85-4E9F-298FB2D4ECB4}"/>
              </a:ext>
            </a:extLst>
          </p:cNvPr>
          <p:cNvGrpSpPr/>
          <p:nvPr userDrawn="1"/>
        </p:nvGrpSpPr>
        <p:grpSpPr>
          <a:xfrm>
            <a:off x="6590923" y="0"/>
            <a:ext cx="5601077" cy="3541222"/>
            <a:chOff x="4804888" y="0"/>
            <a:chExt cx="4339590" cy="3227070"/>
          </a:xfrm>
          <a:solidFill>
            <a:srgbClr val="002060"/>
          </a:solidFill>
        </p:grpSpPr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FBE29383-49D5-49C7-1715-CDC7E2D06CD3}"/>
                </a:ext>
              </a:extLst>
            </p:cNvPr>
            <p:cNvSpPr/>
            <p:nvPr/>
          </p:nvSpPr>
          <p:spPr>
            <a:xfrm>
              <a:off x="4804880" y="0"/>
              <a:ext cx="3619500" cy="3227070"/>
            </a:xfrm>
            <a:custGeom>
              <a:avLst/>
              <a:gdLst/>
              <a:ahLst/>
              <a:cxnLst/>
              <a:rect l="l" t="t" r="r" b="b"/>
              <a:pathLst>
                <a:path w="3619500" h="3227070">
                  <a:moveTo>
                    <a:pt x="3619106" y="1404023"/>
                  </a:moveTo>
                  <a:lnTo>
                    <a:pt x="3618293" y="1355750"/>
                  </a:lnTo>
                  <a:lnTo>
                    <a:pt x="3615867" y="1307896"/>
                  </a:lnTo>
                  <a:lnTo>
                    <a:pt x="3611854" y="1260475"/>
                  </a:lnTo>
                  <a:lnTo>
                    <a:pt x="3606292" y="1213510"/>
                  </a:lnTo>
                  <a:lnTo>
                    <a:pt x="3599192" y="1167028"/>
                  </a:lnTo>
                  <a:lnTo>
                    <a:pt x="3590582" y="1121067"/>
                  </a:lnTo>
                  <a:lnTo>
                    <a:pt x="3580498" y="1075639"/>
                  </a:lnTo>
                  <a:lnTo>
                    <a:pt x="3568954" y="1030782"/>
                  </a:lnTo>
                  <a:lnTo>
                    <a:pt x="3555987" y="986510"/>
                  </a:lnTo>
                  <a:lnTo>
                    <a:pt x="3541623" y="942860"/>
                  </a:lnTo>
                  <a:lnTo>
                    <a:pt x="3525875" y="899858"/>
                  </a:lnTo>
                  <a:lnTo>
                    <a:pt x="3508781" y="857516"/>
                  </a:lnTo>
                  <a:lnTo>
                    <a:pt x="3490353" y="815873"/>
                  </a:lnTo>
                  <a:lnTo>
                    <a:pt x="3470643" y="774954"/>
                  </a:lnTo>
                  <a:lnTo>
                    <a:pt x="3449650" y="734783"/>
                  </a:lnTo>
                  <a:lnTo>
                    <a:pt x="3427425" y="695388"/>
                  </a:lnTo>
                  <a:lnTo>
                    <a:pt x="3403968" y="656793"/>
                  </a:lnTo>
                  <a:lnTo>
                    <a:pt x="3379330" y="619036"/>
                  </a:lnTo>
                  <a:lnTo>
                    <a:pt x="3353524" y="582117"/>
                  </a:lnTo>
                  <a:lnTo>
                    <a:pt x="3326574" y="546074"/>
                  </a:lnTo>
                  <a:lnTo>
                    <a:pt x="3298507" y="510946"/>
                  </a:lnTo>
                  <a:lnTo>
                    <a:pt x="3269348" y="476745"/>
                  </a:lnTo>
                  <a:lnTo>
                    <a:pt x="3239135" y="443496"/>
                  </a:lnTo>
                  <a:lnTo>
                    <a:pt x="3207893" y="411238"/>
                  </a:lnTo>
                  <a:lnTo>
                    <a:pt x="3175635" y="379996"/>
                  </a:lnTo>
                  <a:lnTo>
                    <a:pt x="3142386" y="349783"/>
                  </a:lnTo>
                  <a:lnTo>
                    <a:pt x="3108185" y="320624"/>
                  </a:lnTo>
                  <a:lnTo>
                    <a:pt x="3073057" y="292557"/>
                  </a:lnTo>
                  <a:lnTo>
                    <a:pt x="3037014" y="265607"/>
                  </a:lnTo>
                  <a:lnTo>
                    <a:pt x="3000095" y="239801"/>
                  </a:lnTo>
                  <a:lnTo>
                    <a:pt x="2962338" y="215163"/>
                  </a:lnTo>
                  <a:lnTo>
                    <a:pt x="2923743" y="191706"/>
                  </a:lnTo>
                  <a:lnTo>
                    <a:pt x="2884347" y="169481"/>
                  </a:lnTo>
                  <a:lnTo>
                    <a:pt x="2844177" y="148488"/>
                  </a:lnTo>
                  <a:lnTo>
                    <a:pt x="2803258" y="128778"/>
                  </a:lnTo>
                  <a:lnTo>
                    <a:pt x="2761615" y="110350"/>
                  </a:lnTo>
                  <a:lnTo>
                    <a:pt x="2719273" y="93256"/>
                  </a:lnTo>
                  <a:lnTo>
                    <a:pt x="2676271" y="77508"/>
                  </a:lnTo>
                  <a:lnTo>
                    <a:pt x="2632621" y="63144"/>
                  </a:lnTo>
                  <a:lnTo>
                    <a:pt x="2588349" y="50177"/>
                  </a:lnTo>
                  <a:lnTo>
                    <a:pt x="2543492" y="38633"/>
                  </a:lnTo>
                  <a:lnTo>
                    <a:pt x="2498064" y="28549"/>
                  </a:lnTo>
                  <a:lnTo>
                    <a:pt x="2452103" y="19939"/>
                  </a:lnTo>
                  <a:lnTo>
                    <a:pt x="2405621" y="12839"/>
                  </a:lnTo>
                  <a:lnTo>
                    <a:pt x="2358656" y="7277"/>
                  </a:lnTo>
                  <a:lnTo>
                    <a:pt x="2311235" y="3263"/>
                  </a:lnTo>
                  <a:lnTo>
                    <a:pt x="2263381" y="838"/>
                  </a:lnTo>
                  <a:lnTo>
                    <a:pt x="2215108" y="25"/>
                  </a:lnTo>
                  <a:lnTo>
                    <a:pt x="1403997" y="25"/>
                  </a:lnTo>
                  <a:lnTo>
                    <a:pt x="1355737" y="838"/>
                  </a:lnTo>
                  <a:lnTo>
                    <a:pt x="1307871" y="3263"/>
                  </a:lnTo>
                  <a:lnTo>
                    <a:pt x="1260449" y="7277"/>
                  </a:lnTo>
                  <a:lnTo>
                    <a:pt x="1213485" y="12839"/>
                  </a:lnTo>
                  <a:lnTo>
                    <a:pt x="1167003" y="19939"/>
                  </a:lnTo>
                  <a:lnTo>
                    <a:pt x="1121041" y="28549"/>
                  </a:lnTo>
                  <a:lnTo>
                    <a:pt x="1075613" y="38633"/>
                  </a:lnTo>
                  <a:lnTo>
                    <a:pt x="1030757" y="50177"/>
                  </a:lnTo>
                  <a:lnTo>
                    <a:pt x="986497" y="63144"/>
                  </a:lnTo>
                  <a:lnTo>
                    <a:pt x="942848" y="77508"/>
                  </a:lnTo>
                  <a:lnTo>
                    <a:pt x="899833" y="93256"/>
                  </a:lnTo>
                  <a:lnTo>
                    <a:pt x="857504" y="110350"/>
                  </a:lnTo>
                  <a:lnTo>
                    <a:pt x="815860" y="128778"/>
                  </a:lnTo>
                  <a:lnTo>
                    <a:pt x="774941" y="148488"/>
                  </a:lnTo>
                  <a:lnTo>
                    <a:pt x="734771" y="169481"/>
                  </a:lnTo>
                  <a:lnTo>
                    <a:pt x="720013" y="177812"/>
                  </a:lnTo>
                  <a:lnTo>
                    <a:pt x="720013" y="0"/>
                  </a:lnTo>
                  <a:lnTo>
                    <a:pt x="12" y="0"/>
                  </a:lnTo>
                  <a:lnTo>
                    <a:pt x="12" y="1403273"/>
                  </a:lnTo>
                  <a:lnTo>
                    <a:pt x="0" y="1404023"/>
                  </a:lnTo>
                  <a:lnTo>
                    <a:pt x="0" y="1823059"/>
                  </a:lnTo>
                  <a:lnTo>
                    <a:pt x="812" y="1871319"/>
                  </a:lnTo>
                  <a:lnTo>
                    <a:pt x="3238" y="1919185"/>
                  </a:lnTo>
                  <a:lnTo>
                    <a:pt x="7251" y="1966607"/>
                  </a:lnTo>
                  <a:lnTo>
                    <a:pt x="12814" y="2013572"/>
                  </a:lnTo>
                  <a:lnTo>
                    <a:pt x="19913" y="2060054"/>
                  </a:lnTo>
                  <a:lnTo>
                    <a:pt x="28524" y="2106015"/>
                  </a:lnTo>
                  <a:lnTo>
                    <a:pt x="38608" y="2151443"/>
                  </a:lnTo>
                  <a:lnTo>
                    <a:pt x="50152" y="2196300"/>
                  </a:lnTo>
                  <a:lnTo>
                    <a:pt x="63119" y="2240559"/>
                  </a:lnTo>
                  <a:lnTo>
                    <a:pt x="77495" y="2284209"/>
                  </a:lnTo>
                  <a:lnTo>
                    <a:pt x="93243" y="2327224"/>
                  </a:lnTo>
                  <a:lnTo>
                    <a:pt x="110337" y="2369553"/>
                  </a:lnTo>
                  <a:lnTo>
                    <a:pt x="128752" y="2411196"/>
                  </a:lnTo>
                  <a:lnTo>
                    <a:pt x="148475" y="2452116"/>
                  </a:lnTo>
                  <a:lnTo>
                    <a:pt x="169456" y="2492286"/>
                  </a:lnTo>
                  <a:lnTo>
                    <a:pt x="191693" y="2531681"/>
                  </a:lnTo>
                  <a:lnTo>
                    <a:pt x="215138" y="2570276"/>
                  </a:lnTo>
                  <a:lnTo>
                    <a:pt x="239776" y="2608046"/>
                  </a:lnTo>
                  <a:lnTo>
                    <a:pt x="265595" y="2644965"/>
                  </a:lnTo>
                  <a:lnTo>
                    <a:pt x="292544" y="2680995"/>
                  </a:lnTo>
                  <a:lnTo>
                    <a:pt x="320611" y="2716136"/>
                  </a:lnTo>
                  <a:lnTo>
                    <a:pt x="349758" y="2750337"/>
                  </a:lnTo>
                  <a:lnTo>
                    <a:pt x="379971" y="2783573"/>
                  </a:lnTo>
                  <a:lnTo>
                    <a:pt x="411226" y="2815831"/>
                  </a:lnTo>
                  <a:lnTo>
                    <a:pt x="443484" y="2847086"/>
                  </a:lnTo>
                  <a:lnTo>
                    <a:pt x="476719" y="2877299"/>
                  </a:lnTo>
                  <a:lnTo>
                    <a:pt x="510921" y="2906445"/>
                  </a:lnTo>
                  <a:lnTo>
                    <a:pt x="546061" y="2934512"/>
                  </a:lnTo>
                  <a:lnTo>
                    <a:pt x="582091" y="2961462"/>
                  </a:lnTo>
                  <a:lnTo>
                    <a:pt x="619010" y="2987281"/>
                  </a:lnTo>
                  <a:lnTo>
                    <a:pt x="656780" y="3011919"/>
                  </a:lnTo>
                  <a:lnTo>
                    <a:pt x="695375" y="3035363"/>
                  </a:lnTo>
                  <a:lnTo>
                    <a:pt x="734771" y="3057601"/>
                  </a:lnTo>
                  <a:lnTo>
                    <a:pt x="774941" y="3078581"/>
                  </a:lnTo>
                  <a:lnTo>
                    <a:pt x="815860" y="3098304"/>
                  </a:lnTo>
                  <a:lnTo>
                    <a:pt x="857504" y="3116719"/>
                  </a:lnTo>
                  <a:lnTo>
                    <a:pt x="899833" y="3133814"/>
                  </a:lnTo>
                  <a:lnTo>
                    <a:pt x="942848" y="3149562"/>
                  </a:lnTo>
                  <a:lnTo>
                    <a:pt x="986497" y="3163938"/>
                  </a:lnTo>
                  <a:lnTo>
                    <a:pt x="1030757" y="3176905"/>
                  </a:lnTo>
                  <a:lnTo>
                    <a:pt x="1075613" y="3188449"/>
                  </a:lnTo>
                  <a:lnTo>
                    <a:pt x="1121041" y="3198533"/>
                  </a:lnTo>
                  <a:lnTo>
                    <a:pt x="1167003" y="3207143"/>
                  </a:lnTo>
                  <a:lnTo>
                    <a:pt x="1213485" y="3214243"/>
                  </a:lnTo>
                  <a:lnTo>
                    <a:pt x="1260449" y="3219805"/>
                  </a:lnTo>
                  <a:lnTo>
                    <a:pt x="1307871" y="3223818"/>
                  </a:lnTo>
                  <a:lnTo>
                    <a:pt x="1355737" y="3226244"/>
                  </a:lnTo>
                  <a:lnTo>
                    <a:pt x="1403997" y="3227057"/>
                  </a:lnTo>
                  <a:lnTo>
                    <a:pt x="2215108" y="3227057"/>
                  </a:lnTo>
                  <a:lnTo>
                    <a:pt x="2215858" y="3227044"/>
                  </a:lnTo>
                  <a:lnTo>
                    <a:pt x="2451671" y="3227044"/>
                  </a:lnTo>
                  <a:lnTo>
                    <a:pt x="2451671" y="3207220"/>
                  </a:lnTo>
                  <a:lnTo>
                    <a:pt x="2452103" y="3207143"/>
                  </a:lnTo>
                  <a:lnTo>
                    <a:pt x="2498064" y="3198533"/>
                  </a:lnTo>
                  <a:lnTo>
                    <a:pt x="2543492" y="3188449"/>
                  </a:lnTo>
                  <a:lnTo>
                    <a:pt x="2588349" y="3176905"/>
                  </a:lnTo>
                  <a:lnTo>
                    <a:pt x="2632621" y="3163938"/>
                  </a:lnTo>
                  <a:lnTo>
                    <a:pt x="2676271" y="3149562"/>
                  </a:lnTo>
                  <a:lnTo>
                    <a:pt x="2719273" y="3133814"/>
                  </a:lnTo>
                  <a:lnTo>
                    <a:pt x="2761615" y="3116719"/>
                  </a:lnTo>
                  <a:lnTo>
                    <a:pt x="2803258" y="3098304"/>
                  </a:lnTo>
                  <a:lnTo>
                    <a:pt x="2844177" y="3078581"/>
                  </a:lnTo>
                  <a:lnTo>
                    <a:pt x="2884347" y="3057601"/>
                  </a:lnTo>
                  <a:lnTo>
                    <a:pt x="2923743" y="3035363"/>
                  </a:lnTo>
                  <a:lnTo>
                    <a:pt x="2962338" y="3011919"/>
                  </a:lnTo>
                  <a:lnTo>
                    <a:pt x="3000095" y="2987281"/>
                  </a:lnTo>
                  <a:lnTo>
                    <a:pt x="3037014" y="2961462"/>
                  </a:lnTo>
                  <a:lnTo>
                    <a:pt x="3073057" y="2934512"/>
                  </a:lnTo>
                  <a:lnTo>
                    <a:pt x="3108185" y="2906445"/>
                  </a:lnTo>
                  <a:lnTo>
                    <a:pt x="3142386" y="2877299"/>
                  </a:lnTo>
                  <a:lnTo>
                    <a:pt x="3175635" y="2847086"/>
                  </a:lnTo>
                  <a:lnTo>
                    <a:pt x="3207893" y="2815831"/>
                  </a:lnTo>
                  <a:lnTo>
                    <a:pt x="3239135" y="2783573"/>
                  </a:lnTo>
                  <a:lnTo>
                    <a:pt x="3269348" y="2750337"/>
                  </a:lnTo>
                  <a:lnTo>
                    <a:pt x="3298507" y="2716136"/>
                  </a:lnTo>
                  <a:lnTo>
                    <a:pt x="3326574" y="2680995"/>
                  </a:lnTo>
                  <a:lnTo>
                    <a:pt x="3353524" y="2644965"/>
                  </a:lnTo>
                  <a:lnTo>
                    <a:pt x="3379330" y="2608046"/>
                  </a:lnTo>
                  <a:lnTo>
                    <a:pt x="3403968" y="2570276"/>
                  </a:lnTo>
                  <a:lnTo>
                    <a:pt x="3427425" y="2531681"/>
                  </a:lnTo>
                  <a:lnTo>
                    <a:pt x="3449650" y="2492286"/>
                  </a:lnTo>
                  <a:lnTo>
                    <a:pt x="3470643" y="2452116"/>
                  </a:lnTo>
                  <a:lnTo>
                    <a:pt x="3490353" y="2411196"/>
                  </a:lnTo>
                  <a:lnTo>
                    <a:pt x="3508781" y="2369553"/>
                  </a:lnTo>
                  <a:lnTo>
                    <a:pt x="3525875" y="2327224"/>
                  </a:lnTo>
                  <a:lnTo>
                    <a:pt x="3541623" y="2284209"/>
                  </a:lnTo>
                  <a:lnTo>
                    <a:pt x="3555987" y="2240559"/>
                  </a:lnTo>
                  <a:lnTo>
                    <a:pt x="3568954" y="2196300"/>
                  </a:lnTo>
                  <a:lnTo>
                    <a:pt x="3580498" y="2151443"/>
                  </a:lnTo>
                  <a:lnTo>
                    <a:pt x="3590582" y="2106015"/>
                  </a:lnTo>
                  <a:lnTo>
                    <a:pt x="3599192" y="2060054"/>
                  </a:lnTo>
                  <a:lnTo>
                    <a:pt x="3606292" y="2013572"/>
                  </a:lnTo>
                  <a:lnTo>
                    <a:pt x="3611854" y="1966607"/>
                  </a:lnTo>
                  <a:lnTo>
                    <a:pt x="3615867" y="1919185"/>
                  </a:lnTo>
                  <a:lnTo>
                    <a:pt x="3618293" y="1871319"/>
                  </a:lnTo>
                  <a:lnTo>
                    <a:pt x="3619106" y="1823059"/>
                  </a:lnTo>
                  <a:lnTo>
                    <a:pt x="3619106" y="1404023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pPr marL="0" marR="0" lvl="0" indent="0" defTabSz="12173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396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41A8717C-35E3-1974-6326-893A787F948B}"/>
                </a:ext>
              </a:extLst>
            </p:cNvPr>
            <p:cNvSpPr/>
            <p:nvPr/>
          </p:nvSpPr>
          <p:spPr>
            <a:xfrm>
              <a:off x="5524881" y="0"/>
              <a:ext cx="3619500" cy="3227070"/>
            </a:xfrm>
            <a:custGeom>
              <a:avLst/>
              <a:gdLst/>
              <a:ahLst/>
              <a:cxnLst/>
              <a:rect l="l" t="t" r="r" b="b"/>
              <a:pathLst>
                <a:path w="3619500" h="3227070">
                  <a:moveTo>
                    <a:pt x="3619119" y="0"/>
                  </a:moveTo>
                  <a:lnTo>
                    <a:pt x="12" y="0"/>
                  </a:lnTo>
                  <a:lnTo>
                    <a:pt x="12" y="1403273"/>
                  </a:lnTo>
                  <a:lnTo>
                    <a:pt x="0" y="1404023"/>
                  </a:lnTo>
                  <a:lnTo>
                    <a:pt x="0" y="1823059"/>
                  </a:lnTo>
                  <a:lnTo>
                    <a:pt x="812" y="1871319"/>
                  </a:lnTo>
                  <a:lnTo>
                    <a:pt x="3238" y="1919185"/>
                  </a:lnTo>
                  <a:lnTo>
                    <a:pt x="7251" y="1966607"/>
                  </a:lnTo>
                  <a:lnTo>
                    <a:pt x="12814" y="2013572"/>
                  </a:lnTo>
                  <a:lnTo>
                    <a:pt x="19913" y="2060054"/>
                  </a:lnTo>
                  <a:lnTo>
                    <a:pt x="28524" y="2106015"/>
                  </a:lnTo>
                  <a:lnTo>
                    <a:pt x="38608" y="2151443"/>
                  </a:lnTo>
                  <a:lnTo>
                    <a:pt x="50152" y="2196300"/>
                  </a:lnTo>
                  <a:lnTo>
                    <a:pt x="63119" y="2240559"/>
                  </a:lnTo>
                  <a:lnTo>
                    <a:pt x="77495" y="2284209"/>
                  </a:lnTo>
                  <a:lnTo>
                    <a:pt x="93243" y="2327224"/>
                  </a:lnTo>
                  <a:lnTo>
                    <a:pt x="110337" y="2369553"/>
                  </a:lnTo>
                  <a:lnTo>
                    <a:pt x="128752" y="2411196"/>
                  </a:lnTo>
                  <a:lnTo>
                    <a:pt x="148475" y="2452116"/>
                  </a:lnTo>
                  <a:lnTo>
                    <a:pt x="169456" y="2492286"/>
                  </a:lnTo>
                  <a:lnTo>
                    <a:pt x="191693" y="2531681"/>
                  </a:lnTo>
                  <a:lnTo>
                    <a:pt x="215138" y="2570276"/>
                  </a:lnTo>
                  <a:lnTo>
                    <a:pt x="239776" y="2608046"/>
                  </a:lnTo>
                  <a:lnTo>
                    <a:pt x="265595" y="2644965"/>
                  </a:lnTo>
                  <a:lnTo>
                    <a:pt x="292544" y="2680995"/>
                  </a:lnTo>
                  <a:lnTo>
                    <a:pt x="320611" y="2716136"/>
                  </a:lnTo>
                  <a:lnTo>
                    <a:pt x="349758" y="2750337"/>
                  </a:lnTo>
                  <a:lnTo>
                    <a:pt x="379971" y="2783573"/>
                  </a:lnTo>
                  <a:lnTo>
                    <a:pt x="411226" y="2815831"/>
                  </a:lnTo>
                  <a:lnTo>
                    <a:pt x="443484" y="2847086"/>
                  </a:lnTo>
                  <a:lnTo>
                    <a:pt x="476719" y="2877299"/>
                  </a:lnTo>
                  <a:lnTo>
                    <a:pt x="510921" y="2906445"/>
                  </a:lnTo>
                  <a:lnTo>
                    <a:pt x="546061" y="2934512"/>
                  </a:lnTo>
                  <a:lnTo>
                    <a:pt x="582091" y="2961462"/>
                  </a:lnTo>
                  <a:lnTo>
                    <a:pt x="619010" y="2987281"/>
                  </a:lnTo>
                  <a:lnTo>
                    <a:pt x="656780" y="3011919"/>
                  </a:lnTo>
                  <a:lnTo>
                    <a:pt x="695375" y="3035363"/>
                  </a:lnTo>
                  <a:lnTo>
                    <a:pt x="734771" y="3057601"/>
                  </a:lnTo>
                  <a:lnTo>
                    <a:pt x="774941" y="3078581"/>
                  </a:lnTo>
                  <a:lnTo>
                    <a:pt x="815860" y="3098304"/>
                  </a:lnTo>
                  <a:lnTo>
                    <a:pt x="857504" y="3116719"/>
                  </a:lnTo>
                  <a:lnTo>
                    <a:pt x="899833" y="3133814"/>
                  </a:lnTo>
                  <a:lnTo>
                    <a:pt x="942848" y="3149562"/>
                  </a:lnTo>
                  <a:lnTo>
                    <a:pt x="986497" y="3163938"/>
                  </a:lnTo>
                  <a:lnTo>
                    <a:pt x="1030757" y="3176905"/>
                  </a:lnTo>
                  <a:lnTo>
                    <a:pt x="1075613" y="3188449"/>
                  </a:lnTo>
                  <a:lnTo>
                    <a:pt x="1121041" y="3198533"/>
                  </a:lnTo>
                  <a:lnTo>
                    <a:pt x="1167003" y="3207143"/>
                  </a:lnTo>
                  <a:lnTo>
                    <a:pt x="1213485" y="3214243"/>
                  </a:lnTo>
                  <a:lnTo>
                    <a:pt x="1260449" y="3219805"/>
                  </a:lnTo>
                  <a:lnTo>
                    <a:pt x="1307871" y="3223818"/>
                  </a:lnTo>
                  <a:lnTo>
                    <a:pt x="1355737" y="3226244"/>
                  </a:lnTo>
                  <a:lnTo>
                    <a:pt x="1403997" y="3227057"/>
                  </a:lnTo>
                  <a:lnTo>
                    <a:pt x="2215108" y="3227057"/>
                  </a:lnTo>
                  <a:lnTo>
                    <a:pt x="2215858" y="3227044"/>
                  </a:lnTo>
                  <a:lnTo>
                    <a:pt x="3619119" y="3227044"/>
                  </a:lnTo>
                  <a:lnTo>
                    <a:pt x="3619119" y="1815846"/>
                  </a:lnTo>
                  <a:lnTo>
                    <a:pt x="3619119" y="1411198"/>
                  </a:lnTo>
                  <a:lnTo>
                    <a:pt x="3619119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pPr marL="0" marR="0" lvl="0" indent="0" defTabSz="12173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396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5BB41DA-B695-4D83-975F-BE00BB9AEC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4" y="6217920"/>
            <a:ext cx="1449440" cy="3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382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5E9C5368-69F4-A611-4516-9E1216C28BC9}"/>
              </a:ext>
            </a:extLst>
          </p:cNvPr>
          <p:cNvSpPr/>
          <p:nvPr userDrawn="1"/>
        </p:nvSpPr>
        <p:spPr>
          <a:xfrm>
            <a:off x="631767" y="1883993"/>
            <a:ext cx="5195455" cy="3090013"/>
          </a:xfrm>
          <a:custGeom>
            <a:avLst/>
            <a:gdLst/>
            <a:ahLst/>
            <a:cxnLst/>
            <a:rect l="l" t="t" r="r" b="b"/>
            <a:pathLst>
              <a:path w="3903979" h="2852420">
                <a:moveTo>
                  <a:pt x="2499437" y="0"/>
                </a:moveTo>
                <a:lnTo>
                  <a:pt x="0" y="0"/>
                </a:lnTo>
                <a:lnTo>
                  <a:pt x="0" y="2852280"/>
                </a:lnTo>
                <a:lnTo>
                  <a:pt x="2499437" y="2852280"/>
                </a:lnTo>
                <a:lnTo>
                  <a:pt x="2547704" y="2851466"/>
                </a:lnTo>
                <a:lnTo>
                  <a:pt x="2595564" y="2849041"/>
                </a:lnTo>
                <a:lnTo>
                  <a:pt x="2642988" y="2845031"/>
                </a:lnTo>
                <a:lnTo>
                  <a:pt x="2689952" y="2839463"/>
                </a:lnTo>
                <a:lnTo>
                  <a:pt x="2736429" y="2832362"/>
                </a:lnTo>
                <a:lnTo>
                  <a:pt x="2782393" y="2823755"/>
                </a:lnTo>
                <a:lnTo>
                  <a:pt x="2827817" y="2813668"/>
                </a:lnTo>
                <a:lnTo>
                  <a:pt x="2872677" y="2802127"/>
                </a:lnTo>
                <a:lnTo>
                  <a:pt x="2916945" y="2789158"/>
                </a:lnTo>
                <a:lnTo>
                  <a:pt x="2960595" y="2774787"/>
                </a:lnTo>
                <a:lnTo>
                  <a:pt x="3003601" y="2759041"/>
                </a:lnTo>
                <a:lnTo>
                  <a:pt x="3045938" y="2741946"/>
                </a:lnTo>
                <a:lnTo>
                  <a:pt x="3087579" y="2723527"/>
                </a:lnTo>
                <a:lnTo>
                  <a:pt x="3128497" y="2703810"/>
                </a:lnTo>
                <a:lnTo>
                  <a:pt x="3168668" y="2682823"/>
                </a:lnTo>
                <a:lnTo>
                  <a:pt x="3208063" y="2660591"/>
                </a:lnTo>
                <a:lnTo>
                  <a:pt x="3246659" y="2637140"/>
                </a:lnTo>
                <a:lnTo>
                  <a:pt x="3284427" y="2612497"/>
                </a:lnTo>
                <a:lnTo>
                  <a:pt x="3321343" y="2586687"/>
                </a:lnTo>
                <a:lnTo>
                  <a:pt x="3357380" y="2559737"/>
                </a:lnTo>
                <a:lnTo>
                  <a:pt x="3392512" y="2531672"/>
                </a:lnTo>
                <a:lnTo>
                  <a:pt x="3426712" y="2502520"/>
                </a:lnTo>
                <a:lnTo>
                  <a:pt x="3459955" y="2472306"/>
                </a:lnTo>
                <a:lnTo>
                  <a:pt x="3492215" y="2441055"/>
                </a:lnTo>
                <a:lnTo>
                  <a:pt x="3523465" y="2408796"/>
                </a:lnTo>
                <a:lnTo>
                  <a:pt x="3553679" y="2375552"/>
                </a:lnTo>
                <a:lnTo>
                  <a:pt x="3582831" y="2341352"/>
                </a:lnTo>
                <a:lnTo>
                  <a:pt x="3610895" y="2306220"/>
                </a:lnTo>
                <a:lnTo>
                  <a:pt x="3637845" y="2270183"/>
                </a:lnTo>
                <a:lnTo>
                  <a:pt x="3663655" y="2233267"/>
                </a:lnTo>
                <a:lnTo>
                  <a:pt x="3688298" y="2195498"/>
                </a:lnTo>
                <a:lnTo>
                  <a:pt x="3711749" y="2156903"/>
                </a:lnTo>
                <a:lnTo>
                  <a:pt x="3733980" y="2117507"/>
                </a:lnTo>
                <a:lnTo>
                  <a:pt x="3754967" y="2077337"/>
                </a:lnTo>
                <a:lnTo>
                  <a:pt x="3774683" y="2036419"/>
                </a:lnTo>
                <a:lnTo>
                  <a:pt x="3793102" y="1994778"/>
                </a:lnTo>
                <a:lnTo>
                  <a:pt x="3810197" y="1952441"/>
                </a:lnTo>
                <a:lnTo>
                  <a:pt x="3825944" y="1909435"/>
                </a:lnTo>
                <a:lnTo>
                  <a:pt x="3840314" y="1865785"/>
                </a:lnTo>
                <a:lnTo>
                  <a:pt x="3853283" y="1821518"/>
                </a:lnTo>
                <a:lnTo>
                  <a:pt x="3864824" y="1776659"/>
                </a:lnTo>
                <a:lnTo>
                  <a:pt x="3874910" y="1731234"/>
                </a:lnTo>
                <a:lnTo>
                  <a:pt x="3883517" y="1685271"/>
                </a:lnTo>
                <a:lnTo>
                  <a:pt x="3890618" y="1638795"/>
                </a:lnTo>
                <a:lnTo>
                  <a:pt x="3896186" y="1591831"/>
                </a:lnTo>
                <a:lnTo>
                  <a:pt x="3900195" y="1544407"/>
                </a:lnTo>
                <a:lnTo>
                  <a:pt x="3902620" y="1496549"/>
                </a:lnTo>
                <a:lnTo>
                  <a:pt x="3903434" y="1448282"/>
                </a:lnTo>
                <a:lnTo>
                  <a:pt x="3903434" y="1403997"/>
                </a:lnTo>
                <a:lnTo>
                  <a:pt x="3902620" y="1355730"/>
                </a:lnTo>
                <a:lnTo>
                  <a:pt x="3900195" y="1307870"/>
                </a:lnTo>
                <a:lnTo>
                  <a:pt x="3896186" y="1260446"/>
                </a:lnTo>
                <a:lnTo>
                  <a:pt x="3890618" y="1213482"/>
                </a:lnTo>
                <a:lnTo>
                  <a:pt x="3883517" y="1167005"/>
                </a:lnTo>
                <a:lnTo>
                  <a:pt x="3874910" y="1121041"/>
                </a:lnTo>
                <a:lnTo>
                  <a:pt x="3864824" y="1075617"/>
                </a:lnTo>
                <a:lnTo>
                  <a:pt x="3853283" y="1030757"/>
                </a:lnTo>
                <a:lnTo>
                  <a:pt x="3840314" y="986489"/>
                </a:lnTo>
                <a:lnTo>
                  <a:pt x="3825944" y="942839"/>
                </a:lnTo>
                <a:lnTo>
                  <a:pt x="3810197" y="899833"/>
                </a:lnTo>
                <a:lnTo>
                  <a:pt x="3793102" y="857496"/>
                </a:lnTo>
                <a:lnTo>
                  <a:pt x="3774683" y="815855"/>
                </a:lnTo>
                <a:lnTo>
                  <a:pt x="3754967" y="774937"/>
                </a:lnTo>
                <a:lnTo>
                  <a:pt x="3733980" y="734766"/>
                </a:lnTo>
                <a:lnTo>
                  <a:pt x="3711749" y="695371"/>
                </a:lnTo>
                <a:lnTo>
                  <a:pt x="3688298" y="656775"/>
                </a:lnTo>
                <a:lnTo>
                  <a:pt x="3663655" y="619007"/>
                </a:lnTo>
                <a:lnTo>
                  <a:pt x="3637845" y="582091"/>
                </a:lnTo>
                <a:lnTo>
                  <a:pt x="3610895" y="546054"/>
                </a:lnTo>
                <a:lnTo>
                  <a:pt x="3582831" y="510922"/>
                </a:lnTo>
                <a:lnTo>
                  <a:pt x="3553679" y="476722"/>
                </a:lnTo>
                <a:lnTo>
                  <a:pt x="3523465" y="443479"/>
                </a:lnTo>
                <a:lnTo>
                  <a:pt x="3492215" y="411219"/>
                </a:lnTo>
                <a:lnTo>
                  <a:pt x="3459955" y="379969"/>
                </a:lnTo>
                <a:lnTo>
                  <a:pt x="3426712" y="349755"/>
                </a:lnTo>
                <a:lnTo>
                  <a:pt x="3392512" y="320603"/>
                </a:lnTo>
                <a:lnTo>
                  <a:pt x="3357380" y="292539"/>
                </a:lnTo>
                <a:lnTo>
                  <a:pt x="3321343" y="265589"/>
                </a:lnTo>
                <a:lnTo>
                  <a:pt x="3284427" y="239779"/>
                </a:lnTo>
                <a:lnTo>
                  <a:pt x="3246659" y="215136"/>
                </a:lnTo>
                <a:lnTo>
                  <a:pt x="3208063" y="191685"/>
                </a:lnTo>
                <a:lnTo>
                  <a:pt x="3168668" y="169453"/>
                </a:lnTo>
                <a:lnTo>
                  <a:pt x="3128497" y="148467"/>
                </a:lnTo>
                <a:lnTo>
                  <a:pt x="3087579" y="128751"/>
                </a:lnTo>
                <a:lnTo>
                  <a:pt x="3045938" y="110332"/>
                </a:lnTo>
                <a:lnTo>
                  <a:pt x="3003601" y="93236"/>
                </a:lnTo>
                <a:lnTo>
                  <a:pt x="2960595" y="77490"/>
                </a:lnTo>
                <a:lnTo>
                  <a:pt x="2916945" y="63120"/>
                </a:lnTo>
                <a:lnTo>
                  <a:pt x="2872677" y="50151"/>
                </a:lnTo>
                <a:lnTo>
                  <a:pt x="2827817" y="38610"/>
                </a:lnTo>
                <a:lnTo>
                  <a:pt x="2782393" y="28524"/>
                </a:lnTo>
                <a:lnTo>
                  <a:pt x="2736429" y="19917"/>
                </a:lnTo>
                <a:lnTo>
                  <a:pt x="2689952" y="12816"/>
                </a:lnTo>
                <a:lnTo>
                  <a:pt x="2642988" y="7248"/>
                </a:lnTo>
                <a:lnTo>
                  <a:pt x="2595564" y="3239"/>
                </a:lnTo>
                <a:lnTo>
                  <a:pt x="2547704" y="814"/>
                </a:lnTo>
                <a:lnTo>
                  <a:pt x="2499437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45516B3A-3339-EAAC-0120-2570CBF7BB5C}"/>
              </a:ext>
            </a:extLst>
          </p:cNvPr>
          <p:cNvSpPr/>
          <p:nvPr userDrawn="1"/>
        </p:nvSpPr>
        <p:spPr>
          <a:xfrm>
            <a:off x="0" y="1883993"/>
            <a:ext cx="5195455" cy="3090013"/>
          </a:xfrm>
          <a:custGeom>
            <a:avLst/>
            <a:gdLst/>
            <a:ahLst/>
            <a:cxnLst/>
            <a:rect l="l" t="t" r="r" b="b"/>
            <a:pathLst>
              <a:path w="3903979" h="2852420">
                <a:moveTo>
                  <a:pt x="2499437" y="0"/>
                </a:moveTo>
                <a:lnTo>
                  <a:pt x="0" y="0"/>
                </a:lnTo>
                <a:lnTo>
                  <a:pt x="0" y="2852280"/>
                </a:lnTo>
                <a:lnTo>
                  <a:pt x="2499437" y="2852280"/>
                </a:lnTo>
                <a:lnTo>
                  <a:pt x="2547704" y="2851466"/>
                </a:lnTo>
                <a:lnTo>
                  <a:pt x="2595564" y="2849041"/>
                </a:lnTo>
                <a:lnTo>
                  <a:pt x="2642988" y="2845031"/>
                </a:lnTo>
                <a:lnTo>
                  <a:pt x="2689952" y="2839463"/>
                </a:lnTo>
                <a:lnTo>
                  <a:pt x="2736429" y="2832362"/>
                </a:lnTo>
                <a:lnTo>
                  <a:pt x="2782393" y="2823755"/>
                </a:lnTo>
                <a:lnTo>
                  <a:pt x="2827817" y="2813668"/>
                </a:lnTo>
                <a:lnTo>
                  <a:pt x="2872677" y="2802127"/>
                </a:lnTo>
                <a:lnTo>
                  <a:pt x="2916945" y="2789158"/>
                </a:lnTo>
                <a:lnTo>
                  <a:pt x="2960595" y="2774787"/>
                </a:lnTo>
                <a:lnTo>
                  <a:pt x="3003601" y="2759041"/>
                </a:lnTo>
                <a:lnTo>
                  <a:pt x="3045938" y="2741946"/>
                </a:lnTo>
                <a:lnTo>
                  <a:pt x="3087579" y="2723527"/>
                </a:lnTo>
                <a:lnTo>
                  <a:pt x="3128497" y="2703810"/>
                </a:lnTo>
                <a:lnTo>
                  <a:pt x="3168668" y="2682823"/>
                </a:lnTo>
                <a:lnTo>
                  <a:pt x="3208063" y="2660591"/>
                </a:lnTo>
                <a:lnTo>
                  <a:pt x="3246659" y="2637140"/>
                </a:lnTo>
                <a:lnTo>
                  <a:pt x="3284427" y="2612497"/>
                </a:lnTo>
                <a:lnTo>
                  <a:pt x="3321343" y="2586687"/>
                </a:lnTo>
                <a:lnTo>
                  <a:pt x="3357380" y="2559737"/>
                </a:lnTo>
                <a:lnTo>
                  <a:pt x="3392512" y="2531672"/>
                </a:lnTo>
                <a:lnTo>
                  <a:pt x="3426712" y="2502520"/>
                </a:lnTo>
                <a:lnTo>
                  <a:pt x="3459955" y="2472306"/>
                </a:lnTo>
                <a:lnTo>
                  <a:pt x="3492215" y="2441055"/>
                </a:lnTo>
                <a:lnTo>
                  <a:pt x="3523465" y="2408796"/>
                </a:lnTo>
                <a:lnTo>
                  <a:pt x="3553679" y="2375552"/>
                </a:lnTo>
                <a:lnTo>
                  <a:pt x="3582831" y="2341352"/>
                </a:lnTo>
                <a:lnTo>
                  <a:pt x="3610895" y="2306220"/>
                </a:lnTo>
                <a:lnTo>
                  <a:pt x="3637845" y="2270183"/>
                </a:lnTo>
                <a:lnTo>
                  <a:pt x="3663655" y="2233267"/>
                </a:lnTo>
                <a:lnTo>
                  <a:pt x="3688298" y="2195498"/>
                </a:lnTo>
                <a:lnTo>
                  <a:pt x="3711749" y="2156903"/>
                </a:lnTo>
                <a:lnTo>
                  <a:pt x="3733980" y="2117507"/>
                </a:lnTo>
                <a:lnTo>
                  <a:pt x="3754967" y="2077337"/>
                </a:lnTo>
                <a:lnTo>
                  <a:pt x="3774683" y="2036419"/>
                </a:lnTo>
                <a:lnTo>
                  <a:pt x="3793102" y="1994778"/>
                </a:lnTo>
                <a:lnTo>
                  <a:pt x="3810197" y="1952441"/>
                </a:lnTo>
                <a:lnTo>
                  <a:pt x="3825944" y="1909435"/>
                </a:lnTo>
                <a:lnTo>
                  <a:pt x="3840314" y="1865785"/>
                </a:lnTo>
                <a:lnTo>
                  <a:pt x="3853283" y="1821518"/>
                </a:lnTo>
                <a:lnTo>
                  <a:pt x="3864824" y="1776659"/>
                </a:lnTo>
                <a:lnTo>
                  <a:pt x="3874910" y="1731234"/>
                </a:lnTo>
                <a:lnTo>
                  <a:pt x="3883517" y="1685271"/>
                </a:lnTo>
                <a:lnTo>
                  <a:pt x="3890618" y="1638795"/>
                </a:lnTo>
                <a:lnTo>
                  <a:pt x="3896186" y="1591831"/>
                </a:lnTo>
                <a:lnTo>
                  <a:pt x="3900195" y="1544407"/>
                </a:lnTo>
                <a:lnTo>
                  <a:pt x="3902620" y="1496549"/>
                </a:lnTo>
                <a:lnTo>
                  <a:pt x="3903434" y="1448282"/>
                </a:lnTo>
                <a:lnTo>
                  <a:pt x="3903434" y="1403997"/>
                </a:lnTo>
                <a:lnTo>
                  <a:pt x="3902620" y="1355730"/>
                </a:lnTo>
                <a:lnTo>
                  <a:pt x="3900195" y="1307870"/>
                </a:lnTo>
                <a:lnTo>
                  <a:pt x="3896186" y="1260446"/>
                </a:lnTo>
                <a:lnTo>
                  <a:pt x="3890618" y="1213482"/>
                </a:lnTo>
                <a:lnTo>
                  <a:pt x="3883517" y="1167005"/>
                </a:lnTo>
                <a:lnTo>
                  <a:pt x="3874910" y="1121041"/>
                </a:lnTo>
                <a:lnTo>
                  <a:pt x="3864824" y="1075617"/>
                </a:lnTo>
                <a:lnTo>
                  <a:pt x="3853283" y="1030757"/>
                </a:lnTo>
                <a:lnTo>
                  <a:pt x="3840314" y="986489"/>
                </a:lnTo>
                <a:lnTo>
                  <a:pt x="3825944" y="942839"/>
                </a:lnTo>
                <a:lnTo>
                  <a:pt x="3810197" y="899833"/>
                </a:lnTo>
                <a:lnTo>
                  <a:pt x="3793102" y="857496"/>
                </a:lnTo>
                <a:lnTo>
                  <a:pt x="3774683" y="815855"/>
                </a:lnTo>
                <a:lnTo>
                  <a:pt x="3754967" y="774937"/>
                </a:lnTo>
                <a:lnTo>
                  <a:pt x="3733980" y="734766"/>
                </a:lnTo>
                <a:lnTo>
                  <a:pt x="3711749" y="695371"/>
                </a:lnTo>
                <a:lnTo>
                  <a:pt x="3688298" y="656775"/>
                </a:lnTo>
                <a:lnTo>
                  <a:pt x="3663655" y="619007"/>
                </a:lnTo>
                <a:lnTo>
                  <a:pt x="3637845" y="582091"/>
                </a:lnTo>
                <a:lnTo>
                  <a:pt x="3610895" y="546054"/>
                </a:lnTo>
                <a:lnTo>
                  <a:pt x="3582831" y="510922"/>
                </a:lnTo>
                <a:lnTo>
                  <a:pt x="3553679" y="476722"/>
                </a:lnTo>
                <a:lnTo>
                  <a:pt x="3523465" y="443479"/>
                </a:lnTo>
                <a:lnTo>
                  <a:pt x="3492215" y="411219"/>
                </a:lnTo>
                <a:lnTo>
                  <a:pt x="3459955" y="379969"/>
                </a:lnTo>
                <a:lnTo>
                  <a:pt x="3426712" y="349755"/>
                </a:lnTo>
                <a:lnTo>
                  <a:pt x="3392512" y="320603"/>
                </a:lnTo>
                <a:lnTo>
                  <a:pt x="3357380" y="292539"/>
                </a:lnTo>
                <a:lnTo>
                  <a:pt x="3321343" y="265589"/>
                </a:lnTo>
                <a:lnTo>
                  <a:pt x="3284427" y="239779"/>
                </a:lnTo>
                <a:lnTo>
                  <a:pt x="3246659" y="215136"/>
                </a:lnTo>
                <a:lnTo>
                  <a:pt x="3208063" y="191685"/>
                </a:lnTo>
                <a:lnTo>
                  <a:pt x="3168668" y="169453"/>
                </a:lnTo>
                <a:lnTo>
                  <a:pt x="3128497" y="148467"/>
                </a:lnTo>
                <a:lnTo>
                  <a:pt x="3087579" y="128751"/>
                </a:lnTo>
                <a:lnTo>
                  <a:pt x="3045938" y="110332"/>
                </a:lnTo>
                <a:lnTo>
                  <a:pt x="3003601" y="93236"/>
                </a:lnTo>
                <a:lnTo>
                  <a:pt x="2960595" y="77490"/>
                </a:lnTo>
                <a:lnTo>
                  <a:pt x="2916945" y="63120"/>
                </a:lnTo>
                <a:lnTo>
                  <a:pt x="2872677" y="50151"/>
                </a:lnTo>
                <a:lnTo>
                  <a:pt x="2827817" y="38610"/>
                </a:lnTo>
                <a:lnTo>
                  <a:pt x="2782393" y="28524"/>
                </a:lnTo>
                <a:lnTo>
                  <a:pt x="2736429" y="19917"/>
                </a:lnTo>
                <a:lnTo>
                  <a:pt x="2689952" y="12816"/>
                </a:lnTo>
                <a:lnTo>
                  <a:pt x="2642988" y="7248"/>
                </a:lnTo>
                <a:lnTo>
                  <a:pt x="2595564" y="3239"/>
                </a:lnTo>
                <a:lnTo>
                  <a:pt x="2547704" y="814"/>
                </a:lnTo>
                <a:lnTo>
                  <a:pt x="24994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D5FA197-D60E-D602-1762-14979D4B0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4" y="6217920"/>
            <a:ext cx="1449440" cy="3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343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8C882E-8DD8-8206-D6EC-3FB688BB2D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17013" y="161925"/>
            <a:ext cx="3570789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260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A41BE-EBEA-DE32-10ED-E69C09DF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5B4F8-4A64-73E8-6306-537B5A53A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0F279-5DD7-8B3A-DA64-134ED4C22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84C4CE-3C2C-8F90-F904-932341328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E120B-CE2C-7BEA-ADF2-94EE01CC7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9DBFE1-4783-A737-0209-F1D83501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35634F-BA92-48D8-8A79-0F289BB985F3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ADB950-6376-AA8B-92CB-35E1BB6D8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DAEFC2-B31E-AA49-E1BB-A31860233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9CC8E-CB37-4129-8F50-108514BCD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831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0CB7-33AA-0A15-8122-FFB2C94C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22DD57-A890-E996-FF6E-EEA08232B6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35634F-BA92-48D8-8A79-0F289BB985F3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10255-D020-3E96-C6DC-9850ED52E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66707-404C-FB08-086B-0E22AFE7C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9CC8E-CB37-4129-8F50-108514BCD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9022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C7BC56-D855-72C4-C902-1F20FAEB96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35634F-BA92-48D8-8A79-0F289BB985F3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B0F7CF-85D7-1712-D380-8D5D6DB0C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8B397-C54B-DA50-8A81-39BE940F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9CC8E-CB37-4129-8F50-108514BCD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7678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2C9BF-7EB4-9835-9D20-5A6021D81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7D4D7-B513-E0C8-04BC-B44ECA4C3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616B1-B7AB-D020-EB62-C1150012A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D4BBC-E416-D459-5A71-D969C5FD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35634F-BA92-48D8-8A79-0F289BB985F3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B7FA4-3FA2-43EC-D5D7-B0E2B3137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43098-A991-6BB7-3620-224BC720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9CC8E-CB37-4129-8F50-108514BCD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445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9B97-5DD5-2B4B-2D30-98928A56E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A3A183-7BDF-8963-2AEE-8A4C76FC8E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D14B6-2446-3A8D-9BAE-D2A2B93CC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A0DF9-867F-FB4D-CB65-74E49BE3E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35634F-BA92-48D8-8A79-0F289BB985F3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A53E3-DD5B-F781-64E1-1C1D63F0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34988-33A6-208A-BB90-9DDCC4A46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9CC8E-CB37-4129-8F50-108514BCD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8735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AD3101-E180-C7DB-11E4-6C0D824733D4}"/>
              </a:ext>
            </a:extLst>
          </p:cNvPr>
          <p:cNvSpPr/>
          <p:nvPr userDrawn="1"/>
        </p:nvSpPr>
        <p:spPr>
          <a:xfrm>
            <a:off x="108065" y="99752"/>
            <a:ext cx="11970328" cy="66584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48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FA14F3-DB69-6096-592A-837E1F07736D}"/>
              </a:ext>
            </a:extLst>
          </p:cNvPr>
          <p:cNvSpPr txBox="1"/>
          <p:nvPr/>
        </p:nvSpPr>
        <p:spPr>
          <a:xfrm>
            <a:off x="377504" y="528507"/>
            <a:ext cx="5922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Montserrat SemiBold" pitchFamily="2" charset="0"/>
              </a:rPr>
              <a:t>CLASS 6: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FD2CA-6B03-A025-8BBF-DBECAFA3FCAA}"/>
              </a:ext>
            </a:extLst>
          </p:cNvPr>
          <p:cNvSpPr txBox="1"/>
          <p:nvPr/>
        </p:nvSpPr>
        <p:spPr>
          <a:xfrm>
            <a:off x="377504" y="970669"/>
            <a:ext cx="5718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02060"/>
                </a:solidFill>
                <a:latin typeface="Montserrat ExtraBold" panose="00000900000000000000" pitchFamily="50" charset="0"/>
              </a:rPr>
              <a:t>GETTING</a:t>
            </a:r>
          </a:p>
          <a:p>
            <a:r>
              <a:rPr lang="en-GB" sz="4800" dirty="0">
                <a:solidFill>
                  <a:srgbClr val="FFC000"/>
                </a:solidFill>
                <a:latin typeface="Montserrat ExtraBold" panose="00000900000000000000" pitchFamily="50" charset="0"/>
              </a:rPr>
              <a:t>STARTED</a:t>
            </a:r>
          </a:p>
        </p:txBody>
      </p:sp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02360B58-2329-3005-11CA-A97E6C72AC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30" b="27985"/>
          <a:stretch/>
        </p:blipFill>
        <p:spPr>
          <a:xfrm>
            <a:off x="4766224" y="1549214"/>
            <a:ext cx="7313481" cy="52045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55C273-440F-41E5-E0DF-A389CB3FF9D6}"/>
              </a:ext>
            </a:extLst>
          </p:cNvPr>
          <p:cNvSpPr txBox="1"/>
          <p:nvPr/>
        </p:nvSpPr>
        <p:spPr>
          <a:xfrm rot="16200000">
            <a:off x="10774018" y="5265386"/>
            <a:ext cx="210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  <a:latin typeface="Montserrat SemiBold" panose="00000700000000000000" pitchFamily="50" charset="0"/>
              </a:rPr>
              <a:t>SALES PROCESS</a:t>
            </a:r>
          </a:p>
        </p:txBody>
      </p:sp>
    </p:spTree>
    <p:extLst>
      <p:ext uri="{BB962C8B-B14F-4D97-AF65-F5344CB8AC3E}">
        <p14:creationId xmlns:p14="http://schemas.microsoft.com/office/powerpoint/2010/main" val="32937929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33;p26">
            <a:extLst>
              <a:ext uri="{FF2B5EF4-FFF2-40B4-BE49-F238E27FC236}">
                <a16:creationId xmlns:a16="http://schemas.microsoft.com/office/drawing/2014/main" id="{ED73BDD9-6209-2694-6A76-1706855FF3F0}"/>
              </a:ext>
            </a:extLst>
          </p:cNvPr>
          <p:cNvPicPr preferRelativeResize="0"/>
          <p:nvPr/>
        </p:nvPicPr>
        <p:blipFill rotWithShape="1">
          <a:blip r:embed="rId2">
            <a:alphaModFix amt="46000"/>
          </a:blip>
          <a:srcRect t="13877" r="28835" b="13768"/>
          <a:stretch/>
        </p:blipFill>
        <p:spPr>
          <a:xfrm>
            <a:off x="4629150" y="105450"/>
            <a:ext cx="7436324" cy="66627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30;p26">
            <a:extLst>
              <a:ext uri="{FF2B5EF4-FFF2-40B4-BE49-F238E27FC236}">
                <a16:creationId xmlns:a16="http://schemas.microsoft.com/office/drawing/2014/main" id="{7A4945E0-413C-FD42-96B3-61903C78B7F6}"/>
              </a:ext>
            </a:extLst>
          </p:cNvPr>
          <p:cNvSpPr txBox="1"/>
          <p:nvPr/>
        </p:nvSpPr>
        <p:spPr>
          <a:xfrm>
            <a:off x="2799900" y="649550"/>
            <a:ext cx="6592200" cy="67707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bg1"/>
                </a:solidFill>
                <a:latin typeface="Montserrat ExtraBold" panose="00000900000000000000" pitchFamily="50" charset="0"/>
                <a:ea typeface="Syncopate"/>
                <a:cs typeface="Syncopate"/>
                <a:sym typeface="Syncopate"/>
              </a:rPr>
              <a:t>IS IT WORTH IT?</a:t>
            </a:r>
            <a:endParaRPr lang="en-GB" sz="3200" b="1" dirty="0">
              <a:solidFill>
                <a:schemeClr val="bg1"/>
              </a:solidFill>
              <a:latin typeface="Montserrat ExtraBold" panose="00000900000000000000" pitchFamily="50" charset="0"/>
              <a:ea typeface="Syncopate"/>
              <a:cs typeface="Syncopate"/>
              <a:sym typeface="Syncopate"/>
            </a:endParaRPr>
          </a:p>
        </p:txBody>
      </p:sp>
      <p:sp>
        <p:nvSpPr>
          <p:cNvPr id="4" name="Google Shape;234;p26">
            <a:extLst>
              <a:ext uri="{FF2B5EF4-FFF2-40B4-BE49-F238E27FC236}">
                <a16:creationId xmlns:a16="http://schemas.microsoft.com/office/drawing/2014/main" id="{0BFA0921-008D-E9D0-952D-9A8FAB7640DD}"/>
              </a:ext>
            </a:extLst>
          </p:cNvPr>
          <p:cNvSpPr txBox="1"/>
          <p:nvPr/>
        </p:nvSpPr>
        <p:spPr>
          <a:xfrm>
            <a:off x="1076009" y="1967514"/>
            <a:ext cx="6843000" cy="1293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Would </a:t>
            </a:r>
            <a:r>
              <a:rPr lang="en-GB" sz="3600" dirty="0">
                <a:solidFill>
                  <a:srgbClr val="FF9900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an extra £500 </a:t>
            </a:r>
            <a:r>
              <a:rPr lang="en-GB" sz="36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change anything in your budget?</a:t>
            </a:r>
            <a:endParaRPr sz="3600" dirty="0">
              <a:solidFill>
                <a:schemeClr val="bg1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</p:txBody>
      </p:sp>
      <p:sp>
        <p:nvSpPr>
          <p:cNvPr id="5" name="Google Shape;235;p26">
            <a:extLst>
              <a:ext uri="{FF2B5EF4-FFF2-40B4-BE49-F238E27FC236}">
                <a16:creationId xmlns:a16="http://schemas.microsoft.com/office/drawing/2014/main" id="{46F317A9-9A62-2FF1-DBB1-728A60276BD5}"/>
              </a:ext>
            </a:extLst>
          </p:cNvPr>
          <p:cNvSpPr txBox="1"/>
          <p:nvPr/>
        </p:nvSpPr>
        <p:spPr>
          <a:xfrm>
            <a:off x="1076009" y="3861228"/>
            <a:ext cx="5947800" cy="14588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£500 a month?</a:t>
            </a:r>
            <a:endParaRPr sz="2400" dirty="0">
              <a:solidFill>
                <a:schemeClr val="bg1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£500 a fortnight?</a:t>
            </a:r>
            <a:endParaRPr sz="2400" dirty="0">
              <a:solidFill>
                <a:schemeClr val="bg1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£500 a week?</a:t>
            </a:r>
            <a:endParaRPr sz="2400" dirty="0">
              <a:solidFill>
                <a:schemeClr val="bg1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</p:txBody>
      </p:sp>
      <p:sp>
        <p:nvSpPr>
          <p:cNvPr id="6" name="Google Shape;236;p26">
            <a:extLst>
              <a:ext uri="{FF2B5EF4-FFF2-40B4-BE49-F238E27FC236}">
                <a16:creationId xmlns:a16="http://schemas.microsoft.com/office/drawing/2014/main" id="{04CB271C-2908-831B-6A5F-1CC832C6B951}"/>
              </a:ext>
            </a:extLst>
          </p:cNvPr>
          <p:cNvSpPr txBox="1"/>
          <p:nvPr/>
        </p:nvSpPr>
        <p:spPr>
          <a:xfrm>
            <a:off x="1076009" y="3251861"/>
            <a:ext cx="5947800" cy="6093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how about…</a:t>
            </a:r>
            <a:endParaRPr sz="2400" dirty="0">
              <a:solidFill>
                <a:schemeClr val="bg1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</p:txBody>
      </p:sp>
      <p:sp>
        <p:nvSpPr>
          <p:cNvPr id="7" name="Google Shape;231;p26">
            <a:extLst>
              <a:ext uri="{FF2B5EF4-FFF2-40B4-BE49-F238E27FC236}">
                <a16:creationId xmlns:a16="http://schemas.microsoft.com/office/drawing/2014/main" id="{3DC0E520-EE33-7032-36D2-BA9750D5226D}"/>
              </a:ext>
            </a:extLst>
          </p:cNvPr>
          <p:cNvSpPr txBox="1"/>
          <p:nvPr/>
        </p:nvSpPr>
        <p:spPr>
          <a:xfrm>
            <a:off x="8708850" y="6089425"/>
            <a:ext cx="2855700" cy="554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dirty="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CCMP</a:t>
            </a:r>
            <a:endParaRPr sz="2400" i="1" dirty="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232;p26">
            <a:extLst>
              <a:ext uri="{FF2B5EF4-FFF2-40B4-BE49-F238E27FC236}">
                <a16:creationId xmlns:a16="http://schemas.microsoft.com/office/drawing/2014/main" id="{C626B128-D77C-9A20-1F30-6C682B6922C9}"/>
              </a:ext>
            </a:extLst>
          </p:cNvPr>
          <p:cNvSpPr/>
          <p:nvPr/>
        </p:nvSpPr>
        <p:spPr>
          <a:xfrm>
            <a:off x="11564700" y="6303425"/>
            <a:ext cx="627300" cy="17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7715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F6A6C5-618E-3003-82FF-B185F4F9B213}"/>
              </a:ext>
            </a:extLst>
          </p:cNvPr>
          <p:cNvSpPr txBox="1"/>
          <p:nvPr/>
        </p:nvSpPr>
        <p:spPr>
          <a:xfrm>
            <a:off x="231215" y="567720"/>
            <a:ext cx="5718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C000"/>
                </a:solidFill>
                <a:latin typeface="Montserrat ExtraBold" panose="00000900000000000000" pitchFamily="50" charset="0"/>
              </a:rPr>
              <a:t>IT BEGINS WITH</a:t>
            </a:r>
          </a:p>
          <a:p>
            <a:r>
              <a:rPr lang="en-GB" sz="4800" dirty="0">
                <a:solidFill>
                  <a:srgbClr val="002060"/>
                </a:solidFill>
                <a:latin typeface="Montserrat ExtraBold" panose="00000900000000000000" pitchFamily="50" charset="0"/>
              </a:rPr>
              <a:t>2 LISTS</a:t>
            </a:r>
          </a:p>
        </p:txBody>
      </p:sp>
      <p:pic>
        <p:nvPicPr>
          <p:cNvPr id="3" name="Google Shape;245;p27">
            <a:extLst>
              <a:ext uri="{FF2B5EF4-FFF2-40B4-BE49-F238E27FC236}">
                <a16:creationId xmlns:a16="http://schemas.microsoft.com/office/drawing/2014/main" id="{AFC7E45B-CCBC-1536-BD5F-77133416FF6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-484" b="10806"/>
          <a:stretch/>
        </p:blipFill>
        <p:spPr>
          <a:xfrm>
            <a:off x="1078988" y="2715850"/>
            <a:ext cx="4022950" cy="25613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stA="64000" endPos="30000" fadeDir="5400012" sy="-100000" algn="bl" rotWithShape="0"/>
          </a:effectLst>
        </p:spPr>
      </p:pic>
      <p:sp>
        <p:nvSpPr>
          <p:cNvPr id="4" name="Google Shape;246;p27">
            <a:extLst>
              <a:ext uri="{FF2B5EF4-FFF2-40B4-BE49-F238E27FC236}">
                <a16:creationId xmlns:a16="http://schemas.microsoft.com/office/drawing/2014/main" id="{9F489543-B9BE-B7B7-3BE7-198BCB68DE17}"/>
              </a:ext>
            </a:extLst>
          </p:cNvPr>
          <p:cNvSpPr txBox="1"/>
          <p:nvPr/>
        </p:nvSpPr>
        <p:spPr>
          <a:xfrm>
            <a:off x="935794" y="5387905"/>
            <a:ext cx="4309337" cy="46779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turn to pages 15 &amp; 16 in your workbook</a:t>
            </a:r>
            <a:endParaRPr sz="1600" dirty="0">
              <a:solidFill>
                <a:schemeClr val="bg1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</p:txBody>
      </p:sp>
      <p:sp>
        <p:nvSpPr>
          <p:cNvPr id="5" name="Google Shape;244;p27">
            <a:extLst>
              <a:ext uri="{FF2B5EF4-FFF2-40B4-BE49-F238E27FC236}">
                <a16:creationId xmlns:a16="http://schemas.microsoft.com/office/drawing/2014/main" id="{9995E5BF-6DC9-658F-8C93-15DD935CD9B7}"/>
              </a:ext>
            </a:extLst>
          </p:cNvPr>
          <p:cNvSpPr txBox="1"/>
          <p:nvPr/>
        </p:nvSpPr>
        <p:spPr>
          <a:xfrm>
            <a:off x="5487800" y="2891494"/>
            <a:ext cx="6285100" cy="227136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List one: 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Potential </a:t>
            </a:r>
            <a:r>
              <a:rPr lang="en-GB" sz="2400" b="1" dirty="0">
                <a:solidFill>
                  <a:srgbClr val="FF9900"/>
                </a:solidFill>
                <a:latin typeface="Montserrat" panose="00000500000000000000" pitchFamily="50" charset="0"/>
                <a:ea typeface="Oswald Light"/>
                <a:cs typeface="Oswald Light"/>
                <a:sym typeface="Oswald"/>
              </a:rPr>
              <a:t>B</a:t>
            </a:r>
            <a:r>
              <a:rPr lang="en-GB" sz="2400" b="1" dirty="0">
                <a:solidFill>
                  <a:srgbClr val="FF9900"/>
                </a:solidFill>
                <a:latin typeface="Montserrat" panose="00000500000000000000" pitchFamily="50" charset="0"/>
                <a:ea typeface="Oswald"/>
                <a:cs typeface="Oswald"/>
                <a:sym typeface="Oswald"/>
              </a:rPr>
              <a:t>usiness Partners</a:t>
            </a:r>
            <a:endParaRPr sz="2400" b="1" dirty="0">
              <a:solidFill>
                <a:srgbClr val="FF9900"/>
              </a:solidFill>
              <a:latin typeface="Montserrat" panose="00000500000000000000" pitchFamily="50" charset="0"/>
              <a:ea typeface="Oswald"/>
              <a:cs typeface="Oswald"/>
              <a:sym typeface="Oswa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Blip>
                <a:blip r:embed="rId3"/>
              </a:buBlip>
            </a:pP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Influential</a:t>
            </a:r>
            <a:endParaRPr dirty="0">
              <a:solidFill>
                <a:schemeClr val="bg1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Blip>
                <a:blip r:embed="rId3"/>
              </a:buBlip>
            </a:pP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Sales</a:t>
            </a:r>
            <a:endParaRPr dirty="0">
              <a:solidFill>
                <a:schemeClr val="bg1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Blip>
                <a:blip r:embed="rId3"/>
              </a:buBlip>
            </a:pP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Teacher</a:t>
            </a:r>
            <a:endParaRPr dirty="0">
              <a:solidFill>
                <a:schemeClr val="bg1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Blip>
                <a:blip r:embed="rId3"/>
              </a:buBlip>
            </a:pP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Enthusiastic</a:t>
            </a:r>
            <a:endParaRPr dirty="0">
              <a:solidFill>
                <a:schemeClr val="bg1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Blip>
                <a:blip r:embed="rId3"/>
              </a:buBlip>
            </a:pP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Ambitious</a:t>
            </a:r>
            <a:endParaRPr dirty="0">
              <a:solidFill>
                <a:schemeClr val="bg1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Blip>
                <a:blip r:embed="rId3"/>
              </a:buBlip>
            </a:pP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has a Money goal</a:t>
            </a:r>
            <a:endParaRPr dirty="0">
              <a:solidFill>
                <a:schemeClr val="bg1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</p:txBody>
      </p:sp>
    </p:spTree>
    <p:extLst>
      <p:ext uri="{BB962C8B-B14F-4D97-AF65-F5344CB8AC3E}">
        <p14:creationId xmlns:p14="http://schemas.microsoft.com/office/powerpoint/2010/main" val="28388367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F6A6C5-618E-3003-82FF-B185F4F9B213}"/>
              </a:ext>
            </a:extLst>
          </p:cNvPr>
          <p:cNvSpPr txBox="1"/>
          <p:nvPr/>
        </p:nvSpPr>
        <p:spPr>
          <a:xfrm>
            <a:off x="231215" y="567720"/>
            <a:ext cx="5718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C000"/>
                </a:solidFill>
                <a:latin typeface="Montserrat ExtraBold" panose="00000900000000000000" pitchFamily="50" charset="0"/>
              </a:rPr>
              <a:t>IT BEGINS WITH</a:t>
            </a:r>
          </a:p>
          <a:p>
            <a:r>
              <a:rPr lang="en-GB" sz="4800" dirty="0">
                <a:solidFill>
                  <a:srgbClr val="002060"/>
                </a:solidFill>
                <a:latin typeface="Montserrat ExtraBold" panose="00000900000000000000" pitchFamily="50" charset="0"/>
              </a:rPr>
              <a:t>2 LISTS</a:t>
            </a:r>
          </a:p>
        </p:txBody>
      </p:sp>
      <p:pic>
        <p:nvPicPr>
          <p:cNvPr id="3" name="Google Shape;245;p27">
            <a:extLst>
              <a:ext uri="{FF2B5EF4-FFF2-40B4-BE49-F238E27FC236}">
                <a16:creationId xmlns:a16="http://schemas.microsoft.com/office/drawing/2014/main" id="{AFC7E45B-CCBC-1536-BD5F-77133416FF6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-484" b="10806"/>
          <a:stretch/>
        </p:blipFill>
        <p:spPr>
          <a:xfrm>
            <a:off x="1078988" y="2715850"/>
            <a:ext cx="4022950" cy="25613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stA="64000" endPos="30000" fadeDir="5400012" sy="-100000" algn="bl" rotWithShape="0"/>
          </a:effectLst>
        </p:spPr>
      </p:pic>
      <p:sp>
        <p:nvSpPr>
          <p:cNvPr id="4" name="Google Shape;246;p27">
            <a:extLst>
              <a:ext uri="{FF2B5EF4-FFF2-40B4-BE49-F238E27FC236}">
                <a16:creationId xmlns:a16="http://schemas.microsoft.com/office/drawing/2014/main" id="{9F489543-B9BE-B7B7-3BE7-198BCB68DE17}"/>
              </a:ext>
            </a:extLst>
          </p:cNvPr>
          <p:cNvSpPr txBox="1"/>
          <p:nvPr/>
        </p:nvSpPr>
        <p:spPr>
          <a:xfrm>
            <a:off x="935794" y="5387905"/>
            <a:ext cx="4309337" cy="46779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turn to pages 15 &amp; 16 in your workbook</a:t>
            </a:r>
            <a:endParaRPr sz="1600" dirty="0">
              <a:solidFill>
                <a:schemeClr val="bg1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</p:txBody>
      </p:sp>
      <p:sp>
        <p:nvSpPr>
          <p:cNvPr id="6" name="Google Shape;254;p28">
            <a:extLst>
              <a:ext uri="{FF2B5EF4-FFF2-40B4-BE49-F238E27FC236}">
                <a16:creationId xmlns:a16="http://schemas.microsoft.com/office/drawing/2014/main" id="{3F94C73A-6D1A-A47C-E79A-29A4AA0FFBBE}"/>
              </a:ext>
            </a:extLst>
          </p:cNvPr>
          <p:cNvSpPr txBox="1"/>
          <p:nvPr/>
        </p:nvSpPr>
        <p:spPr>
          <a:xfrm>
            <a:off x="5440174" y="2999356"/>
            <a:ext cx="4923025" cy="19943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List two: </a:t>
            </a:r>
            <a:r>
              <a:rPr lang="en-GB" sz="2400" b="1" dirty="0">
                <a:solidFill>
                  <a:srgbClr val="FF9900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Potential </a:t>
            </a:r>
            <a:r>
              <a:rPr lang="en-GB" sz="2400" b="1" dirty="0">
                <a:solidFill>
                  <a:srgbClr val="FF9900"/>
                </a:solidFill>
                <a:latin typeface="Montserrat" panose="00000500000000000000" pitchFamily="50" charset="0"/>
                <a:ea typeface="Oswald Light"/>
                <a:cs typeface="Oswald Light"/>
                <a:sym typeface="Oswald"/>
              </a:rPr>
              <a:t>C</a:t>
            </a:r>
            <a:r>
              <a:rPr lang="en-GB" sz="2400" b="1" dirty="0">
                <a:solidFill>
                  <a:srgbClr val="FF9900"/>
                </a:solidFill>
                <a:latin typeface="Montserrat" panose="00000500000000000000" pitchFamily="50" charset="0"/>
                <a:ea typeface="Oswald"/>
                <a:cs typeface="Oswald"/>
                <a:sym typeface="Oswald"/>
              </a:rPr>
              <a:t>lients</a:t>
            </a:r>
            <a:endParaRPr sz="2400" b="1" dirty="0">
              <a:solidFill>
                <a:srgbClr val="FF9900"/>
              </a:solidFill>
              <a:latin typeface="Montserrat" panose="00000500000000000000" pitchFamily="50" charset="0"/>
              <a:ea typeface="Oswald"/>
              <a:cs typeface="Oswald"/>
              <a:sym typeface="Oswa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Blip>
                <a:blip r:embed="rId3"/>
              </a:buBlip>
            </a:pP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Married or a Couple</a:t>
            </a:r>
            <a:endParaRPr dirty="0">
              <a:solidFill>
                <a:schemeClr val="bg1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Blip>
                <a:blip r:embed="rId3"/>
              </a:buBlip>
            </a:pP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Children (kids)</a:t>
            </a:r>
            <a:endParaRPr dirty="0">
              <a:solidFill>
                <a:schemeClr val="bg1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Blip>
                <a:blip r:embed="rId3"/>
              </a:buBlip>
            </a:pP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Homeowner</a:t>
            </a:r>
            <a:endParaRPr dirty="0">
              <a:solidFill>
                <a:schemeClr val="bg1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Blip>
                <a:blip r:embed="rId3"/>
              </a:buBlip>
            </a:pP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Employed</a:t>
            </a:r>
            <a:endParaRPr dirty="0">
              <a:solidFill>
                <a:schemeClr val="bg1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Blip>
                <a:blip r:embed="rId3"/>
              </a:buBlip>
            </a:pP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Over 25</a:t>
            </a:r>
            <a:endParaRPr dirty="0">
              <a:solidFill>
                <a:schemeClr val="bg1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</p:txBody>
      </p:sp>
    </p:spTree>
    <p:extLst>
      <p:ext uri="{BB962C8B-B14F-4D97-AF65-F5344CB8AC3E}">
        <p14:creationId xmlns:p14="http://schemas.microsoft.com/office/powerpoint/2010/main" val="14999599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5;p23">
            <a:extLst>
              <a:ext uri="{FF2B5EF4-FFF2-40B4-BE49-F238E27FC236}">
                <a16:creationId xmlns:a16="http://schemas.microsoft.com/office/drawing/2014/main" id="{B7E30E70-69CD-AB05-6982-26AAC2926EC7}"/>
              </a:ext>
            </a:extLst>
          </p:cNvPr>
          <p:cNvSpPr txBox="1"/>
          <p:nvPr/>
        </p:nvSpPr>
        <p:spPr>
          <a:xfrm>
            <a:off x="2333400" y="655986"/>
            <a:ext cx="7525200" cy="67707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bg1"/>
                </a:solidFill>
                <a:latin typeface="Montserrat ExtraBold" panose="00000900000000000000" pitchFamily="50" charset="0"/>
                <a:ea typeface="Syncopate"/>
                <a:cs typeface="Syncopate"/>
                <a:sym typeface="Syncopate"/>
              </a:rPr>
              <a:t>TALK TO YOUR TRAINER TODAY</a:t>
            </a:r>
            <a:endParaRPr lang="en-GB" sz="3200" b="1" dirty="0">
              <a:solidFill>
                <a:srgbClr val="FFC000"/>
              </a:solidFill>
              <a:latin typeface="Montserrat ExtraBold" panose="00000900000000000000" pitchFamily="50" charset="0"/>
              <a:ea typeface="Syncopate"/>
              <a:cs typeface="Syncopate"/>
              <a:sym typeface="Syncopate"/>
            </a:endParaRPr>
          </a:p>
        </p:txBody>
      </p:sp>
      <p:sp>
        <p:nvSpPr>
          <p:cNvPr id="3" name="Google Shape;176;p23">
            <a:extLst>
              <a:ext uri="{FF2B5EF4-FFF2-40B4-BE49-F238E27FC236}">
                <a16:creationId xmlns:a16="http://schemas.microsoft.com/office/drawing/2014/main" id="{CCCCDADC-1D90-B008-B3E2-B1C478015EC4}"/>
              </a:ext>
            </a:extLst>
          </p:cNvPr>
          <p:cNvSpPr txBox="1"/>
          <p:nvPr/>
        </p:nvSpPr>
        <p:spPr>
          <a:xfrm>
            <a:off x="8708850" y="6175150"/>
            <a:ext cx="2855700" cy="554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do it now</a:t>
            </a:r>
            <a:endParaRPr sz="2400" i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77;p23">
            <a:extLst>
              <a:ext uri="{FF2B5EF4-FFF2-40B4-BE49-F238E27FC236}">
                <a16:creationId xmlns:a16="http://schemas.microsoft.com/office/drawing/2014/main" id="{C3972A52-3201-86DA-D95C-04CDD41B13E3}"/>
              </a:ext>
            </a:extLst>
          </p:cNvPr>
          <p:cNvSpPr/>
          <p:nvPr/>
        </p:nvSpPr>
        <p:spPr>
          <a:xfrm>
            <a:off x="11564700" y="6389150"/>
            <a:ext cx="627300" cy="17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pic>
        <p:nvPicPr>
          <p:cNvPr id="5" name="Google Shape;264;p29">
            <a:extLst>
              <a:ext uri="{FF2B5EF4-FFF2-40B4-BE49-F238E27FC236}">
                <a16:creationId xmlns:a16="http://schemas.microsoft.com/office/drawing/2014/main" id="{C70AB223-94C5-7D25-F2B1-EA94846366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262" t="6562" r="5654" b="5355"/>
          <a:stretch/>
        </p:blipFill>
        <p:spPr>
          <a:xfrm>
            <a:off x="3201533" y="4589364"/>
            <a:ext cx="1383527" cy="1376236"/>
          </a:xfrm>
          <a:prstGeom prst="flowChartConnector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" name="Google Shape;266;p29">
            <a:extLst>
              <a:ext uri="{FF2B5EF4-FFF2-40B4-BE49-F238E27FC236}">
                <a16:creationId xmlns:a16="http://schemas.microsoft.com/office/drawing/2014/main" id="{D3A461AE-6870-DF83-AF72-152D4C48D26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58" b="268"/>
          <a:stretch/>
        </p:blipFill>
        <p:spPr>
          <a:xfrm>
            <a:off x="1287072" y="1857127"/>
            <a:ext cx="1303277" cy="1296409"/>
          </a:xfrm>
          <a:prstGeom prst="flowChartConnector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7" name="Google Shape;267;p29">
            <a:extLst>
              <a:ext uri="{FF2B5EF4-FFF2-40B4-BE49-F238E27FC236}">
                <a16:creationId xmlns:a16="http://schemas.microsoft.com/office/drawing/2014/main" id="{61A577F5-5927-D594-2B89-ADC46B35E4C5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 rot="10800000" flipH="1" flipV="1">
            <a:off x="1287071" y="2505332"/>
            <a:ext cx="2606225" cy="2084032"/>
          </a:xfrm>
          <a:prstGeom prst="curvedConnector4">
            <a:avLst>
              <a:gd name="adj1" fmla="val -8771"/>
              <a:gd name="adj2" fmla="val 65552"/>
            </a:avLst>
          </a:prstGeom>
          <a:noFill/>
          <a:ln w="28575" cap="flat" cmpd="sng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4" name="Google Shape;263;p29">
            <a:extLst>
              <a:ext uri="{FF2B5EF4-FFF2-40B4-BE49-F238E27FC236}">
                <a16:creationId xmlns:a16="http://schemas.microsoft.com/office/drawing/2014/main" id="{99731DE0-7D49-7CF5-411C-BB0706592A7D}"/>
              </a:ext>
            </a:extLst>
          </p:cNvPr>
          <p:cNvSpPr txBox="1"/>
          <p:nvPr/>
        </p:nvSpPr>
        <p:spPr>
          <a:xfrm>
            <a:off x="5413650" y="2521166"/>
            <a:ext cx="6378300" cy="6093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bg1"/>
                </a:solidFill>
                <a:latin typeface="Montserrat" panose="00000500000000000000" pitchFamily="50" charset="0"/>
                <a:ea typeface="Oswald Medium"/>
                <a:cs typeface="Oswald Medium"/>
                <a:sym typeface="Oswald Medium"/>
              </a:rPr>
              <a:t>Take your lists back to your trainer.</a:t>
            </a:r>
            <a:endParaRPr sz="2400" b="1" dirty="0">
              <a:solidFill>
                <a:schemeClr val="bg1"/>
              </a:solidFill>
              <a:latin typeface="Montserrat" panose="00000500000000000000" pitchFamily="50" charset="0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6" name="Google Shape;265;p29">
            <a:extLst>
              <a:ext uri="{FF2B5EF4-FFF2-40B4-BE49-F238E27FC236}">
                <a16:creationId xmlns:a16="http://schemas.microsoft.com/office/drawing/2014/main" id="{D0E83F02-0B20-2140-995A-D3E23B718E70}"/>
              </a:ext>
            </a:extLst>
          </p:cNvPr>
          <p:cNvSpPr txBox="1"/>
          <p:nvPr/>
        </p:nvSpPr>
        <p:spPr>
          <a:xfrm>
            <a:off x="5413650" y="3130533"/>
            <a:ext cx="6378300" cy="14588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The best time to begin is today, and the sooner you get started the faster you get on track to meet your goals!</a:t>
            </a:r>
            <a:endParaRPr lang="en-US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0889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87;p31">
            <a:extLst>
              <a:ext uri="{FF2B5EF4-FFF2-40B4-BE49-F238E27FC236}">
                <a16:creationId xmlns:a16="http://schemas.microsoft.com/office/drawing/2014/main" id="{E4F52CEA-EF20-0834-7B9F-10B3FAE140F3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43425" y="1895627"/>
            <a:ext cx="3305149" cy="306674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" name="Google Shape;285;p31">
            <a:extLst>
              <a:ext uri="{FF2B5EF4-FFF2-40B4-BE49-F238E27FC236}">
                <a16:creationId xmlns:a16="http://schemas.microsoft.com/office/drawing/2014/main" id="{7D6098BD-F0F3-CAB7-4BAB-4CE0B0FA541A}"/>
              </a:ext>
            </a:extLst>
          </p:cNvPr>
          <p:cNvSpPr txBox="1"/>
          <p:nvPr/>
        </p:nvSpPr>
        <p:spPr>
          <a:xfrm>
            <a:off x="8708850" y="6041800"/>
            <a:ext cx="2855700" cy="554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dirty="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questions?</a:t>
            </a:r>
            <a:endParaRPr sz="2400" i="1" dirty="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286;p31">
            <a:extLst>
              <a:ext uri="{FF2B5EF4-FFF2-40B4-BE49-F238E27FC236}">
                <a16:creationId xmlns:a16="http://schemas.microsoft.com/office/drawing/2014/main" id="{12ED2405-6728-0DF8-1DE3-A5965037809C}"/>
              </a:ext>
            </a:extLst>
          </p:cNvPr>
          <p:cNvSpPr/>
          <p:nvPr/>
        </p:nvSpPr>
        <p:spPr>
          <a:xfrm>
            <a:off x="11564700" y="6255800"/>
            <a:ext cx="627300" cy="17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02647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3F2F0C02-9C05-65DF-3BA5-4E66558413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30" b="27985"/>
          <a:stretch/>
        </p:blipFill>
        <p:spPr>
          <a:xfrm>
            <a:off x="4766224" y="1549214"/>
            <a:ext cx="7313481" cy="52045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8F0DC0-238F-2187-F78E-2ED6A672678F}"/>
              </a:ext>
            </a:extLst>
          </p:cNvPr>
          <p:cNvSpPr txBox="1"/>
          <p:nvPr/>
        </p:nvSpPr>
        <p:spPr>
          <a:xfrm>
            <a:off x="3175958" y="3657840"/>
            <a:ext cx="5840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Montserrat ExtraBold" panose="00000900000000000000" pitchFamily="50" charset="0"/>
              </a:rPr>
              <a:t>Thank You</a:t>
            </a:r>
          </a:p>
        </p:txBody>
      </p:sp>
      <p:pic>
        <p:nvPicPr>
          <p:cNvPr id="5" name="Picture 4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90B50E9C-CE80-3998-D76E-DF3154ED8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58" y="2218667"/>
            <a:ext cx="5840083" cy="1439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61FAA3-C910-56D9-5E14-29A9CB48A9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0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17013" y="161925"/>
            <a:ext cx="3570789" cy="6534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8AE689-2B4E-D99B-B5C4-F5B1BF396952}"/>
              </a:ext>
            </a:extLst>
          </p:cNvPr>
          <p:cNvSpPr txBox="1"/>
          <p:nvPr/>
        </p:nvSpPr>
        <p:spPr>
          <a:xfrm rot="16200000">
            <a:off x="10774018" y="5265386"/>
            <a:ext cx="210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  <a:latin typeface="Montserrat SemiBold" panose="00000700000000000000" pitchFamily="50" charset="0"/>
              </a:rPr>
              <a:t>SALES PROCESS</a:t>
            </a:r>
          </a:p>
        </p:txBody>
      </p:sp>
    </p:spTree>
    <p:extLst>
      <p:ext uri="{BB962C8B-B14F-4D97-AF65-F5344CB8AC3E}">
        <p14:creationId xmlns:p14="http://schemas.microsoft.com/office/powerpoint/2010/main" val="24152071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E401F8-E044-2EA1-DE88-EF7D4BCC8433}"/>
              </a:ext>
            </a:extLst>
          </p:cNvPr>
          <p:cNvSpPr txBox="1"/>
          <p:nvPr/>
        </p:nvSpPr>
        <p:spPr>
          <a:xfrm>
            <a:off x="377504" y="444458"/>
            <a:ext cx="5718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C000"/>
                </a:solidFill>
                <a:latin typeface="Montserrat ExtraBold" panose="00000900000000000000" pitchFamily="50" charset="0"/>
              </a:rPr>
              <a:t>WELCOME TO</a:t>
            </a:r>
          </a:p>
          <a:p>
            <a:r>
              <a:rPr lang="en-GB" sz="4800" dirty="0">
                <a:solidFill>
                  <a:srgbClr val="002060"/>
                </a:solidFill>
                <a:latin typeface="Montserrat ExtraBold" panose="00000900000000000000" pitchFamily="50" charset="0"/>
              </a:rPr>
              <a:t>GENISTAR</a:t>
            </a:r>
          </a:p>
        </p:txBody>
      </p:sp>
      <p:pic>
        <p:nvPicPr>
          <p:cNvPr id="4" name="Google Shape;87;p17">
            <a:extLst>
              <a:ext uri="{FF2B5EF4-FFF2-40B4-BE49-F238E27FC236}">
                <a16:creationId xmlns:a16="http://schemas.microsoft.com/office/drawing/2014/main" id="{74645D60-C94C-5717-46A9-2F5F9543934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95987" y="2852946"/>
            <a:ext cx="4927340" cy="273923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stA="64000" endPos="24000" fadeDir="5400012" sy="-100000" algn="bl" rotWithShape="0"/>
          </a:effectLst>
        </p:spPr>
      </p:pic>
      <p:sp>
        <p:nvSpPr>
          <p:cNvPr id="5" name="Google Shape;89;p17">
            <a:extLst>
              <a:ext uri="{FF2B5EF4-FFF2-40B4-BE49-F238E27FC236}">
                <a16:creationId xmlns:a16="http://schemas.microsoft.com/office/drawing/2014/main" id="{E34D2EC3-D6C8-5317-25C8-F6A6D0045FBD}"/>
              </a:ext>
            </a:extLst>
          </p:cNvPr>
          <p:cNvSpPr txBox="1"/>
          <p:nvPr/>
        </p:nvSpPr>
        <p:spPr>
          <a:xfrm>
            <a:off x="4834707" y="6033041"/>
            <a:ext cx="4611218" cy="55396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Jeff Lestz </a:t>
            </a:r>
            <a:r>
              <a:rPr lang="en-GB" sz="2400" dirty="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Co-CEO</a:t>
            </a:r>
            <a:endParaRPr sz="2400" dirty="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Google Shape;88;p17">
            <a:extLst>
              <a:ext uri="{FF2B5EF4-FFF2-40B4-BE49-F238E27FC236}">
                <a16:creationId xmlns:a16="http://schemas.microsoft.com/office/drawing/2014/main" id="{D67C8CD8-2452-7347-7912-C0B70AE21AEB}"/>
              </a:ext>
            </a:extLst>
          </p:cNvPr>
          <p:cNvPicPr preferRelativeResize="0"/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 rot="21228203">
            <a:off x="3791551" y="4494007"/>
            <a:ext cx="5123823" cy="174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2136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B7FBB-6166-2DEB-5214-F4056C9FCFAD}"/>
              </a:ext>
            </a:extLst>
          </p:cNvPr>
          <p:cNvSpPr txBox="1"/>
          <p:nvPr/>
        </p:nvSpPr>
        <p:spPr>
          <a:xfrm>
            <a:off x="135965" y="2644170"/>
            <a:ext cx="5718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C000"/>
                </a:solidFill>
                <a:latin typeface="Montserrat ExtraBold" panose="00000900000000000000" pitchFamily="50" charset="0"/>
              </a:rPr>
              <a:t>WHY</a:t>
            </a:r>
          </a:p>
          <a:p>
            <a:r>
              <a:rPr lang="en-GB" sz="4800" dirty="0">
                <a:solidFill>
                  <a:srgbClr val="002060"/>
                </a:solidFill>
                <a:latin typeface="Montserrat ExtraBold" panose="00000900000000000000" pitchFamily="50" charset="0"/>
              </a:rPr>
              <a:t>GENISTAR?</a:t>
            </a:r>
          </a:p>
        </p:txBody>
      </p:sp>
      <p:sp>
        <p:nvSpPr>
          <p:cNvPr id="3" name="Google Shape;98;p18">
            <a:extLst>
              <a:ext uri="{FF2B5EF4-FFF2-40B4-BE49-F238E27FC236}">
                <a16:creationId xmlns:a16="http://schemas.microsoft.com/office/drawing/2014/main" id="{8C19A36C-4EC0-9467-6A15-7B55BC38872E}"/>
              </a:ext>
            </a:extLst>
          </p:cNvPr>
          <p:cNvSpPr txBox="1"/>
          <p:nvPr/>
        </p:nvSpPr>
        <p:spPr>
          <a:xfrm>
            <a:off x="5980112" y="2182520"/>
            <a:ext cx="5937900" cy="249296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You joined us to </a:t>
            </a:r>
            <a:r>
              <a:rPr lang="en-GB" sz="3000" dirty="0">
                <a:solidFill>
                  <a:srgbClr val="FFC000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build a business</a:t>
            </a:r>
            <a:r>
              <a:rPr lang="en-GB" sz="30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 and </a:t>
            </a:r>
            <a:r>
              <a:rPr lang="en-GB" sz="3000" dirty="0">
                <a:solidFill>
                  <a:srgbClr val="FFC000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make money </a:t>
            </a:r>
            <a:r>
              <a:rPr lang="en-GB" sz="30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right?</a:t>
            </a:r>
            <a:endParaRPr sz="3000" dirty="0">
              <a:solidFill>
                <a:schemeClr val="bg1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bg1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Not for a JOB and a boss…</a:t>
            </a:r>
            <a:endParaRPr sz="3000" b="1" dirty="0">
              <a:solidFill>
                <a:schemeClr val="bg1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</p:txBody>
      </p:sp>
      <p:sp>
        <p:nvSpPr>
          <p:cNvPr id="4" name="Google Shape;96;p18">
            <a:extLst>
              <a:ext uri="{FF2B5EF4-FFF2-40B4-BE49-F238E27FC236}">
                <a16:creationId xmlns:a16="http://schemas.microsoft.com/office/drawing/2014/main" id="{673D6B3B-FB27-64AA-3843-63EEEE84B343}"/>
              </a:ext>
            </a:extLst>
          </p:cNvPr>
          <p:cNvSpPr txBox="1"/>
          <p:nvPr/>
        </p:nvSpPr>
        <p:spPr>
          <a:xfrm>
            <a:off x="8708850" y="6162210"/>
            <a:ext cx="2855700" cy="554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dirty="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why?</a:t>
            </a:r>
            <a:endParaRPr sz="2400" i="1" dirty="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AEDC351-F2F3-5C09-1AFE-696BA8E3E363}"/>
              </a:ext>
            </a:extLst>
          </p:cNvPr>
          <p:cNvSpPr/>
          <p:nvPr/>
        </p:nvSpPr>
        <p:spPr>
          <a:xfrm>
            <a:off x="11564700" y="6376210"/>
            <a:ext cx="627300" cy="17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</p:spTree>
    <p:extLst>
      <p:ext uri="{BB962C8B-B14F-4D97-AF65-F5344CB8AC3E}">
        <p14:creationId xmlns:p14="http://schemas.microsoft.com/office/powerpoint/2010/main" val="18287210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6;p20">
            <a:extLst>
              <a:ext uri="{FF2B5EF4-FFF2-40B4-BE49-F238E27FC236}">
                <a16:creationId xmlns:a16="http://schemas.microsoft.com/office/drawing/2014/main" id="{2874BA48-4342-7E4D-CC82-D0CCFE32CE9C}"/>
              </a:ext>
            </a:extLst>
          </p:cNvPr>
          <p:cNvSpPr txBox="1"/>
          <p:nvPr/>
        </p:nvSpPr>
        <p:spPr>
          <a:xfrm>
            <a:off x="8248649" y="6040684"/>
            <a:ext cx="3261600" cy="4924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 dirty="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how much time?</a:t>
            </a:r>
            <a:endParaRPr sz="2000" i="1" dirty="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Google Shape;128;p20">
            <a:extLst>
              <a:ext uri="{FF2B5EF4-FFF2-40B4-BE49-F238E27FC236}">
                <a16:creationId xmlns:a16="http://schemas.microsoft.com/office/drawing/2014/main" id="{CD645623-0644-86A5-42BE-179CF803433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9948"/>
          <a:stretch/>
        </p:blipFill>
        <p:spPr>
          <a:xfrm>
            <a:off x="1925053" y="1539014"/>
            <a:ext cx="3261599" cy="52117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130;p20">
            <a:extLst>
              <a:ext uri="{FF2B5EF4-FFF2-40B4-BE49-F238E27FC236}">
                <a16:creationId xmlns:a16="http://schemas.microsoft.com/office/drawing/2014/main" id="{735FF510-7CAF-D693-4519-F7D0A4A11A07}"/>
              </a:ext>
            </a:extLst>
          </p:cNvPr>
          <p:cNvGrpSpPr/>
          <p:nvPr/>
        </p:nvGrpSpPr>
        <p:grpSpPr>
          <a:xfrm>
            <a:off x="4232034" y="5437444"/>
            <a:ext cx="4016615" cy="461635"/>
            <a:chOff x="2584232" y="5840013"/>
            <a:chExt cx="4016615" cy="461635"/>
          </a:xfrm>
        </p:grpSpPr>
        <p:sp>
          <p:nvSpPr>
            <p:cNvPr id="6" name="Google Shape;131;p20">
              <a:extLst>
                <a:ext uri="{FF2B5EF4-FFF2-40B4-BE49-F238E27FC236}">
                  <a16:creationId xmlns:a16="http://schemas.microsoft.com/office/drawing/2014/main" id="{2AEB3444-8F87-9074-B910-C091EB9F1C5E}"/>
                </a:ext>
              </a:extLst>
            </p:cNvPr>
            <p:cNvSpPr txBox="1"/>
            <p:nvPr/>
          </p:nvSpPr>
          <p:spPr>
            <a:xfrm>
              <a:off x="3611726" y="5840013"/>
              <a:ext cx="2989121" cy="461635"/>
            </a:xfrm>
            <a:prstGeom prst="rect">
              <a:avLst/>
            </a:pr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solidFill>
                    <a:srgbClr val="FF9900"/>
                  </a:solidFill>
                  <a:latin typeface="Montserrat" panose="00000500000000000000" pitchFamily="50" charset="0"/>
                </a:rPr>
                <a:t>REPRESENTATIVE (25%)</a:t>
              </a:r>
              <a:endParaRPr dirty="0">
                <a:solidFill>
                  <a:srgbClr val="FF9900"/>
                </a:solidFill>
                <a:latin typeface="Montserrat" panose="00000500000000000000" pitchFamily="50" charset="0"/>
              </a:endParaRPr>
            </a:p>
          </p:txBody>
        </p:sp>
        <p:cxnSp>
          <p:nvCxnSpPr>
            <p:cNvPr id="7" name="Google Shape;132;p20">
              <a:extLst>
                <a:ext uri="{FF2B5EF4-FFF2-40B4-BE49-F238E27FC236}">
                  <a16:creationId xmlns:a16="http://schemas.microsoft.com/office/drawing/2014/main" id="{C7EDD72B-FF9B-DD9A-CCE4-65BDAF4B1EB1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rot="10800000">
              <a:off x="2584232" y="6053917"/>
              <a:ext cx="1027495" cy="16914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</p:grpSp>
      <p:grpSp>
        <p:nvGrpSpPr>
          <p:cNvPr id="8" name="Google Shape;133;p20">
            <a:extLst>
              <a:ext uri="{FF2B5EF4-FFF2-40B4-BE49-F238E27FC236}">
                <a16:creationId xmlns:a16="http://schemas.microsoft.com/office/drawing/2014/main" id="{ADA5AC4A-63EF-609D-6197-B0E068B95DE0}"/>
              </a:ext>
            </a:extLst>
          </p:cNvPr>
          <p:cNvGrpSpPr/>
          <p:nvPr/>
        </p:nvGrpSpPr>
        <p:grpSpPr>
          <a:xfrm>
            <a:off x="4084853" y="4753606"/>
            <a:ext cx="3368400" cy="430857"/>
            <a:chOff x="2437051" y="5156175"/>
            <a:chExt cx="3368400" cy="430857"/>
          </a:xfrm>
        </p:grpSpPr>
        <p:sp>
          <p:nvSpPr>
            <p:cNvPr id="9" name="Google Shape;134;p20">
              <a:extLst>
                <a:ext uri="{FF2B5EF4-FFF2-40B4-BE49-F238E27FC236}">
                  <a16:creationId xmlns:a16="http://schemas.microsoft.com/office/drawing/2014/main" id="{A915A5A6-EFC9-0089-68FF-00D90B2B90EC}"/>
                </a:ext>
              </a:extLst>
            </p:cNvPr>
            <p:cNvSpPr txBox="1"/>
            <p:nvPr/>
          </p:nvSpPr>
          <p:spPr>
            <a:xfrm>
              <a:off x="3358951" y="5156175"/>
              <a:ext cx="2446500" cy="430857"/>
            </a:xfrm>
            <a:prstGeom prst="rect">
              <a:avLst/>
            </a:pr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rgbClr val="FF9900"/>
                  </a:solidFill>
                  <a:latin typeface="Montserrat" panose="00000500000000000000" pitchFamily="50" charset="0"/>
                </a:rPr>
                <a:t>TEAM LEADER (50%)</a:t>
              </a:r>
              <a:endParaRPr sz="1600" dirty="0">
                <a:solidFill>
                  <a:srgbClr val="FF9900"/>
                </a:solidFill>
                <a:latin typeface="Montserrat" panose="00000500000000000000" pitchFamily="50" charset="0"/>
              </a:endParaRPr>
            </a:p>
          </p:txBody>
        </p:sp>
        <p:cxnSp>
          <p:nvCxnSpPr>
            <p:cNvPr id="10" name="Google Shape;135;p20">
              <a:extLst>
                <a:ext uri="{FF2B5EF4-FFF2-40B4-BE49-F238E27FC236}">
                  <a16:creationId xmlns:a16="http://schemas.microsoft.com/office/drawing/2014/main" id="{65B14795-DE12-7234-6030-6E8C0D3C397A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rot="10800000">
              <a:off x="2437051" y="5358984"/>
              <a:ext cx="921900" cy="12621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</p:grpSp>
      <p:grpSp>
        <p:nvGrpSpPr>
          <p:cNvPr id="11" name="Google Shape;136;p20">
            <a:extLst>
              <a:ext uri="{FF2B5EF4-FFF2-40B4-BE49-F238E27FC236}">
                <a16:creationId xmlns:a16="http://schemas.microsoft.com/office/drawing/2014/main" id="{34629D5E-F5D5-9F45-0CDB-F6363521DE89}"/>
              </a:ext>
            </a:extLst>
          </p:cNvPr>
          <p:cNvGrpSpPr/>
          <p:nvPr/>
        </p:nvGrpSpPr>
        <p:grpSpPr>
          <a:xfrm>
            <a:off x="3903254" y="4017491"/>
            <a:ext cx="4048199" cy="430857"/>
            <a:chOff x="2255452" y="4420060"/>
            <a:chExt cx="4048199" cy="430857"/>
          </a:xfrm>
        </p:grpSpPr>
        <p:sp>
          <p:nvSpPr>
            <p:cNvPr id="12" name="Google Shape;137;p20">
              <a:extLst>
                <a:ext uri="{FF2B5EF4-FFF2-40B4-BE49-F238E27FC236}">
                  <a16:creationId xmlns:a16="http://schemas.microsoft.com/office/drawing/2014/main" id="{95647532-DA93-D96E-71D3-0C2E76BE28D3}"/>
                </a:ext>
              </a:extLst>
            </p:cNvPr>
            <p:cNvSpPr txBox="1"/>
            <p:nvPr/>
          </p:nvSpPr>
          <p:spPr>
            <a:xfrm>
              <a:off x="3042052" y="4420060"/>
              <a:ext cx="3261599" cy="430857"/>
            </a:xfrm>
            <a:prstGeom prst="rect">
              <a:avLst/>
            </a:pr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rgbClr val="FF9900"/>
                  </a:solidFill>
                  <a:latin typeface="Montserrat" panose="00000500000000000000" pitchFamily="50" charset="0"/>
                </a:rPr>
                <a:t>SENIOR TEAM LEADER (60%)</a:t>
              </a:r>
              <a:endParaRPr sz="1600" dirty="0">
                <a:solidFill>
                  <a:srgbClr val="FF9900"/>
                </a:solidFill>
                <a:latin typeface="Montserrat" panose="00000500000000000000" pitchFamily="50" charset="0"/>
              </a:endParaRPr>
            </a:p>
          </p:txBody>
        </p:sp>
        <p:cxnSp>
          <p:nvCxnSpPr>
            <p:cNvPr id="13" name="Google Shape;138;p20">
              <a:extLst>
                <a:ext uri="{FF2B5EF4-FFF2-40B4-BE49-F238E27FC236}">
                  <a16:creationId xmlns:a16="http://schemas.microsoft.com/office/drawing/2014/main" id="{2CFE75A9-FEA3-640E-997A-372494710F4A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rot="10800000">
              <a:off x="2255452" y="4633973"/>
              <a:ext cx="786600" cy="1517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</p:grpSp>
      <p:grpSp>
        <p:nvGrpSpPr>
          <p:cNvPr id="14" name="Google Shape;139;p20">
            <a:extLst>
              <a:ext uri="{FF2B5EF4-FFF2-40B4-BE49-F238E27FC236}">
                <a16:creationId xmlns:a16="http://schemas.microsoft.com/office/drawing/2014/main" id="{2FA6610A-B503-07DF-F173-3B76832619B5}"/>
              </a:ext>
            </a:extLst>
          </p:cNvPr>
          <p:cNvGrpSpPr/>
          <p:nvPr/>
        </p:nvGrpSpPr>
        <p:grpSpPr>
          <a:xfrm>
            <a:off x="3604714" y="3366111"/>
            <a:ext cx="3340831" cy="430857"/>
            <a:chOff x="1859636" y="2320825"/>
            <a:chExt cx="3067265" cy="430857"/>
          </a:xfrm>
        </p:grpSpPr>
        <p:sp>
          <p:nvSpPr>
            <p:cNvPr id="15" name="Google Shape;140;p20">
              <a:extLst>
                <a:ext uri="{FF2B5EF4-FFF2-40B4-BE49-F238E27FC236}">
                  <a16:creationId xmlns:a16="http://schemas.microsoft.com/office/drawing/2014/main" id="{2D42F9C0-A14D-562F-E958-6D4D71573FCF}"/>
                </a:ext>
              </a:extLst>
            </p:cNvPr>
            <p:cNvSpPr txBox="1"/>
            <p:nvPr/>
          </p:nvSpPr>
          <p:spPr>
            <a:xfrm>
              <a:off x="2533425" y="2320825"/>
              <a:ext cx="2393476" cy="430857"/>
            </a:xfrm>
            <a:prstGeom prst="rect">
              <a:avLst/>
            </a:pr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rgbClr val="FF9900"/>
                  </a:solidFill>
                  <a:latin typeface="Montserrat" panose="00000500000000000000" pitchFamily="50" charset="0"/>
                </a:rPr>
                <a:t>GROUP LEADER (70%)</a:t>
              </a:r>
              <a:endParaRPr sz="1600" dirty="0">
                <a:solidFill>
                  <a:srgbClr val="FF9900"/>
                </a:solidFill>
                <a:latin typeface="Montserrat" panose="00000500000000000000" pitchFamily="50" charset="0"/>
              </a:endParaRPr>
            </a:p>
          </p:txBody>
        </p:sp>
        <p:cxnSp>
          <p:nvCxnSpPr>
            <p:cNvPr id="16" name="Google Shape;141;p20">
              <a:extLst>
                <a:ext uri="{FF2B5EF4-FFF2-40B4-BE49-F238E27FC236}">
                  <a16:creationId xmlns:a16="http://schemas.microsoft.com/office/drawing/2014/main" id="{01A615C2-B8FF-48E2-82FE-B19C1892AB65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rot="10800000">
              <a:off x="1859636" y="2523634"/>
              <a:ext cx="673790" cy="12621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</p:grpSp>
      <p:sp>
        <p:nvSpPr>
          <p:cNvPr id="17" name="Google Shape;144;p20">
            <a:extLst>
              <a:ext uri="{FF2B5EF4-FFF2-40B4-BE49-F238E27FC236}">
                <a16:creationId xmlns:a16="http://schemas.microsoft.com/office/drawing/2014/main" id="{3CF093CA-A5FA-46D9-1114-22094BC18D11}"/>
              </a:ext>
            </a:extLst>
          </p:cNvPr>
          <p:cNvSpPr txBox="1"/>
          <p:nvPr/>
        </p:nvSpPr>
        <p:spPr>
          <a:xfrm>
            <a:off x="7951453" y="1816064"/>
            <a:ext cx="4076700" cy="7386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bg1"/>
                </a:solidFill>
                <a:highlight>
                  <a:srgbClr val="800000"/>
                </a:highlight>
                <a:latin typeface="Montserrat" panose="00000500000000000000" pitchFamily="50" charset="0"/>
                <a:ea typeface="Caveat"/>
                <a:cs typeface="Caveat"/>
                <a:sym typeface="Caveat"/>
              </a:rPr>
              <a:t>Full Time</a:t>
            </a:r>
            <a:r>
              <a:rPr lang="en-GB" sz="1800" dirty="0">
                <a:solidFill>
                  <a:schemeClr val="bg1"/>
                </a:solidFill>
                <a:latin typeface="Montserrat" panose="00000500000000000000" pitchFamily="50" charset="0"/>
                <a:ea typeface="Caveat"/>
                <a:cs typeface="Caveat"/>
                <a:sym typeface="Caveat"/>
              </a:rPr>
              <a:t> (</a:t>
            </a:r>
            <a:r>
              <a:rPr lang="en-GB" sz="1800" dirty="0" err="1">
                <a:solidFill>
                  <a:schemeClr val="bg1"/>
                </a:solidFill>
                <a:latin typeface="Montserrat" panose="00000500000000000000" pitchFamily="50" charset="0"/>
                <a:ea typeface="Caveat"/>
                <a:cs typeface="Caveat"/>
                <a:sym typeface="Caveat"/>
              </a:rPr>
              <a:t>ish</a:t>
            </a:r>
            <a:r>
              <a:rPr lang="en-GB" sz="1800" dirty="0">
                <a:solidFill>
                  <a:schemeClr val="bg1"/>
                </a:solidFill>
                <a:latin typeface="Montserrat" panose="00000500000000000000" pitchFamily="50" charset="0"/>
                <a:ea typeface="Caveat"/>
                <a:cs typeface="Caveat"/>
                <a:sym typeface="Caveat"/>
              </a:rPr>
              <a:t>)</a:t>
            </a:r>
            <a:endParaRPr sz="1800" dirty="0">
              <a:solidFill>
                <a:schemeClr val="bg1"/>
              </a:solidFill>
              <a:latin typeface="Montserrat" panose="00000500000000000000" pitchFamily="50" charset="0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bg1"/>
                </a:solidFill>
                <a:latin typeface="Montserrat" panose="00000500000000000000" pitchFamily="50" charset="0"/>
                <a:ea typeface="Caveat"/>
                <a:cs typeface="Caveat"/>
                <a:sym typeface="Caveat"/>
              </a:rPr>
              <a:t>- Ready to make a career shift</a:t>
            </a:r>
            <a:endParaRPr sz="1800" dirty="0">
              <a:solidFill>
                <a:schemeClr val="bg1"/>
              </a:solidFill>
              <a:latin typeface="Montserrat" panose="00000500000000000000" pitchFamily="50" charset="0"/>
              <a:ea typeface="Caveat"/>
              <a:cs typeface="Caveat"/>
              <a:sym typeface="Caveat"/>
            </a:endParaRPr>
          </a:p>
        </p:txBody>
      </p:sp>
      <p:cxnSp>
        <p:nvCxnSpPr>
          <p:cNvPr id="18" name="Google Shape;145;p20">
            <a:extLst>
              <a:ext uri="{FF2B5EF4-FFF2-40B4-BE49-F238E27FC236}">
                <a16:creationId xmlns:a16="http://schemas.microsoft.com/office/drawing/2014/main" id="{154F04B7-A578-6F32-0A54-03ADADCA6930}"/>
              </a:ext>
            </a:extLst>
          </p:cNvPr>
          <p:cNvCxnSpPr>
            <a:cxnSpLocks/>
            <a:stCxn id="53" idx="1"/>
            <a:endCxn id="6" idx="3"/>
          </p:cNvCxnSpPr>
          <p:nvPr/>
        </p:nvCxnSpPr>
        <p:spPr>
          <a:xfrm rot="10800000" flipV="1">
            <a:off x="8248649" y="4791678"/>
            <a:ext cx="978146" cy="876584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9" name="Google Shape;146;p20">
            <a:extLst>
              <a:ext uri="{FF2B5EF4-FFF2-40B4-BE49-F238E27FC236}">
                <a16:creationId xmlns:a16="http://schemas.microsoft.com/office/drawing/2014/main" id="{30A83544-EA2B-333E-FA9A-9CAFDD7FBD87}"/>
              </a:ext>
            </a:extLst>
          </p:cNvPr>
          <p:cNvCxnSpPr>
            <a:cxnSpLocks/>
            <a:stCxn id="49" idx="1"/>
            <a:endCxn id="9" idx="3"/>
          </p:cNvCxnSpPr>
          <p:nvPr/>
        </p:nvCxnSpPr>
        <p:spPr>
          <a:xfrm rot="10800000" flipV="1">
            <a:off x="7453253" y="3701919"/>
            <a:ext cx="2386446" cy="1267115"/>
          </a:xfrm>
          <a:prstGeom prst="curvedConnector3">
            <a:avLst>
              <a:gd name="adj1" fmla="val 51996"/>
            </a:avLst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0" name="Google Shape;147;p20">
            <a:extLst>
              <a:ext uri="{FF2B5EF4-FFF2-40B4-BE49-F238E27FC236}">
                <a16:creationId xmlns:a16="http://schemas.microsoft.com/office/drawing/2014/main" id="{02C6CAE2-6DEC-76A7-47F7-7B88E4693156}"/>
              </a:ext>
            </a:extLst>
          </p:cNvPr>
          <p:cNvCxnSpPr>
            <a:cxnSpLocks/>
            <a:stCxn id="49" idx="1"/>
            <a:endCxn id="12" idx="3"/>
          </p:cNvCxnSpPr>
          <p:nvPr/>
        </p:nvCxnSpPr>
        <p:spPr>
          <a:xfrm rot="10800000" flipV="1">
            <a:off x="7951453" y="3701920"/>
            <a:ext cx="1888246" cy="531000"/>
          </a:xfrm>
          <a:prstGeom prst="curvedConnector3">
            <a:avLst>
              <a:gd name="adj1" fmla="val 68160"/>
            </a:avLst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1" name="Google Shape;148;p20">
            <a:extLst>
              <a:ext uri="{FF2B5EF4-FFF2-40B4-BE49-F238E27FC236}">
                <a16:creationId xmlns:a16="http://schemas.microsoft.com/office/drawing/2014/main" id="{A0E94C1A-98A7-BFB6-D932-9FA5E747E581}"/>
              </a:ext>
            </a:extLst>
          </p:cNvPr>
          <p:cNvCxnSpPr>
            <a:cxnSpLocks/>
            <a:stCxn id="17" idx="2"/>
            <a:endCxn id="15" idx="3"/>
          </p:cNvCxnSpPr>
          <p:nvPr/>
        </p:nvCxnSpPr>
        <p:spPr>
          <a:xfrm rot="5400000">
            <a:off x="7954253" y="1545989"/>
            <a:ext cx="1026843" cy="3044258"/>
          </a:xfrm>
          <a:prstGeom prst="curvedConnector2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grpSp>
        <p:nvGrpSpPr>
          <p:cNvPr id="22" name="Google Shape;149;p20">
            <a:extLst>
              <a:ext uri="{FF2B5EF4-FFF2-40B4-BE49-F238E27FC236}">
                <a16:creationId xmlns:a16="http://schemas.microsoft.com/office/drawing/2014/main" id="{90D34CC7-D39F-E184-1003-DD76D2256D97}"/>
              </a:ext>
            </a:extLst>
          </p:cNvPr>
          <p:cNvGrpSpPr/>
          <p:nvPr/>
        </p:nvGrpSpPr>
        <p:grpSpPr>
          <a:xfrm>
            <a:off x="3394176" y="2668983"/>
            <a:ext cx="4311853" cy="430857"/>
            <a:chOff x="1247524" y="3454291"/>
            <a:chExt cx="4311853" cy="430857"/>
          </a:xfrm>
        </p:grpSpPr>
        <p:sp>
          <p:nvSpPr>
            <p:cNvPr id="23" name="Google Shape;150;p20">
              <a:extLst>
                <a:ext uri="{FF2B5EF4-FFF2-40B4-BE49-F238E27FC236}">
                  <a16:creationId xmlns:a16="http://schemas.microsoft.com/office/drawing/2014/main" id="{D4E687B7-0E80-3D98-D715-BBBCE4E1D42A}"/>
                </a:ext>
              </a:extLst>
            </p:cNvPr>
            <p:cNvSpPr txBox="1"/>
            <p:nvPr/>
          </p:nvSpPr>
          <p:spPr>
            <a:xfrm>
              <a:off x="1756600" y="3454291"/>
              <a:ext cx="3802777" cy="430857"/>
            </a:xfrm>
            <a:prstGeom prst="rect">
              <a:avLst/>
            </a:prstGeom>
            <a:noFill/>
            <a:ln w="190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rgbClr val="999999"/>
                  </a:solidFill>
                  <a:latin typeface="Montserrat" panose="00000500000000000000" pitchFamily="50" charset="0"/>
                </a:rPr>
                <a:t>EXECUTIVE VICE PRESIDENT (110%)</a:t>
              </a:r>
              <a:endParaRPr sz="1600" dirty="0">
                <a:solidFill>
                  <a:srgbClr val="999999"/>
                </a:solidFill>
                <a:latin typeface="Montserrat" panose="00000500000000000000" pitchFamily="50" charset="0"/>
              </a:endParaRPr>
            </a:p>
          </p:txBody>
        </p:sp>
        <p:cxnSp>
          <p:nvCxnSpPr>
            <p:cNvPr id="24" name="Google Shape;151;p20">
              <a:extLst>
                <a:ext uri="{FF2B5EF4-FFF2-40B4-BE49-F238E27FC236}">
                  <a16:creationId xmlns:a16="http://schemas.microsoft.com/office/drawing/2014/main" id="{3B2F1CB0-7FF9-4686-1961-AB7521D5DDCA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 rot="10800000">
              <a:off x="1247524" y="3661006"/>
              <a:ext cx="509077" cy="8715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</p:grpSp>
      <p:cxnSp>
        <p:nvCxnSpPr>
          <p:cNvPr id="25" name="Google Shape;152;p20">
            <a:extLst>
              <a:ext uri="{FF2B5EF4-FFF2-40B4-BE49-F238E27FC236}">
                <a16:creationId xmlns:a16="http://schemas.microsoft.com/office/drawing/2014/main" id="{2E9DCA03-BEAD-8741-F90C-6CA94F3BE100}"/>
              </a:ext>
            </a:extLst>
          </p:cNvPr>
          <p:cNvCxnSpPr>
            <a:cxnSpLocks/>
            <a:stCxn id="49" idx="1"/>
            <a:endCxn id="6" idx="3"/>
          </p:cNvCxnSpPr>
          <p:nvPr/>
        </p:nvCxnSpPr>
        <p:spPr>
          <a:xfrm rot="10800000" flipV="1">
            <a:off x="8248649" y="3701920"/>
            <a:ext cx="1591050" cy="1966342"/>
          </a:xfrm>
          <a:prstGeom prst="curvedConnector3">
            <a:avLst>
              <a:gd name="adj1" fmla="val 71552"/>
            </a:avLst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4" name="Google Shape;129;p20">
            <a:extLst>
              <a:ext uri="{FF2B5EF4-FFF2-40B4-BE49-F238E27FC236}">
                <a16:creationId xmlns:a16="http://schemas.microsoft.com/office/drawing/2014/main" id="{1CD35444-9EC2-6932-F5E8-83B56D40C10B}"/>
              </a:ext>
            </a:extLst>
          </p:cNvPr>
          <p:cNvSpPr txBox="1"/>
          <p:nvPr/>
        </p:nvSpPr>
        <p:spPr>
          <a:xfrm>
            <a:off x="166160" y="1261964"/>
            <a:ext cx="5610900" cy="554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bg1"/>
                </a:solidFill>
                <a:latin typeface="Montserrat" panose="00000500000000000000" pitchFamily="50" charset="0"/>
                <a:ea typeface="Syncopate"/>
                <a:cs typeface="Syncopate"/>
                <a:sym typeface="Syncopate"/>
              </a:rPr>
              <a:t>Spare, Part or Full-Time</a:t>
            </a:r>
          </a:p>
        </p:txBody>
      </p:sp>
      <p:sp>
        <p:nvSpPr>
          <p:cNvPr id="49" name="Google Shape;143;p20">
            <a:extLst>
              <a:ext uri="{FF2B5EF4-FFF2-40B4-BE49-F238E27FC236}">
                <a16:creationId xmlns:a16="http://schemas.microsoft.com/office/drawing/2014/main" id="{876FA71F-2CAC-5660-75BE-152141DF1940}"/>
              </a:ext>
            </a:extLst>
          </p:cNvPr>
          <p:cNvSpPr txBox="1"/>
          <p:nvPr/>
        </p:nvSpPr>
        <p:spPr>
          <a:xfrm>
            <a:off x="9839699" y="3332603"/>
            <a:ext cx="2057025" cy="7386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bg1"/>
                </a:solidFill>
                <a:highlight>
                  <a:srgbClr val="800000"/>
                </a:highlight>
                <a:latin typeface="Montserrat" panose="00000500000000000000" pitchFamily="50" charset="0"/>
                <a:ea typeface="Caveat"/>
                <a:cs typeface="Caveat"/>
                <a:sym typeface="Caveat"/>
              </a:rPr>
              <a:t>Part Time </a:t>
            </a:r>
            <a:endParaRPr sz="1800" dirty="0">
              <a:solidFill>
                <a:schemeClr val="bg1"/>
              </a:solidFill>
              <a:highlight>
                <a:srgbClr val="800000"/>
              </a:highlight>
              <a:latin typeface="Montserrat" panose="00000500000000000000" pitchFamily="50" charset="0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bg1"/>
                </a:solidFill>
                <a:latin typeface="Montserrat" panose="00000500000000000000" pitchFamily="50" charset="0"/>
                <a:ea typeface="Caveat"/>
                <a:cs typeface="Caveat"/>
                <a:sym typeface="Caveat"/>
              </a:rPr>
              <a:t>- 6-8 hrs/week</a:t>
            </a:r>
            <a:endParaRPr sz="1800" dirty="0">
              <a:solidFill>
                <a:schemeClr val="bg1"/>
              </a:solidFill>
              <a:latin typeface="Montserrat" panose="00000500000000000000" pitchFamily="50" charset="0"/>
              <a:ea typeface="Caveat"/>
              <a:cs typeface="Caveat"/>
              <a:sym typeface="Caveat"/>
            </a:endParaRPr>
          </a:p>
        </p:txBody>
      </p:sp>
      <p:sp>
        <p:nvSpPr>
          <p:cNvPr id="53" name="Google Shape;142;p20">
            <a:extLst>
              <a:ext uri="{FF2B5EF4-FFF2-40B4-BE49-F238E27FC236}">
                <a16:creationId xmlns:a16="http://schemas.microsoft.com/office/drawing/2014/main" id="{C9327565-D5AC-FEE6-AFDA-EA51E426C203}"/>
              </a:ext>
            </a:extLst>
          </p:cNvPr>
          <p:cNvSpPr txBox="1"/>
          <p:nvPr/>
        </p:nvSpPr>
        <p:spPr>
          <a:xfrm>
            <a:off x="9226795" y="4422361"/>
            <a:ext cx="2816600" cy="7386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bg1"/>
                </a:solidFill>
                <a:highlight>
                  <a:srgbClr val="800000"/>
                </a:highlight>
                <a:latin typeface="Montserrat" panose="00000500000000000000" pitchFamily="50" charset="0"/>
                <a:ea typeface="Caveat"/>
                <a:cs typeface="Caveat"/>
                <a:sym typeface="Caveat"/>
              </a:rPr>
              <a:t>SPARE Time </a:t>
            </a:r>
            <a:endParaRPr sz="1800" dirty="0">
              <a:solidFill>
                <a:schemeClr val="bg1"/>
              </a:solidFill>
              <a:highlight>
                <a:srgbClr val="800000"/>
              </a:highlight>
              <a:latin typeface="Montserrat" panose="00000500000000000000" pitchFamily="50" charset="0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bg1"/>
                </a:solidFill>
                <a:latin typeface="Montserrat" panose="00000500000000000000" pitchFamily="50" charset="0"/>
                <a:ea typeface="Caveat"/>
                <a:cs typeface="Caveat"/>
                <a:sym typeface="Caveat"/>
              </a:rPr>
              <a:t>- Whenever you’re free</a:t>
            </a:r>
            <a:endParaRPr sz="1800" dirty="0">
              <a:solidFill>
                <a:schemeClr val="bg1"/>
              </a:solidFill>
              <a:latin typeface="Montserrat" panose="00000500000000000000" pitchFamily="50" charset="0"/>
              <a:ea typeface="Caveat"/>
              <a:cs typeface="Caveat"/>
              <a:sym typeface="Caveat"/>
            </a:endParaRPr>
          </a:p>
        </p:txBody>
      </p:sp>
      <p:sp>
        <p:nvSpPr>
          <p:cNvPr id="60" name="Google Shape;127;p20">
            <a:extLst>
              <a:ext uri="{FF2B5EF4-FFF2-40B4-BE49-F238E27FC236}">
                <a16:creationId xmlns:a16="http://schemas.microsoft.com/office/drawing/2014/main" id="{D7F5D3D4-574C-1EE1-7197-4044694EAA67}"/>
              </a:ext>
            </a:extLst>
          </p:cNvPr>
          <p:cNvSpPr/>
          <p:nvPr/>
        </p:nvSpPr>
        <p:spPr>
          <a:xfrm>
            <a:off x="11564700" y="6198390"/>
            <a:ext cx="627300" cy="17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</p:spTree>
    <p:extLst>
      <p:ext uri="{BB962C8B-B14F-4D97-AF65-F5344CB8AC3E}">
        <p14:creationId xmlns:p14="http://schemas.microsoft.com/office/powerpoint/2010/main" val="13724634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FDC862-4DC7-660C-E885-F0C6459F402F}"/>
              </a:ext>
            </a:extLst>
          </p:cNvPr>
          <p:cNvSpPr txBox="1"/>
          <p:nvPr/>
        </p:nvSpPr>
        <p:spPr>
          <a:xfrm>
            <a:off x="231215" y="567720"/>
            <a:ext cx="5718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C000"/>
                </a:solidFill>
                <a:latin typeface="Montserrat ExtraBold" panose="00000900000000000000" pitchFamily="50" charset="0"/>
              </a:rPr>
              <a:t>TEAM LEADER </a:t>
            </a:r>
          </a:p>
          <a:p>
            <a:r>
              <a:rPr lang="en-GB" sz="4800" dirty="0">
                <a:solidFill>
                  <a:srgbClr val="002060"/>
                </a:solidFill>
                <a:latin typeface="Montserrat ExtraBold" panose="00000900000000000000" pitchFamily="50" charset="0"/>
              </a:rPr>
              <a:t>IS THE TARGET</a:t>
            </a:r>
          </a:p>
        </p:txBody>
      </p:sp>
      <p:sp>
        <p:nvSpPr>
          <p:cNvPr id="3" name="Google Shape;160;p21">
            <a:extLst>
              <a:ext uri="{FF2B5EF4-FFF2-40B4-BE49-F238E27FC236}">
                <a16:creationId xmlns:a16="http://schemas.microsoft.com/office/drawing/2014/main" id="{3B40B34C-F6E0-522A-0C76-E835E9E53A7E}"/>
              </a:ext>
            </a:extLst>
          </p:cNvPr>
          <p:cNvSpPr txBox="1"/>
          <p:nvPr/>
        </p:nvSpPr>
        <p:spPr>
          <a:xfrm>
            <a:off x="2297250" y="3021875"/>
            <a:ext cx="7597500" cy="22621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TL</a:t>
            </a:r>
            <a:r>
              <a:rPr lang="en-GB" sz="30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 is the </a:t>
            </a:r>
            <a:r>
              <a:rPr lang="en-GB" sz="3000" b="1" dirty="0">
                <a:solidFill>
                  <a:srgbClr val="FF9900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FIRST</a:t>
            </a:r>
            <a:r>
              <a:rPr lang="en-GB" sz="3000" dirty="0">
                <a:solidFill>
                  <a:srgbClr val="FF9900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 leadership</a:t>
            </a:r>
            <a:r>
              <a:rPr lang="en-GB" sz="3000" dirty="0">
                <a:solidFill>
                  <a:schemeClr val="dk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 </a:t>
            </a:r>
            <a:r>
              <a:rPr lang="en-GB" sz="30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position,</a:t>
            </a:r>
            <a:endParaRPr sz="3000" dirty="0">
              <a:solidFill>
                <a:schemeClr val="bg1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The </a:t>
            </a:r>
            <a:r>
              <a:rPr lang="en-GB" sz="3000" b="1" dirty="0">
                <a:solidFill>
                  <a:srgbClr val="FF9900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FIRST</a:t>
            </a:r>
            <a:r>
              <a:rPr lang="en-GB" sz="3000" dirty="0">
                <a:solidFill>
                  <a:srgbClr val="FF9900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 supervision</a:t>
            </a:r>
            <a:r>
              <a:rPr lang="en-GB" sz="3000" dirty="0">
                <a:solidFill>
                  <a:schemeClr val="dk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 </a:t>
            </a:r>
            <a:r>
              <a:rPr lang="en-GB" sz="30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position…</a:t>
            </a:r>
            <a:endParaRPr sz="3000" dirty="0">
              <a:solidFill>
                <a:schemeClr val="bg1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TL</a:t>
            </a:r>
            <a:r>
              <a:rPr lang="en-GB" sz="30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 is where your business </a:t>
            </a:r>
            <a:r>
              <a:rPr lang="en-GB" sz="3000" b="1" dirty="0">
                <a:solidFill>
                  <a:srgbClr val="FF9900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BEGINS.</a:t>
            </a:r>
            <a:endParaRPr sz="3000" b="1" dirty="0">
              <a:solidFill>
                <a:srgbClr val="FF9900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</p:txBody>
      </p:sp>
      <p:sp>
        <p:nvSpPr>
          <p:cNvPr id="4" name="Google Shape;158;p21">
            <a:extLst>
              <a:ext uri="{FF2B5EF4-FFF2-40B4-BE49-F238E27FC236}">
                <a16:creationId xmlns:a16="http://schemas.microsoft.com/office/drawing/2014/main" id="{1FC0BE89-B5EA-6276-59D2-EF4E140334C6}"/>
              </a:ext>
            </a:extLst>
          </p:cNvPr>
          <p:cNvSpPr txBox="1"/>
          <p:nvPr/>
        </p:nvSpPr>
        <p:spPr>
          <a:xfrm>
            <a:off x="8708850" y="6139960"/>
            <a:ext cx="2855700" cy="554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dirty="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the target</a:t>
            </a:r>
            <a:endParaRPr sz="2400" i="1" dirty="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159;p21">
            <a:extLst>
              <a:ext uri="{FF2B5EF4-FFF2-40B4-BE49-F238E27FC236}">
                <a16:creationId xmlns:a16="http://schemas.microsoft.com/office/drawing/2014/main" id="{C5CA5635-4FC8-3F4B-3ADC-51EC4FB112A3}"/>
              </a:ext>
            </a:extLst>
          </p:cNvPr>
          <p:cNvSpPr/>
          <p:nvPr/>
        </p:nvSpPr>
        <p:spPr>
          <a:xfrm>
            <a:off x="11564700" y="6353960"/>
            <a:ext cx="627300" cy="17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84118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5;p22">
            <a:extLst>
              <a:ext uri="{FF2B5EF4-FFF2-40B4-BE49-F238E27FC236}">
                <a16:creationId xmlns:a16="http://schemas.microsoft.com/office/drawing/2014/main" id="{965F254D-5A9C-3C81-C394-AB2758316562}"/>
              </a:ext>
            </a:extLst>
          </p:cNvPr>
          <p:cNvSpPr txBox="1"/>
          <p:nvPr/>
        </p:nvSpPr>
        <p:spPr>
          <a:xfrm>
            <a:off x="8045850" y="935300"/>
            <a:ext cx="4146150" cy="141574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rgbClr val="002060"/>
                </a:solidFill>
                <a:latin typeface="Montserrat" panose="00000500000000000000" pitchFamily="50" charset="0"/>
                <a:ea typeface="Syncopate"/>
                <a:cs typeface="Syncopate"/>
                <a:sym typeface="Syncopate"/>
              </a:rPr>
              <a:t>GET LICENCED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rgbClr val="002060"/>
                </a:solidFill>
                <a:latin typeface="Montserrat" panose="00000500000000000000" pitchFamily="50" charset="0"/>
                <a:ea typeface="Syncopate"/>
                <a:cs typeface="Syncopate"/>
                <a:sym typeface="Syncopate"/>
              </a:rPr>
              <a:t>FIRST </a:t>
            </a:r>
            <a:r>
              <a:rPr lang="en-GB" sz="4000" b="1" dirty="0">
                <a:solidFill>
                  <a:srgbClr val="FF9900"/>
                </a:solidFill>
                <a:latin typeface="Montserrat" panose="00000500000000000000" pitchFamily="50" charset="0"/>
                <a:ea typeface="Syncopate"/>
                <a:cs typeface="Syncopate"/>
                <a:sym typeface="Syncopate"/>
              </a:rPr>
              <a:t>&amp; FAST</a:t>
            </a:r>
          </a:p>
        </p:txBody>
      </p:sp>
      <p:pic>
        <p:nvPicPr>
          <p:cNvPr id="3" name="Google Shape;166;p22">
            <a:extLst>
              <a:ext uri="{FF2B5EF4-FFF2-40B4-BE49-F238E27FC236}">
                <a16:creationId xmlns:a16="http://schemas.microsoft.com/office/drawing/2014/main" id="{EB926398-C08B-E75E-6831-8616960E0A5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0" t="15741" r="-29" b="13796"/>
          <a:stretch/>
        </p:blipFill>
        <p:spPr>
          <a:xfrm>
            <a:off x="351913" y="1742108"/>
            <a:ext cx="4369025" cy="417235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stA="64000" endPos="6000" fadeDir="5400012" sy="-100000" algn="bl" rotWithShape="0"/>
          </a:effectLst>
        </p:spPr>
      </p:pic>
      <p:sp>
        <p:nvSpPr>
          <p:cNvPr id="4" name="Google Shape;169;p22">
            <a:extLst>
              <a:ext uri="{FF2B5EF4-FFF2-40B4-BE49-F238E27FC236}">
                <a16:creationId xmlns:a16="http://schemas.microsoft.com/office/drawing/2014/main" id="{F7CC7A4C-F8E7-51BF-EEA5-E09B7FA0FE68}"/>
              </a:ext>
            </a:extLst>
          </p:cNvPr>
          <p:cNvSpPr txBox="1"/>
          <p:nvPr/>
        </p:nvSpPr>
        <p:spPr>
          <a:xfrm>
            <a:off x="4870724" y="3891405"/>
            <a:ext cx="6969363" cy="203129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Work with your trainer to complete your competency training…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bg1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This takes 2 weeks on average, can you do it in less?</a:t>
            </a:r>
          </a:p>
        </p:txBody>
      </p:sp>
      <p:sp>
        <p:nvSpPr>
          <p:cNvPr id="5" name="Google Shape;167;p22">
            <a:extLst>
              <a:ext uri="{FF2B5EF4-FFF2-40B4-BE49-F238E27FC236}">
                <a16:creationId xmlns:a16="http://schemas.microsoft.com/office/drawing/2014/main" id="{D55CC621-5AA3-7013-08DF-09D74FDEDFA6}"/>
              </a:ext>
            </a:extLst>
          </p:cNvPr>
          <p:cNvSpPr txBox="1"/>
          <p:nvPr/>
        </p:nvSpPr>
        <p:spPr>
          <a:xfrm>
            <a:off x="8708850" y="6108475"/>
            <a:ext cx="2855700" cy="554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dirty="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competency</a:t>
            </a:r>
            <a:endParaRPr sz="2400" i="1" dirty="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68;p22">
            <a:extLst>
              <a:ext uri="{FF2B5EF4-FFF2-40B4-BE49-F238E27FC236}">
                <a16:creationId xmlns:a16="http://schemas.microsoft.com/office/drawing/2014/main" id="{98449F20-C6B9-CD7E-86F6-FDC8BF600ED5}"/>
              </a:ext>
            </a:extLst>
          </p:cNvPr>
          <p:cNvSpPr/>
          <p:nvPr/>
        </p:nvSpPr>
        <p:spPr>
          <a:xfrm>
            <a:off x="11564700" y="6322475"/>
            <a:ext cx="627300" cy="17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878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5;p23">
            <a:extLst>
              <a:ext uri="{FF2B5EF4-FFF2-40B4-BE49-F238E27FC236}">
                <a16:creationId xmlns:a16="http://schemas.microsoft.com/office/drawing/2014/main" id="{B7E30E70-69CD-AB05-6982-26AAC2926EC7}"/>
              </a:ext>
            </a:extLst>
          </p:cNvPr>
          <p:cNvSpPr txBox="1"/>
          <p:nvPr/>
        </p:nvSpPr>
        <p:spPr>
          <a:xfrm>
            <a:off x="2799900" y="546181"/>
            <a:ext cx="6592200" cy="67707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  <a:latin typeface="Montserrat ExtraBold" panose="00000900000000000000" pitchFamily="50" charset="0"/>
                <a:ea typeface="Syncopate"/>
                <a:cs typeface="Syncopate"/>
                <a:sym typeface="Syncopate"/>
              </a:rPr>
              <a:t>HOW DO YOU GET TO </a:t>
            </a:r>
            <a:r>
              <a:rPr lang="en-US" sz="3200" b="1" dirty="0">
                <a:solidFill>
                  <a:srgbClr val="FFC000"/>
                </a:solidFill>
                <a:latin typeface="Montserrat ExtraBold" panose="00000900000000000000" pitchFamily="50" charset="0"/>
                <a:ea typeface="Syncopate"/>
                <a:cs typeface="Syncopate"/>
                <a:sym typeface="Syncopate"/>
              </a:rPr>
              <a:t>TL?</a:t>
            </a:r>
          </a:p>
        </p:txBody>
      </p:sp>
      <p:sp>
        <p:nvSpPr>
          <p:cNvPr id="3" name="Google Shape;176;p23">
            <a:extLst>
              <a:ext uri="{FF2B5EF4-FFF2-40B4-BE49-F238E27FC236}">
                <a16:creationId xmlns:a16="http://schemas.microsoft.com/office/drawing/2014/main" id="{CCCCDADC-1D90-B008-B3E2-B1C478015EC4}"/>
              </a:ext>
            </a:extLst>
          </p:cNvPr>
          <p:cNvSpPr txBox="1"/>
          <p:nvPr/>
        </p:nvSpPr>
        <p:spPr>
          <a:xfrm>
            <a:off x="8708850" y="6175150"/>
            <a:ext cx="2855700" cy="554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breakdown</a:t>
            </a:r>
            <a:endParaRPr sz="2400" i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77;p23">
            <a:extLst>
              <a:ext uri="{FF2B5EF4-FFF2-40B4-BE49-F238E27FC236}">
                <a16:creationId xmlns:a16="http://schemas.microsoft.com/office/drawing/2014/main" id="{C3972A52-3201-86DA-D95C-04CDD41B13E3}"/>
              </a:ext>
            </a:extLst>
          </p:cNvPr>
          <p:cNvSpPr/>
          <p:nvPr/>
        </p:nvSpPr>
        <p:spPr>
          <a:xfrm>
            <a:off x="11564700" y="6389150"/>
            <a:ext cx="627300" cy="17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5" name="Google Shape;178;p23">
            <a:extLst>
              <a:ext uri="{FF2B5EF4-FFF2-40B4-BE49-F238E27FC236}">
                <a16:creationId xmlns:a16="http://schemas.microsoft.com/office/drawing/2014/main" id="{9CEF1FBA-62BC-C260-E9B6-97716E68F343}"/>
              </a:ext>
            </a:extLst>
          </p:cNvPr>
          <p:cNvSpPr txBox="1"/>
          <p:nvPr/>
        </p:nvSpPr>
        <p:spPr>
          <a:xfrm>
            <a:off x="6177479" y="3023978"/>
            <a:ext cx="5854282" cy="6093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Firstly, get 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50" charset="0"/>
                <a:ea typeface="Oswald"/>
                <a:cs typeface="Oswald"/>
                <a:sym typeface="Oswald"/>
              </a:rPr>
              <a:t>3 new business partners</a:t>
            </a:r>
            <a:endParaRPr sz="2400" b="1" dirty="0">
              <a:solidFill>
                <a:schemeClr val="bg1"/>
              </a:solidFill>
              <a:latin typeface="Montserrat" panose="00000500000000000000" pitchFamily="50" charset="0"/>
              <a:ea typeface="Oswald"/>
              <a:cs typeface="Oswald"/>
              <a:sym typeface="Oswald"/>
            </a:endParaRPr>
          </a:p>
        </p:txBody>
      </p:sp>
      <p:grpSp>
        <p:nvGrpSpPr>
          <p:cNvPr id="6" name="Google Shape;179;p23">
            <a:extLst>
              <a:ext uri="{FF2B5EF4-FFF2-40B4-BE49-F238E27FC236}">
                <a16:creationId xmlns:a16="http://schemas.microsoft.com/office/drawing/2014/main" id="{C883C5BE-2F24-4CB8-3453-AF1309A2CEEE}"/>
              </a:ext>
            </a:extLst>
          </p:cNvPr>
          <p:cNvGrpSpPr/>
          <p:nvPr/>
        </p:nvGrpSpPr>
        <p:grpSpPr>
          <a:xfrm>
            <a:off x="1519089" y="2483300"/>
            <a:ext cx="3408054" cy="1768231"/>
            <a:chOff x="1254332" y="2008926"/>
            <a:chExt cx="1799919" cy="933868"/>
          </a:xfrm>
        </p:grpSpPr>
        <p:sp>
          <p:nvSpPr>
            <p:cNvPr id="7" name="Google Shape;180;p23">
              <a:extLst>
                <a:ext uri="{FF2B5EF4-FFF2-40B4-BE49-F238E27FC236}">
                  <a16:creationId xmlns:a16="http://schemas.microsoft.com/office/drawing/2014/main" id="{4D72A7BE-56D5-090E-3500-4830468AD692}"/>
                </a:ext>
              </a:extLst>
            </p:cNvPr>
            <p:cNvSpPr/>
            <p:nvPr/>
          </p:nvSpPr>
          <p:spPr>
            <a:xfrm>
              <a:off x="1254332" y="2008950"/>
              <a:ext cx="478500" cy="2865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endParaRPr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81;p23">
              <a:extLst>
                <a:ext uri="{FF2B5EF4-FFF2-40B4-BE49-F238E27FC236}">
                  <a16:creationId xmlns:a16="http://schemas.microsoft.com/office/drawing/2014/main" id="{42568613-1DE8-B6BA-0132-7CE5AEC16EA7}"/>
                </a:ext>
              </a:extLst>
            </p:cNvPr>
            <p:cNvSpPr/>
            <p:nvPr/>
          </p:nvSpPr>
          <p:spPr>
            <a:xfrm rot="-5400000">
              <a:off x="1955688" y="2572294"/>
              <a:ext cx="386100" cy="3549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82;p23">
              <a:extLst>
                <a:ext uri="{FF2B5EF4-FFF2-40B4-BE49-F238E27FC236}">
                  <a16:creationId xmlns:a16="http://schemas.microsoft.com/office/drawing/2014/main" id="{77155424-B934-B8A0-C7CA-6422455FB3AE}"/>
                </a:ext>
              </a:extLst>
            </p:cNvPr>
            <p:cNvSpPr/>
            <p:nvPr/>
          </p:nvSpPr>
          <p:spPr>
            <a:xfrm rot="10800000">
              <a:off x="2575751" y="2008926"/>
              <a:ext cx="478500" cy="2865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" name="Google Shape;183;p23">
            <a:extLst>
              <a:ext uri="{FF2B5EF4-FFF2-40B4-BE49-F238E27FC236}">
                <a16:creationId xmlns:a16="http://schemas.microsoft.com/office/drawing/2014/main" id="{7CAB5B7D-172B-786C-3167-B3F2655FAEB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262" t="6562" r="5654" b="5355"/>
          <a:stretch/>
        </p:blipFill>
        <p:spPr>
          <a:xfrm>
            <a:off x="2770108" y="2260142"/>
            <a:ext cx="906015" cy="901240"/>
          </a:xfrm>
          <a:prstGeom prst="flowChartConnector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" name="Google Shape;185;p23">
            <a:extLst>
              <a:ext uri="{FF2B5EF4-FFF2-40B4-BE49-F238E27FC236}">
                <a16:creationId xmlns:a16="http://schemas.microsoft.com/office/drawing/2014/main" id="{6DE0AB58-2E57-34E1-7BEB-7057839959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36" t="5664" r="5436" b="5682"/>
          <a:stretch/>
        </p:blipFill>
        <p:spPr>
          <a:xfrm>
            <a:off x="390241" y="2260142"/>
            <a:ext cx="906015" cy="901240"/>
          </a:xfrm>
          <a:prstGeom prst="flowChartConnector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" name="Google Shape;186;p23">
            <a:extLst>
              <a:ext uri="{FF2B5EF4-FFF2-40B4-BE49-F238E27FC236}">
                <a16:creationId xmlns:a16="http://schemas.microsoft.com/office/drawing/2014/main" id="{7CC04F23-7428-95E6-7341-700BD672DBB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947" t="10367" r="9955" b="10367"/>
          <a:stretch/>
        </p:blipFill>
        <p:spPr>
          <a:xfrm>
            <a:off x="2759592" y="4498401"/>
            <a:ext cx="906015" cy="901240"/>
          </a:xfrm>
          <a:prstGeom prst="flowChartConnector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3" name="Google Shape;187;p23">
            <a:extLst>
              <a:ext uri="{FF2B5EF4-FFF2-40B4-BE49-F238E27FC236}">
                <a16:creationId xmlns:a16="http://schemas.microsoft.com/office/drawing/2014/main" id="{E31EF6A7-33DF-55FB-2212-AF6398C013AB}"/>
              </a:ext>
            </a:extLst>
          </p:cNvPr>
          <p:cNvSpPr txBox="1"/>
          <p:nvPr/>
        </p:nvSpPr>
        <p:spPr>
          <a:xfrm>
            <a:off x="6177479" y="3635676"/>
            <a:ext cx="5854282" cy="96331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Then, write business with 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50" charset="0"/>
                <a:ea typeface="Oswald"/>
                <a:cs typeface="Oswald"/>
                <a:sym typeface="Oswald"/>
              </a:rPr>
              <a:t>3-4 clients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 </a:t>
            </a:r>
            <a:endParaRPr sz="2400" b="1" dirty="0">
              <a:solidFill>
                <a:schemeClr val="bg1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(must total £1,500 in annual premium)</a:t>
            </a:r>
            <a:endParaRPr sz="16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4" name="Google Shape;184;p23">
            <a:extLst>
              <a:ext uri="{FF2B5EF4-FFF2-40B4-BE49-F238E27FC236}">
                <a16:creationId xmlns:a16="http://schemas.microsoft.com/office/drawing/2014/main" id="{89E329F0-6885-23E7-319B-9FFCCA48AE4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556" t="6016" r="5547" b="6025"/>
          <a:stretch/>
        </p:blipFill>
        <p:spPr>
          <a:xfrm>
            <a:off x="5149975" y="2284204"/>
            <a:ext cx="906015" cy="901240"/>
          </a:xfrm>
          <a:prstGeom prst="flowChartConnector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13752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5;p23">
            <a:extLst>
              <a:ext uri="{FF2B5EF4-FFF2-40B4-BE49-F238E27FC236}">
                <a16:creationId xmlns:a16="http://schemas.microsoft.com/office/drawing/2014/main" id="{B7E30E70-69CD-AB05-6982-26AAC2926EC7}"/>
              </a:ext>
            </a:extLst>
          </p:cNvPr>
          <p:cNvSpPr txBox="1"/>
          <p:nvPr/>
        </p:nvSpPr>
        <p:spPr>
          <a:xfrm>
            <a:off x="2799900" y="576016"/>
            <a:ext cx="6592200" cy="67707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bg1"/>
                </a:solidFill>
                <a:latin typeface="Montserrat ExtraBold" panose="00000900000000000000" pitchFamily="50" charset="0"/>
                <a:ea typeface="Syncopate"/>
                <a:cs typeface="Syncopate"/>
                <a:sym typeface="Syncopate"/>
              </a:rPr>
              <a:t>LET YOUR TRAINER HELP</a:t>
            </a:r>
            <a:endParaRPr lang="en-GB" sz="3200" b="1" dirty="0">
              <a:solidFill>
                <a:srgbClr val="FFC000"/>
              </a:solidFill>
              <a:latin typeface="Montserrat ExtraBold" panose="00000900000000000000" pitchFamily="50" charset="0"/>
              <a:ea typeface="Syncopate"/>
              <a:cs typeface="Syncopate"/>
              <a:sym typeface="Syncopate"/>
            </a:endParaRPr>
          </a:p>
        </p:txBody>
      </p:sp>
      <p:sp>
        <p:nvSpPr>
          <p:cNvPr id="3" name="Google Shape;176;p23">
            <a:extLst>
              <a:ext uri="{FF2B5EF4-FFF2-40B4-BE49-F238E27FC236}">
                <a16:creationId xmlns:a16="http://schemas.microsoft.com/office/drawing/2014/main" id="{CCCCDADC-1D90-B008-B3E2-B1C478015EC4}"/>
              </a:ext>
            </a:extLst>
          </p:cNvPr>
          <p:cNvSpPr txBox="1"/>
          <p:nvPr/>
        </p:nvSpPr>
        <p:spPr>
          <a:xfrm>
            <a:off x="8708850" y="6175150"/>
            <a:ext cx="2855700" cy="554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breakdown</a:t>
            </a:r>
            <a:endParaRPr sz="2400" i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77;p23">
            <a:extLst>
              <a:ext uri="{FF2B5EF4-FFF2-40B4-BE49-F238E27FC236}">
                <a16:creationId xmlns:a16="http://schemas.microsoft.com/office/drawing/2014/main" id="{C3972A52-3201-86DA-D95C-04CDD41B13E3}"/>
              </a:ext>
            </a:extLst>
          </p:cNvPr>
          <p:cNvSpPr/>
          <p:nvPr/>
        </p:nvSpPr>
        <p:spPr>
          <a:xfrm>
            <a:off x="11564700" y="6389150"/>
            <a:ext cx="627300" cy="17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5" name="Google Shape;178;p23">
            <a:extLst>
              <a:ext uri="{FF2B5EF4-FFF2-40B4-BE49-F238E27FC236}">
                <a16:creationId xmlns:a16="http://schemas.microsoft.com/office/drawing/2014/main" id="{9CEF1FBA-62BC-C260-E9B6-97716E68F343}"/>
              </a:ext>
            </a:extLst>
          </p:cNvPr>
          <p:cNvSpPr txBox="1"/>
          <p:nvPr/>
        </p:nvSpPr>
        <p:spPr>
          <a:xfrm>
            <a:off x="6278822" y="2483300"/>
            <a:ext cx="5854282" cy="6093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We are invested in your success!</a:t>
            </a:r>
            <a:endParaRPr sz="2400" b="1" dirty="0">
              <a:solidFill>
                <a:schemeClr val="bg1"/>
              </a:solidFill>
              <a:latin typeface="Montserrat" panose="00000500000000000000" pitchFamily="50" charset="0"/>
              <a:ea typeface="Oswald"/>
              <a:cs typeface="Oswald"/>
              <a:sym typeface="Oswald"/>
            </a:endParaRPr>
          </a:p>
        </p:txBody>
      </p:sp>
      <p:grpSp>
        <p:nvGrpSpPr>
          <p:cNvPr id="6" name="Google Shape;179;p23">
            <a:extLst>
              <a:ext uri="{FF2B5EF4-FFF2-40B4-BE49-F238E27FC236}">
                <a16:creationId xmlns:a16="http://schemas.microsoft.com/office/drawing/2014/main" id="{C883C5BE-2F24-4CB8-3453-AF1309A2CEEE}"/>
              </a:ext>
            </a:extLst>
          </p:cNvPr>
          <p:cNvGrpSpPr/>
          <p:nvPr/>
        </p:nvGrpSpPr>
        <p:grpSpPr>
          <a:xfrm>
            <a:off x="1519089" y="2483300"/>
            <a:ext cx="3408054" cy="1768231"/>
            <a:chOff x="1254332" y="2008926"/>
            <a:chExt cx="1799919" cy="933868"/>
          </a:xfrm>
        </p:grpSpPr>
        <p:sp>
          <p:nvSpPr>
            <p:cNvPr id="7" name="Google Shape;180;p23">
              <a:extLst>
                <a:ext uri="{FF2B5EF4-FFF2-40B4-BE49-F238E27FC236}">
                  <a16:creationId xmlns:a16="http://schemas.microsoft.com/office/drawing/2014/main" id="{4D72A7BE-56D5-090E-3500-4830468AD692}"/>
                </a:ext>
              </a:extLst>
            </p:cNvPr>
            <p:cNvSpPr/>
            <p:nvPr/>
          </p:nvSpPr>
          <p:spPr>
            <a:xfrm>
              <a:off x="1254332" y="2008950"/>
              <a:ext cx="478500" cy="2865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endParaRPr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81;p23">
              <a:extLst>
                <a:ext uri="{FF2B5EF4-FFF2-40B4-BE49-F238E27FC236}">
                  <a16:creationId xmlns:a16="http://schemas.microsoft.com/office/drawing/2014/main" id="{42568613-1DE8-B6BA-0132-7CE5AEC16EA7}"/>
                </a:ext>
              </a:extLst>
            </p:cNvPr>
            <p:cNvSpPr/>
            <p:nvPr/>
          </p:nvSpPr>
          <p:spPr>
            <a:xfrm rot="-5400000">
              <a:off x="1955688" y="2572294"/>
              <a:ext cx="386100" cy="3549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82;p23">
              <a:extLst>
                <a:ext uri="{FF2B5EF4-FFF2-40B4-BE49-F238E27FC236}">
                  <a16:creationId xmlns:a16="http://schemas.microsoft.com/office/drawing/2014/main" id="{77155424-B934-B8A0-C7CA-6422455FB3AE}"/>
                </a:ext>
              </a:extLst>
            </p:cNvPr>
            <p:cNvSpPr/>
            <p:nvPr/>
          </p:nvSpPr>
          <p:spPr>
            <a:xfrm rot="10800000">
              <a:off x="2575751" y="2008926"/>
              <a:ext cx="478500" cy="2865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" name="Google Shape;183;p23">
            <a:extLst>
              <a:ext uri="{FF2B5EF4-FFF2-40B4-BE49-F238E27FC236}">
                <a16:creationId xmlns:a16="http://schemas.microsoft.com/office/drawing/2014/main" id="{7CAB5B7D-172B-786C-3167-B3F2655FAEB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262" t="6562" r="5654" b="5355"/>
          <a:stretch/>
        </p:blipFill>
        <p:spPr>
          <a:xfrm>
            <a:off x="2770108" y="2260142"/>
            <a:ext cx="906015" cy="901240"/>
          </a:xfrm>
          <a:prstGeom prst="flowChartConnector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" name="Google Shape;185;p23">
            <a:extLst>
              <a:ext uri="{FF2B5EF4-FFF2-40B4-BE49-F238E27FC236}">
                <a16:creationId xmlns:a16="http://schemas.microsoft.com/office/drawing/2014/main" id="{6DE0AB58-2E57-34E1-7BEB-7057839959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36" t="5664" r="5436" b="5682"/>
          <a:stretch/>
        </p:blipFill>
        <p:spPr>
          <a:xfrm>
            <a:off x="390241" y="2260142"/>
            <a:ext cx="906015" cy="901240"/>
          </a:xfrm>
          <a:prstGeom prst="flowChartConnector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" name="Google Shape;186;p23">
            <a:extLst>
              <a:ext uri="{FF2B5EF4-FFF2-40B4-BE49-F238E27FC236}">
                <a16:creationId xmlns:a16="http://schemas.microsoft.com/office/drawing/2014/main" id="{7CC04F23-7428-95E6-7341-700BD672DBB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947" t="10367" r="9955" b="10367"/>
          <a:stretch/>
        </p:blipFill>
        <p:spPr>
          <a:xfrm>
            <a:off x="2759592" y="4498401"/>
            <a:ext cx="906015" cy="901240"/>
          </a:xfrm>
          <a:prstGeom prst="flowChartConnector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3" name="Google Shape;187;p23">
            <a:extLst>
              <a:ext uri="{FF2B5EF4-FFF2-40B4-BE49-F238E27FC236}">
                <a16:creationId xmlns:a16="http://schemas.microsoft.com/office/drawing/2014/main" id="{E31EF6A7-33DF-55FB-2212-AF6398C013AB}"/>
              </a:ext>
            </a:extLst>
          </p:cNvPr>
          <p:cNvSpPr txBox="1"/>
          <p:nvPr/>
        </p:nvSpPr>
        <p:spPr>
          <a:xfrm>
            <a:off x="6278822" y="3094998"/>
            <a:ext cx="5854282" cy="230829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Your Trainer will work with you to teach how to help clients. Also, to recruit your team, while they do, you get 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PAID</a:t>
            </a:r>
            <a:r>
              <a:rPr lang="en-GB" sz="24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 and closer to your Promotion. </a:t>
            </a:r>
            <a:endParaRPr sz="16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4" name="Google Shape;184;p23">
            <a:extLst>
              <a:ext uri="{FF2B5EF4-FFF2-40B4-BE49-F238E27FC236}">
                <a16:creationId xmlns:a16="http://schemas.microsoft.com/office/drawing/2014/main" id="{89E329F0-6885-23E7-319B-9FFCCA48AE4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556" t="6016" r="5547" b="6025"/>
          <a:stretch/>
        </p:blipFill>
        <p:spPr>
          <a:xfrm>
            <a:off x="5149975" y="2284204"/>
            <a:ext cx="906015" cy="901240"/>
          </a:xfrm>
          <a:prstGeom prst="flowChartConnector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" name="Google Shape;205;p24">
            <a:extLst>
              <a:ext uri="{FF2B5EF4-FFF2-40B4-BE49-F238E27FC236}">
                <a16:creationId xmlns:a16="http://schemas.microsoft.com/office/drawing/2014/main" id="{FE859DD7-FE34-44D8-8262-52EE6970940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58" b="268"/>
          <a:stretch/>
        </p:blipFill>
        <p:spPr>
          <a:xfrm>
            <a:off x="843248" y="367706"/>
            <a:ext cx="906016" cy="901241"/>
          </a:xfrm>
          <a:prstGeom prst="flowChartConnector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17" name="Google Shape;206;p24">
            <a:extLst>
              <a:ext uri="{FF2B5EF4-FFF2-40B4-BE49-F238E27FC236}">
                <a16:creationId xmlns:a16="http://schemas.microsoft.com/office/drawing/2014/main" id="{FD068582-CF6D-7A25-7675-5662233285F0}"/>
              </a:ext>
            </a:extLst>
          </p:cNvPr>
          <p:cNvCxnSpPr>
            <a:cxnSpLocks/>
            <a:stCxn id="16" idx="2"/>
            <a:endCxn id="10" idx="0"/>
          </p:cNvCxnSpPr>
          <p:nvPr/>
        </p:nvCxnSpPr>
        <p:spPr>
          <a:xfrm rot="10800000" flipH="1" flipV="1">
            <a:off x="843248" y="818326"/>
            <a:ext cx="2379868" cy="1441815"/>
          </a:xfrm>
          <a:prstGeom prst="curvedConnector4">
            <a:avLst>
              <a:gd name="adj1" fmla="val -9606"/>
              <a:gd name="adj2" fmla="val 65627"/>
            </a:avLst>
          </a:prstGeom>
          <a:noFill/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6623000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5;p23">
            <a:extLst>
              <a:ext uri="{FF2B5EF4-FFF2-40B4-BE49-F238E27FC236}">
                <a16:creationId xmlns:a16="http://schemas.microsoft.com/office/drawing/2014/main" id="{B7E30E70-69CD-AB05-6982-26AAC2926EC7}"/>
              </a:ext>
            </a:extLst>
          </p:cNvPr>
          <p:cNvSpPr txBox="1"/>
          <p:nvPr/>
        </p:nvSpPr>
        <p:spPr>
          <a:xfrm>
            <a:off x="2799900" y="576016"/>
            <a:ext cx="6592200" cy="67707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bg1"/>
                </a:solidFill>
                <a:latin typeface="Montserrat ExtraBold" panose="00000900000000000000" pitchFamily="50" charset="0"/>
                <a:ea typeface="Syncopate"/>
                <a:cs typeface="Syncopate"/>
                <a:sym typeface="Syncopate"/>
              </a:rPr>
              <a:t>LET YOUR TRAINER HELP</a:t>
            </a:r>
            <a:endParaRPr lang="en-GB" sz="3200" b="1" dirty="0">
              <a:solidFill>
                <a:srgbClr val="FFC000"/>
              </a:solidFill>
              <a:latin typeface="Montserrat ExtraBold" panose="00000900000000000000" pitchFamily="50" charset="0"/>
              <a:ea typeface="Syncopate"/>
              <a:cs typeface="Syncopate"/>
              <a:sym typeface="Syncopate"/>
            </a:endParaRPr>
          </a:p>
        </p:txBody>
      </p:sp>
      <p:sp>
        <p:nvSpPr>
          <p:cNvPr id="3" name="Google Shape;176;p23">
            <a:extLst>
              <a:ext uri="{FF2B5EF4-FFF2-40B4-BE49-F238E27FC236}">
                <a16:creationId xmlns:a16="http://schemas.microsoft.com/office/drawing/2014/main" id="{CCCCDADC-1D90-B008-B3E2-B1C478015EC4}"/>
              </a:ext>
            </a:extLst>
          </p:cNvPr>
          <p:cNvSpPr txBox="1"/>
          <p:nvPr/>
        </p:nvSpPr>
        <p:spPr>
          <a:xfrm>
            <a:off x="8708850" y="6175150"/>
            <a:ext cx="2855700" cy="554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breakdown</a:t>
            </a:r>
            <a:endParaRPr sz="2400" i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77;p23">
            <a:extLst>
              <a:ext uri="{FF2B5EF4-FFF2-40B4-BE49-F238E27FC236}">
                <a16:creationId xmlns:a16="http://schemas.microsoft.com/office/drawing/2014/main" id="{C3972A52-3201-86DA-D95C-04CDD41B13E3}"/>
              </a:ext>
            </a:extLst>
          </p:cNvPr>
          <p:cNvSpPr/>
          <p:nvPr/>
        </p:nvSpPr>
        <p:spPr>
          <a:xfrm>
            <a:off x="11564700" y="6389150"/>
            <a:ext cx="627300" cy="17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pic>
        <p:nvPicPr>
          <p:cNvPr id="15" name="Google Shape;215;p25">
            <a:extLst>
              <a:ext uri="{FF2B5EF4-FFF2-40B4-BE49-F238E27FC236}">
                <a16:creationId xmlns:a16="http://schemas.microsoft.com/office/drawing/2014/main" id="{DC98B5CC-E84C-9E88-15E1-FFAF0C2DD40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262" t="6562" r="5654" b="5355"/>
          <a:stretch/>
        </p:blipFill>
        <p:spPr>
          <a:xfrm>
            <a:off x="1222273" y="2002861"/>
            <a:ext cx="939902" cy="934949"/>
          </a:xfrm>
          <a:prstGeom prst="flowChartConnector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" name="Google Shape;217;p25">
            <a:extLst>
              <a:ext uri="{FF2B5EF4-FFF2-40B4-BE49-F238E27FC236}">
                <a16:creationId xmlns:a16="http://schemas.microsoft.com/office/drawing/2014/main" id="{1E7F40E6-498E-E9F8-E3AE-DE65AAA62A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58" b="268"/>
          <a:stretch/>
        </p:blipFill>
        <p:spPr>
          <a:xfrm>
            <a:off x="3860873" y="3807581"/>
            <a:ext cx="1082602" cy="1076896"/>
          </a:xfrm>
          <a:prstGeom prst="flowChartConnector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19" name="Google Shape;218;p25">
            <a:extLst>
              <a:ext uri="{FF2B5EF4-FFF2-40B4-BE49-F238E27FC236}">
                <a16:creationId xmlns:a16="http://schemas.microsoft.com/office/drawing/2014/main" id="{77F2C09C-9CDE-3141-773B-B11DA4D562FE}"/>
              </a:ext>
            </a:extLst>
          </p:cNvPr>
          <p:cNvCxnSpPr>
            <a:cxnSpLocks/>
            <a:stCxn id="18" idx="2"/>
            <a:endCxn id="15" idx="0"/>
          </p:cNvCxnSpPr>
          <p:nvPr/>
        </p:nvCxnSpPr>
        <p:spPr>
          <a:xfrm rot="10800000">
            <a:off x="1692225" y="2002861"/>
            <a:ext cx="2168649" cy="2343168"/>
          </a:xfrm>
          <a:prstGeom prst="curvedConnector4">
            <a:avLst>
              <a:gd name="adj1" fmla="val 39165"/>
              <a:gd name="adj2" fmla="val 109756"/>
            </a:avLst>
          </a:prstGeom>
          <a:noFill/>
          <a:ln w="28575" cap="flat" cmpd="sng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4" name="Google Shape;214;p25">
            <a:extLst>
              <a:ext uri="{FF2B5EF4-FFF2-40B4-BE49-F238E27FC236}">
                <a16:creationId xmlns:a16="http://schemas.microsoft.com/office/drawing/2014/main" id="{66C8C73E-7B5A-2802-F85E-D0AD523CED12}"/>
              </a:ext>
            </a:extLst>
          </p:cNvPr>
          <p:cNvSpPr txBox="1"/>
          <p:nvPr/>
        </p:nvSpPr>
        <p:spPr>
          <a:xfrm>
            <a:off x="6096000" y="2544169"/>
            <a:ext cx="4669800" cy="6093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bg1"/>
                </a:solidFill>
                <a:latin typeface="Montserrat" panose="00000500000000000000" pitchFamily="50" charset="0"/>
                <a:ea typeface="Oswald Medium"/>
                <a:cs typeface="Oswald Medium"/>
                <a:sym typeface="Oswald Medium"/>
              </a:rPr>
              <a:t>What is </a:t>
            </a:r>
            <a:r>
              <a:rPr lang="en-GB" sz="2400" b="1" dirty="0" err="1">
                <a:solidFill>
                  <a:schemeClr val="bg1"/>
                </a:solidFill>
                <a:latin typeface="Montserrat" panose="00000500000000000000" pitchFamily="50" charset="0"/>
                <a:ea typeface="Oswald Medium"/>
                <a:cs typeface="Oswald Medium"/>
                <a:sym typeface="Oswald Medium"/>
              </a:rPr>
              <a:t>i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50" charset="0"/>
                <a:ea typeface="Oswald Medium"/>
                <a:cs typeface="Oswald Medium"/>
                <a:sym typeface="Oswald Medium"/>
              </a:rPr>
              <a:t>/k?</a:t>
            </a:r>
            <a:endParaRPr sz="2400" b="1" dirty="0">
              <a:solidFill>
                <a:schemeClr val="bg1"/>
              </a:solidFill>
              <a:latin typeface="Montserrat" panose="00000500000000000000" pitchFamily="50" charset="0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8" name="Google Shape;222;p25">
            <a:extLst>
              <a:ext uri="{FF2B5EF4-FFF2-40B4-BE49-F238E27FC236}">
                <a16:creationId xmlns:a16="http://schemas.microsoft.com/office/drawing/2014/main" id="{D46D5C69-45B3-0A55-DC99-3B7157B99ADD}"/>
              </a:ext>
            </a:extLst>
          </p:cNvPr>
          <p:cNvSpPr txBox="1"/>
          <p:nvPr/>
        </p:nvSpPr>
        <p:spPr>
          <a:xfrm>
            <a:off x="851920" y="2848853"/>
            <a:ext cx="1159651" cy="461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bg1"/>
                </a:solidFill>
                <a:latin typeface="Montserrat" panose="00000500000000000000" pitchFamily="50" charset="0"/>
                <a:ea typeface="Caveat"/>
                <a:cs typeface="Caveat"/>
                <a:sym typeface="Caveat"/>
              </a:rPr>
              <a:t>Your</a:t>
            </a:r>
            <a:endParaRPr sz="1800" b="1" dirty="0">
              <a:solidFill>
                <a:schemeClr val="bg1"/>
              </a:solidFill>
              <a:latin typeface="Montserrat" panose="00000500000000000000" pitchFamily="50" charset="0"/>
              <a:ea typeface="Caveat"/>
              <a:cs typeface="Caveat"/>
              <a:sym typeface="Caveat"/>
            </a:endParaRPr>
          </a:p>
        </p:txBody>
      </p:sp>
      <p:sp>
        <p:nvSpPr>
          <p:cNvPr id="29" name="Google Shape;221;p25">
            <a:extLst>
              <a:ext uri="{FF2B5EF4-FFF2-40B4-BE49-F238E27FC236}">
                <a16:creationId xmlns:a16="http://schemas.microsoft.com/office/drawing/2014/main" id="{A2B86AF0-F307-0596-D6BC-FE637F5521DA}"/>
              </a:ext>
            </a:extLst>
          </p:cNvPr>
          <p:cNvSpPr txBox="1"/>
          <p:nvPr/>
        </p:nvSpPr>
        <p:spPr>
          <a:xfrm>
            <a:off x="851920" y="3032552"/>
            <a:ext cx="1788300" cy="6093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INFLUENCE</a:t>
            </a:r>
            <a:endParaRPr dirty="0"/>
          </a:p>
        </p:txBody>
      </p:sp>
      <p:sp>
        <p:nvSpPr>
          <p:cNvPr id="30" name="Google Shape;225;p25">
            <a:extLst>
              <a:ext uri="{FF2B5EF4-FFF2-40B4-BE49-F238E27FC236}">
                <a16:creationId xmlns:a16="http://schemas.microsoft.com/office/drawing/2014/main" id="{42B5F0BF-2E8E-2D49-5129-C0B171888321}"/>
              </a:ext>
            </a:extLst>
          </p:cNvPr>
          <p:cNvSpPr txBox="1"/>
          <p:nvPr/>
        </p:nvSpPr>
        <p:spPr>
          <a:xfrm>
            <a:off x="3081274" y="4473113"/>
            <a:ext cx="1320900" cy="7386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bg1"/>
                </a:solidFill>
                <a:latin typeface="Montserrat" panose="00000500000000000000" pitchFamily="50" charset="0"/>
                <a:ea typeface="Caveat"/>
                <a:cs typeface="Caveat"/>
                <a:sym typeface="Caveat"/>
              </a:rPr>
              <a:t>Your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bg1"/>
                </a:solidFill>
                <a:latin typeface="Montserrat" panose="00000500000000000000" pitchFamily="50" charset="0"/>
                <a:ea typeface="Caveat"/>
                <a:cs typeface="Caveat"/>
                <a:sym typeface="Caveat"/>
              </a:rPr>
              <a:t>Trainer’s</a:t>
            </a:r>
            <a:endParaRPr sz="1800" b="1" dirty="0">
              <a:solidFill>
                <a:schemeClr val="bg1"/>
              </a:solidFill>
              <a:latin typeface="Montserrat" panose="00000500000000000000" pitchFamily="50" charset="0"/>
              <a:ea typeface="Caveat"/>
              <a:cs typeface="Caveat"/>
              <a:sym typeface="Caveat"/>
            </a:endParaRPr>
          </a:p>
        </p:txBody>
      </p:sp>
      <p:sp>
        <p:nvSpPr>
          <p:cNvPr id="31" name="Google Shape;224;p25">
            <a:extLst>
              <a:ext uri="{FF2B5EF4-FFF2-40B4-BE49-F238E27FC236}">
                <a16:creationId xmlns:a16="http://schemas.microsoft.com/office/drawing/2014/main" id="{B28B92AC-FB3B-BE57-4325-9FC59CFD1501}"/>
              </a:ext>
            </a:extLst>
          </p:cNvPr>
          <p:cNvSpPr txBox="1"/>
          <p:nvPr/>
        </p:nvSpPr>
        <p:spPr>
          <a:xfrm>
            <a:off x="3589420" y="4999407"/>
            <a:ext cx="1692600" cy="554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KNOWLEDGE</a:t>
            </a:r>
            <a:endParaRPr dirty="0"/>
          </a:p>
        </p:txBody>
      </p:sp>
      <p:sp>
        <p:nvSpPr>
          <p:cNvPr id="32" name="Google Shape;216;p25">
            <a:extLst>
              <a:ext uri="{FF2B5EF4-FFF2-40B4-BE49-F238E27FC236}">
                <a16:creationId xmlns:a16="http://schemas.microsoft.com/office/drawing/2014/main" id="{E9330967-4C3C-6036-0D1F-F5458EE83136}"/>
              </a:ext>
            </a:extLst>
          </p:cNvPr>
          <p:cNvSpPr txBox="1"/>
          <p:nvPr/>
        </p:nvSpPr>
        <p:spPr>
          <a:xfrm>
            <a:off x="6139200" y="3075396"/>
            <a:ext cx="4626600" cy="172351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i</a:t>
            </a:r>
            <a:r>
              <a:rPr lang="en-GB" sz="20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 = Influence</a:t>
            </a:r>
            <a:endParaRPr sz="2000" dirty="0">
              <a:solidFill>
                <a:schemeClr val="bg1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k = Knowledge</a:t>
            </a:r>
            <a:endParaRPr sz="2000" dirty="0">
              <a:solidFill>
                <a:schemeClr val="bg1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bg1"/>
              </a:solidFill>
              <a:latin typeface="Montserrat" panose="00000500000000000000" pitchFamily="50" charset="0"/>
              <a:ea typeface="Oswald Light"/>
              <a:cs typeface="Oswald Light"/>
              <a:sym typeface="Oswald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You have the </a:t>
            </a:r>
            <a:r>
              <a:rPr lang="en-GB" sz="2000" b="1" dirty="0">
                <a:solidFill>
                  <a:srgbClr val="FF9900"/>
                </a:solidFill>
                <a:latin typeface="Montserrat" panose="00000500000000000000" pitchFamily="50" charset="0"/>
                <a:ea typeface="Oswald"/>
                <a:cs typeface="Oswald"/>
                <a:sym typeface="Oswald"/>
              </a:rPr>
              <a:t>INFLUENCE,</a:t>
            </a:r>
            <a:r>
              <a:rPr lang="en-GB" sz="2000" dirty="0">
                <a:solidFill>
                  <a:schemeClr val="bg1"/>
                </a:solidFill>
                <a:latin typeface="Montserrat" panose="00000500000000000000" pitchFamily="50" charset="0"/>
                <a:ea typeface="Oswald Light"/>
                <a:cs typeface="Oswald Light"/>
                <a:sym typeface="Oswald Light"/>
              </a:rPr>
              <a:t> and your trainer has the </a:t>
            </a:r>
            <a:r>
              <a:rPr lang="en-GB" sz="2000" b="1" dirty="0">
                <a:solidFill>
                  <a:srgbClr val="FF9900"/>
                </a:solidFill>
                <a:latin typeface="Montserrat" panose="00000500000000000000" pitchFamily="50" charset="0"/>
                <a:ea typeface="Oswald"/>
                <a:cs typeface="Oswald"/>
                <a:sym typeface="Oswald"/>
              </a:rPr>
              <a:t>KNOWLEDGE</a:t>
            </a:r>
            <a:endParaRPr sz="1600" b="1" dirty="0">
              <a:solidFill>
                <a:srgbClr val="FF9900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338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d100a92d-a180-40c0-ba3d-dfcedab7f178" xsi:nil="true"/>
    <TaxCatchAll xmlns="925a5362-bf71-4bfb-9833-2347c555a9af" xsi:nil="true"/>
    <lcf76f155ced4ddcb4097134ff3c332f xmlns="d100a92d-a180-40c0-ba3d-dfcedab7f178">
      <Terms xmlns="http://schemas.microsoft.com/office/infopath/2007/PartnerControls"/>
    </lcf76f155ced4ddcb4097134ff3c332f>
    <_dlc_DocId xmlns="925a5362-bf71-4bfb-9833-2347c555a9af">Q2NNZRCRXM2J-1804959375-333619</_dlc_DocId>
    <_dlc_DocIdUrl xmlns="925a5362-bf71-4bfb-9833-2347c555a9af">
      <Url>https://genistar.sharepoint.com/sites/Media/_layouts/15/DocIdRedir.aspx?ID=Q2NNZRCRXM2J-1804959375-333619</Url>
      <Description>Q2NNZRCRXM2J-1804959375-333619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7EA68E76204F4F8DFDF81567B5D227" ma:contentTypeVersion="19" ma:contentTypeDescription="Create a new document." ma:contentTypeScope="" ma:versionID="9a6d272923fd1d323bbba536ecd3161e">
  <xsd:schema xmlns:xsd="http://www.w3.org/2001/XMLSchema" xmlns:xs="http://www.w3.org/2001/XMLSchema" xmlns:p="http://schemas.microsoft.com/office/2006/metadata/properties" xmlns:ns2="925a5362-bf71-4bfb-9833-2347c555a9af" xmlns:ns3="d100a92d-a180-40c0-ba3d-dfcedab7f178" targetNamespace="http://schemas.microsoft.com/office/2006/metadata/properties" ma:root="true" ma:fieldsID="f2506e0b02724872af23767b372846e5" ns2:_="" ns3:_="">
    <xsd:import namespace="925a5362-bf71-4bfb-9833-2347c555a9af"/>
    <xsd:import namespace="d100a92d-a180-40c0-ba3d-dfcedab7f17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Location" minOccurs="0"/>
                <xsd:element ref="ns3:_Flow_SignoffStatu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a5362-bf71-4bfb-9833-2347c555a9a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486dd2df-ab6c-44f2-9ecc-b9f7109b3ead}" ma:internalName="TaxCatchAll" ma:showField="CatchAllData" ma:web="925a5362-bf71-4bfb-9833-2347c555a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00a92d-a180-40c0-ba3d-dfcedab7f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7e8e9b88-76fe-42c7-b185-94f75982d3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49D216-6847-4D3A-A5E7-582739C62B8E}">
  <ds:schemaRefs>
    <ds:schemaRef ds:uri="http://schemas.microsoft.com/office/2006/metadata/properties"/>
    <ds:schemaRef ds:uri="http://schemas.microsoft.com/office/infopath/2007/PartnerControls"/>
    <ds:schemaRef ds:uri="d100a92d-a180-40c0-ba3d-dfcedab7f178"/>
    <ds:schemaRef ds:uri="925a5362-bf71-4bfb-9833-2347c555a9af"/>
  </ds:schemaRefs>
</ds:datastoreItem>
</file>

<file path=customXml/itemProps2.xml><?xml version="1.0" encoding="utf-8"?>
<ds:datastoreItem xmlns:ds="http://schemas.openxmlformats.org/officeDocument/2006/customXml" ds:itemID="{B5E6A119-98D9-4916-A26C-1BC44116F9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0E6D55-0601-4089-93A0-CF3F16F4805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3CD4DC7-0D4A-4355-99B1-C973BE347F4D}"/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405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Montserrat ExtraBold</vt:lpstr>
      <vt:lpstr>Montserrat SemiBold</vt:lpstr>
      <vt:lpstr>Oswald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Rachana Shete</dc:creator>
  <cp:lastModifiedBy>George Jenkins</cp:lastModifiedBy>
  <cp:revision>7</cp:revision>
  <dcterms:created xsi:type="dcterms:W3CDTF">2023-03-30T08:10:46Z</dcterms:created>
  <dcterms:modified xsi:type="dcterms:W3CDTF">2023-08-31T15:24:45Z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0x010100E57EA68E76204F4F8DFDF81567B5D227</vt:lpwstr>
  </property>
  <property fmtid="{D5CDD505-2E9C-101B-9397-08002B2CF9AE}" pid="3" name="_dlc_DocIdItemGuid">
    <vt:lpwstr>5005758c-b67e-4415-a0c0-2415818e1a38</vt:lpwstr>
  </property>
  <property fmtid="{D5CDD505-2E9C-101B-9397-08002B2CF9AE}" pid="4" name="MediaServiceImageTags">
    <vt:lpwstr/>
  </property>
</Properties>
</file>