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147470652" r:id="rId2"/>
    <p:sldId id="2147470653" r:id="rId3"/>
    <p:sldId id="2147470655" r:id="rId4"/>
    <p:sldId id="2147470654" r:id="rId5"/>
    <p:sldId id="2147470656" r:id="rId6"/>
    <p:sldId id="2147470657" r:id="rId7"/>
    <p:sldId id="2147470658" r:id="rId8"/>
    <p:sldId id="2147470659" r:id="rId9"/>
    <p:sldId id="2147470660" r:id="rId10"/>
    <p:sldId id="2147470668" r:id="rId11"/>
    <p:sldId id="2147470661" r:id="rId12"/>
    <p:sldId id="2147470662" r:id="rId13"/>
    <p:sldId id="2147470663" r:id="rId14"/>
    <p:sldId id="2147470664" r:id="rId15"/>
    <p:sldId id="2147470665" r:id="rId16"/>
    <p:sldId id="2147470671" r:id="rId17"/>
    <p:sldId id="2147470666" r:id="rId18"/>
    <p:sldId id="2147470672" r:id="rId19"/>
    <p:sldId id="2147470754" r:id="rId20"/>
  </p:sldIdLst>
  <p:sldSz cx="9144000" cy="6858000" type="screen4x3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102"/>
    <a:srgbClr val="000040"/>
    <a:srgbClr val="E71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8" autoAdjust="0"/>
    <p:restoredTop sz="94648"/>
  </p:normalViewPr>
  <p:slideViewPr>
    <p:cSldViewPr snapToGrid="0">
      <p:cViewPr varScale="1">
        <p:scale>
          <a:sx n="102" d="100"/>
          <a:sy n="102" d="100"/>
        </p:scale>
        <p:origin x="17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6" d="100"/>
          <a:sy n="126" d="100"/>
        </p:scale>
        <p:origin x="185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83DFE-FCD0-4D06-AB0A-E7A1D2B08F2C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0CFFA-B0B0-4302-9D1E-DC0CAB83EC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282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0CFFA-B0B0-4302-9D1E-DC0CAB83ECBC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3054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C591-112C-4F86-964A-9F35077D0AA1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C00-1E2C-48B0-96C3-63D46B9FE70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240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C591-112C-4F86-964A-9F35077D0AA1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C00-1E2C-48B0-96C3-63D46B9FE70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509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C591-112C-4F86-964A-9F35077D0AA1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C00-1E2C-48B0-96C3-63D46B9FE70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793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C591-112C-4F86-964A-9F35077D0AA1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C00-1E2C-48B0-96C3-63D46B9FE70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448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C591-112C-4F86-964A-9F35077D0AA1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C00-1E2C-48B0-96C3-63D46B9FE70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635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C591-112C-4F86-964A-9F35077D0AA1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C00-1E2C-48B0-96C3-63D46B9FE70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66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C591-112C-4F86-964A-9F35077D0AA1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C00-1E2C-48B0-96C3-63D46B9FE70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66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C591-112C-4F86-964A-9F35077D0AA1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C00-1E2C-48B0-96C3-63D46B9FE70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7324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C591-112C-4F86-964A-9F35077D0AA1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C00-1E2C-48B0-96C3-63D46B9FE70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789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C591-112C-4F86-964A-9F35077D0AA1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C00-1E2C-48B0-96C3-63D46B9FE70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12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C591-112C-4F86-964A-9F35077D0AA1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C00-1E2C-48B0-96C3-63D46B9FE70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462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AC591-112C-4F86-964A-9F35077D0AA1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1C00-1E2C-48B0-96C3-63D46B9FE70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4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3.jpeg"/><Relationship Id="rId4" Type="http://schemas.openxmlformats.org/officeDocument/2006/relationships/image" Target="../media/image2.pn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clouds&#10;&#10;Description automatically generated">
            <a:extLst>
              <a:ext uri="{FF2B5EF4-FFF2-40B4-BE49-F238E27FC236}">
                <a16:creationId xmlns:a16="http://schemas.microsoft.com/office/drawing/2014/main" id="{4DC6A22F-6FD3-C14B-4253-2A6C147AB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7" name="Picture 6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EB8E376F-E4B3-5103-2F94-13C6D1C660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" t="-7374" r="35561" b="32656"/>
          <a:stretch/>
        </p:blipFill>
        <p:spPr>
          <a:xfrm>
            <a:off x="-1407459" y="10563"/>
            <a:ext cx="10551459" cy="6847437"/>
          </a:xfrm>
          <a:prstGeom prst="rect">
            <a:avLst/>
          </a:prstGeom>
        </p:spPr>
      </p:pic>
      <p:pic>
        <p:nvPicPr>
          <p:cNvPr id="2" name="Picture 1" descr="A person and person flying through clouds&#10;&#10;Description automatically generated">
            <a:extLst>
              <a:ext uri="{FF2B5EF4-FFF2-40B4-BE49-F238E27FC236}">
                <a16:creationId xmlns:a16="http://schemas.microsoft.com/office/drawing/2014/main" id="{DA61D25E-4813-C9F1-5F09-0C50F6ACCC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3"/>
          <a:stretch/>
        </p:blipFill>
        <p:spPr>
          <a:xfrm flipH="1">
            <a:off x="-1" y="2286617"/>
            <a:ext cx="6799386" cy="4572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72D3B7-6AF7-876D-A65F-AD87AD1B1448}"/>
              </a:ext>
            </a:extLst>
          </p:cNvPr>
          <p:cNvSpPr txBox="1"/>
          <p:nvPr/>
        </p:nvSpPr>
        <p:spPr>
          <a:xfrm>
            <a:off x="222739" y="1407070"/>
            <a:ext cx="8675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>
                <a:solidFill>
                  <a:schemeClr val="bg1"/>
                </a:solidFill>
                <a:latin typeface="Montserrat SemiBold" pitchFamily="2" charset="0"/>
              </a:rPr>
              <a:t>BUSINESS OVERVIEW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119FD8-37CD-C7AE-E23A-63C57D73B338}"/>
              </a:ext>
            </a:extLst>
          </p:cNvPr>
          <p:cNvSpPr txBox="1"/>
          <p:nvPr/>
        </p:nvSpPr>
        <p:spPr>
          <a:xfrm>
            <a:off x="175847" y="1023912"/>
            <a:ext cx="867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>
                <a:solidFill>
                  <a:srgbClr val="000040"/>
                </a:solidFill>
                <a:latin typeface="Montserrat SemiBold" pitchFamily="2" charset="0"/>
              </a:rPr>
              <a:t>WELCOME TO OUR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06FCBA7-9B17-9CB4-F7DF-8732F47D5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24" y="5767754"/>
            <a:ext cx="2626904" cy="80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6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clouds&#10;&#10;Description automatically generated">
            <a:extLst>
              <a:ext uri="{FF2B5EF4-FFF2-40B4-BE49-F238E27FC236}">
                <a16:creationId xmlns:a16="http://schemas.microsoft.com/office/drawing/2014/main" id="{4DC6A22F-6FD3-C14B-4253-2A6C147AB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7" name="Picture 6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EB8E376F-E4B3-5103-2F94-13C6D1C660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" t="-7374" r="35561" b="32656"/>
          <a:stretch/>
        </p:blipFill>
        <p:spPr>
          <a:xfrm>
            <a:off x="-1407459" y="10563"/>
            <a:ext cx="10551459" cy="684743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0CED567-FB10-C880-D97F-D7FFC584F1CB}"/>
              </a:ext>
            </a:extLst>
          </p:cNvPr>
          <p:cNvSpPr/>
          <p:nvPr/>
        </p:nvSpPr>
        <p:spPr>
          <a:xfrm>
            <a:off x="222738" y="211015"/>
            <a:ext cx="8698523" cy="643596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2E1CDCEA-FB4D-9254-2F86-8E9C2522E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1" y="5767754"/>
            <a:ext cx="2626904" cy="808595"/>
          </a:xfrm>
          <a:prstGeom prst="rect">
            <a:avLst/>
          </a:prstGeom>
        </p:spPr>
      </p:pic>
      <p:sp>
        <p:nvSpPr>
          <p:cNvPr id="23" name="TextBox 26">
            <a:extLst>
              <a:ext uri="{FF2B5EF4-FFF2-40B4-BE49-F238E27FC236}">
                <a16:creationId xmlns:a16="http://schemas.microsoft.com/office/drawing/2014/main" id="{F3F13991-C9CF-02FC-F54E-6E300F6B2422}"/>
              </a:ext>
            </a:extLst>
          </p:cNvPr>
          <p:cNvSpPr txBox="1"/>
          <p:nvPr/>
        </p:nvSpPr>
        <p:spPr>
          <a:xfrm>
            <a:off x="222737" y="634525"/>
            <a:ext cx="8698523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60960" tIns="60960" rIns="60960" bIns="60960">
            <a:spAutoFit/>
          </a:bodyPr>
          <a:lstStyle>
            <a:lvl1pPr algn="l" defTabSz="1828800">
              <a:defRPr sz="10600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2" charset="0"/>
                <a:sym typeface="Montserrat SemiBold"/>
              </a:rPr>
              <a:t>GENISTAR TOP INCOME EARNERS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 pitchFamily="2" charset="0"/>
              <a:sym typeface="Montserrat SemiBold"/>
            </a:endParaRPr>
          </a:p>
        </p:txBody>
      </p:sp>
      <p:sp>
        <p:nvSpPr>
          <p:cNvPr id="24" name="Straight Connector 30">
            <a:extLst>
              <a:ext uri="{FF2B5EF4-FFF2-40B4-BE49-F238E27FC236}">
                <a16:creationId xmlns:a16="http://schemas.microsoft.com/office/drawing/2014/main" id="{A5BE01A3-24DF-BE3B-0ADD-DDD2F99E6B8B}"/>
              </a:ext>
            </a:extLst>
          </p:cNvPr>
          <p:cNvSpPr/>
          <p:nvPr/>
        </p:nvSpPr>
        <p:spPr>
          <a:xfrm>
            <a:off x="1675838" y="1522649"/>
            <a:ext cx="5738903" cy="0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60960" tIns="60960" rIns="6096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4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4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pic>
        <p:nvPicPr>
          <p:cNvPr id="2" name="Picture 1" descr="A person wearing glasses and a black turtleneck&#10;&#10;Description automatically generated with medium confidence">
            <a:extLst>
              <a:ext uri="{FF2B5EF4-FFF2-40B4-BE49-F238E27FC236}">
                <a16:creationId xmlns:a16="http://schemas.microsoft.com/office/drawing/2014/main" id="{18C3DF93-F0BF-485E-B356-58F6DA80D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67" y="1992188"/>
            <a:ext cx="1223535" cy="12235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person with his arms crossed&#10;&#10;Description automatically generated with low confidence">
            <a:extLst>
              <a:ext uri="{FF2B5EF4-FFF2-40B4-BE49-F238E27FC236}">
                <a16:creationId xmlns:a16="http://schemas.microsoft.com/office/drawing/2014/main" id="{169DC55B-7F87-CD31-C453-E42E636CD6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6" r="2126" b="28216"/>
          <a:stretch/>
        </p:blipFill>
        <p:spPr>
          <a:xfrm>
            <a:off x="2882694" y="1987079"/>
            <a:ext cx="1223536" cy="11859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A0A9B3-BBF1-E541-994D-B7733B5088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3535"/>
          <a:stretch/>
        </p:blipFill>
        <p:spPr>
          <a:xfrm>
            <a:off x="5164105" y="1986253"/>
            <a:ext cx="1223535" cy="12345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2674A31F-0DAB-8207-BF2C-888FD41683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33" y="1986253"/>
            <a:ext cx="1226089" cy="12235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A person smiling at camera&#10;&#10;Description automatically generated with low confidence">
            <a:extLst>
              <a:ext uri="{FF2B5EF4-FFF2-40B4-BE49-F238E27FC236}">
                <a16:creationId xmlns:a16="http://schemas.microsoft.com/office/drawing/2014/main" id="{E34E3707-D554-2E8E-4E46-CB6B552FDF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41" y="4051233"/>
            <a:ext cx="1226089" cy="122056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ADBFD4-013D-9A7F-C68F-619F9C53DFCB}"/>
              </a:ext>
            </a:extLst>
          </p:cNvPr>
          <p:cNvSpPr txBox="1"/>
          <p:nvPr/>
        </p:nvSpPr>
        <p:spPr>
          <a:xfrm>
            <a:off x="655976" y="3342503"/>
            <a:ext cx="1425014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>
                <a:solidFill>
                  <a:schemeClr val="bg1"/>
                </a:solidFill>
                <a:latin typeface="Montserrat ExtraBold" panose="00000900000000000000" pitchFamily="50" charset="0"/>
              </a:rPr>
              <a:t>£350k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i="1">
                <a:solidFill>
                  <a:schemeClr val="bg1"/>
                </a:solidFill>
                <a:latin typeface="Montserrat" panose="00000500000000000000" pitchFamily="50" charset="0"/>
              </a:rPr>
              <a:t>Per Annum</a:t>
            </a:r>
            <a:endParaRPr kumimoji="0" lang="en-GB" sz="1400" b="0" i="1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ontserrat" panose="00000500000000000000" pitchFamily="50" charset="0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BF377-779F-B147-A828-55365D436C8C}"/>
              </a:ext>
            </a:extLst>
          </p:cNvPr>
          <p:cNvSpPr txBox="1"/>
          <p:nvPr/>
        </p:nvSpPr>
        <p:spPr>
          <a:xfrm>
            <a:off x="2782240" y="3342503"/>
            <a:ext cx="1425014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>
                <a:solidFill>
                  <a:schemeClr val="bg1"/>
                </a:solidFill>
                <a:latin typeface="Montserrat ExtraBold" panose="00000900000000000000" pitchFamily="50" charset="0"/>
              </a:rPr>
              <a:t>£250k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i="1">
                <a:solidFill>
                  <a:schemeClr val="bg1"/>
                </a:solidFill>
                <a:latin typeface="Montserrat" panose="00000500000000000000" pitchFamily="50" charset="0"/>
              </a:rPr>
              <a:t>Per Annum</a:t>
            </a:r>
            <a:endParaRPr kumimoji="0" lang="en-GB" sz="1400" b="0" i="1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ontserrat" panose="00000500000000000000" pitchFamily="50" charset="0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07EB01-D437-12E4-EB96-6ABDED78DCB1}"/>
              </a:ext>
            </a:extLst>
          </p:cNvPr>
          <p:cNvSpPr txBox="1"/>
          <p:nvPr/>
        </p:nvSpPr>
        <p:spPr>
          <a:xfrm>
            <a:off x="5063365" y="3342503"/>
            <a:ext cx="1425014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>
                <a:solidFill>
                  <a:schemeClr val="bg1"/>
                </a:solidFill>
                <a:latin typeface="Montserrat ExtraBold" panose="00000900000000000000" pitchFamily="50" charset="0"/>
              </a:rPr>
              <a:t>£100k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i="1">
                <a:solidFill>
                  <a:schemeClr val="bg1"/>
                </a:solidFill>
                <a:latin typeface="Montserrat" panose="00000500000000000000" pitchFamily="50" charset="0"/>
              </a:rPr>
              <a:t>Per Annum</a:t>
            </a:r>
            <a:endParaRPr kumimoji="0" lang="en-GB" sz="1400" b="0" i="1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ontserrat" panose="00000500000000000000" pitchFamily="50" charset="0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D197CD-5B49-7F30-CDFF-F2755C84AAD5}"/>
              </a:ext>
            </a:extLst>
          </p:cNvPr>
          <p:cNvSpPr txBox="1"/>
          <p:nvPr/>
        </p:nvSpPr>
        <p:spPr>
          <a:xfrm>
            <a:off x="7166846" y="3342503"/>
            <a:ext cx="1425014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>
                <a:solidFill>
                  <a:schemeClr val="bg1"/>
                </a:solidFill>
                <a:latin typeface="Montserrat ExtraBold" panose="00000900000000000000" pitchFamily="50" charset="0"/>
              </a:rPr>
              <a:t>£100k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i="1">
                <a:solidFill>
                  <a:schemeClr val="bg1"/>
                </a:solidFill>
                <a:latin typeface="Montserrat" panose="00000500000000000000" pitchFamily="50" charset="0"/>
              </a:rPr>
              <a:t>Per Annum</a:t>
            </a:r>
            <a:endParaRPr kumimoji="0" lang="en-GB" sz="1400" b="0" i="1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ontserrat" panose="00000500000000000000" pitchFamily="50" charset="0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BE91B8-680E-28F4-4488-77AEBDCA75EF}"/>
              </a:ext>
            </a:extLst>
          </p:cNvPr>
          <p:cNvSpPr txBox="1"/>
          <p:nvPr/>
        </p:nvSpPr>
        <p:spPr>
          <a:xfrm>
            <a:off x="2780678" y="5335351"/>
            <a:ext cx="1425014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>
                <a:solidFill>
                  <a:schemeClr val="bg1"/>
                </a:solidFill>
                <a:latin typeface="Montserrat ExtraBold" panose="00000900000000000000" pitchFamily="50" charset="0"/>
              </a:rPr>
              <a:t>£100k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i="1">
                <a:solidFill>
                  <a:schemeClr val="bg1"/>
                </a:solidFill>
                <a:latin typeface="Montserrat" panose="00000500000000000000" pitchFamily="50" charset="0"/>
              </a:rPr>
              <a:t>Per Annum</a:t>
            </a:r>
            <a:endParaRPr kumimoji="0" lang="en-GB" sz="1400" b="0" i="1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ontserrat" panose="00000500000000000000" pitchFamily="50" charset="0"/>
              <a:sym typeface="Calibri"/>
            </a:endParaRPr>
          </a:p>
        </p:txBody>
      </p:sp>
      <p:pic>
        <p:nvPicPr>
          <p:cNvPr id="15" name="Picture 14" descr="A person in a suit and tie&#10;&#10;Description automatically generated">
            <a:extLst>
              <a:ext uri="{FF2B5EF4-FFF2-40B4-BE49-F238E27FC236}">
                <a16:creationId xmlns:a16="http://schemas.microsoft.com/office/drawing/2014/main" id="{448027ED-1AA5-E25F-35E9-33D5BF49901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" t="5205" r="2126" b="4586"/>
          <a:stretch/>
        </p:blipFill>
        <p:spPr>
          <a:xfrm>
            <a:off x="5167074" y="4042355"/>
            <a:ext cx="1220566" cy="122056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2D8717-480C-361E-A7D3-244D402C929E}"/>
              </a:ext>
            </a:extLst>
          </p:cNvPr>
          <p:cNvSpPr txBox="1"/>
          <p:nvPr/>
        </p:nvSpPr>
        <p:spPr>
          <a:xfrm>
            <a:off x="5095096" y="5331172"/>
            <a:ext cx="1425014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>
                <a:solidFill>
                  <a:schemeClr val="bg1"/>
                </a:solidFill>
                <a:latin typeface="Montserrat ExtraBold" panose="00000900000000000000" pitchFamily="50" charset="0"/>
              </a:rPr>
              <a:t>£100k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i="1">
                <a:solidFill>
                  <a:schemeClr val="bg1"/>
                </a:solidFill>
                <a:latin typeface="Montserrat" panose="00000500000000000000" pitchFamily="50" charset="0"/>
              </a:rPr>
              <a:t>Per Annum</a:t>
            </a:r>
            <a:endParaRPr kumimoji="0" lang="en-GB" sz="1400" b="0" i="1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ontserrat" panose="00000500000000000000" pitchFamily="50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460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1;p11">
            <a:extLst>
              <a:ext uri="{FF2B5EF4-FFF2-40B4-BE49-F238E27FC236}">
                <a16:creationId xmlns:a16="http://schemas.microsoft.com/office/drawing/2014/main" id="{969E942B-BF8F-7783-13C1-24545144ABA9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25000"/>
          <a:stretch/>
        </p:blipFill>
        <p:spPr>
          <a:xfrm>
            <a:off x="3" y="635"/>
            <a:ext cx="9143998" cy="685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2;p11">
            <a:extLst>
              <a:ext uri="{FF2B5EF4-FFF2-40B4-BE49-F238E27FC236}">
                <a16:creationId xmlns:a16="http://schemas.microsoft.com/office/drawing/2014/main" id="{2E2BADFD-6B9F-41FF-935B-D507EB0A031E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24999"/>
          <a:stretch/>
        </p:blipFill>
        <p:spPr>
          <a:xfrm>
            <a:off x="4" y="-4510"/>
            <a:ext cx="9143996" cy="68573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4;p11">
            <a:extLst>
              <a:ext uri="{FF2B5EF4-FFF2-40B4-BE49-F238E27FC236}">
                <a16:creationId xmlns:a16="http://schemas.microsoft.com/office/drawing/2014/main" id="{FD099B26-EA40-BDD1-42AB-BE3ADEC0778C}"/>
              </a:ext>
            </a:extLst>
          </p:cNvPr>
          <p:cNvSpPr/>
          <p:nvPr/>
        </p:nvSpPr>
        <p:spPr>
          <a:xfrm>
            <a:off x="7092457" y="3944769"/>
            <a:ext cx="1850455" cy="259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Mortgage/Rent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Travel Costs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Insurance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Credit Cards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Utilities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Groceries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Child Care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br>
              <a:rPr kumimoji="0" lang="en-GB" sz="900" b="1" i="0" u="none" strike="noStrike" kern="0" cap="none" spc="0" normalizeH="0" baseline="0" noProof="0">
                <a:ln>
                  <a:noFill/>
                </a:ln>
                <a:solidFill>
                  <a:srgbClr val="F61B16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</a:b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F61B16"/>
              </a:solidFill>
              <a:effectLst/>
              <a:uLnTx/>
              <a:uFillTx/>
              <a:latin typeface="Montserrat" pitchFamily="2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£3,800 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MONTHLY BILLS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5;p11">
            <a:extLst>
              <a:ext uri="{FF2B5EF4-FFF2-40B4-BE49-F238E27FC236}">
                <a16:creationId xmlns:a16="http://schemas.microsoft.com/office/drawing/2014/main" id="{DB80BDA8-53E9-CFAB-99E5-FFEE17AF66B9}"/>
              </a:ext>
            </a:extLst>
          </p:cNvPr>
          <p:cNvSpPr/>
          <p:nvPr/>
        </p:nvSpPr>
        <p:spPr>
          <a:xfrm>
            <a:off x="1903350" y="762234"/>
            <a:ext cx="14668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£2,000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8" name="Google Shape;56;p11">
            <a:extLst>
              <a:ext uri="{FF2B5EF4-FFF2-40B4-BE49-F238E27FC236}">
                <a16:creationId xmlns:a16="http://schemas.microsoft.com/office/drawing/2014/main" id="{4D7EB34D-94BF-105A-DE81-0D6CD2F02956}"/>
              </a:ext>
            </a:extLst>
          </p:cNvPr>
          <p:cNvSpPr/>
          <p:nvPr/>
        </p:nvSpPr>
        <p:spPr>
          <a:xfrm>
            <a:off x="3902149" y="760168"/>
            <a:ext cx="15780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£2,000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</p:txBody>
      </p:sp>
      <p:cxnSp>
        <p:nvCxnSpPr>
          <p:cNvPr id="9" name="Google Shape;60;p11">
            <a:extLst>
              <a:ext uri="{FF2B5EF4-FFF2-40B4-BE49-F238E27FC236}">
                <a16:creationId xmlns:a16="http://schemas.microsoft.com/office/drawing/2014/main" id="{ED1AD1FC-ED59-4413-357A-D7CC3CB59C41}"/>
              </a:ext>
            </a:extLst>
          </p:cNvPr>
          <p:cNvCxnSpPr>
            <a:cxnSpLocks/>
          </p:cNvCxnSpPr>
          <p:nvPr/>
        </p:nvCxnSpPr>
        <p:spPr>
          <a:xfrm>
            <a:off x="7175190" y="5805745"/>
            <a:ext cx="1346587" cy="0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Google Shape;61;p11">
            <a:extLst>
              <a:ext uri="{FF2B5EF4-FFF2-40B4-BE49-F238E27FC236}">
                <a16:creationId xmlns:a16="http://schemas.microsoft.com/office/drawing/2014/main" id="{D0A5125F-3763-63FB-297F-BF5170940CCE}"/>
              </a:ext>
            </a:extLst>
          </p:cNvPr>
          <p:cNvSpPr/>
          <p:nvPr/>
        </p:nvSpPr>
        <p:spPr>
          <a:xfrm>
            <a:off x="1903343" y="1176443"/>
            <a:ext cx="14668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MONTHLY INCOME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62;p11">
            <a:extLst>
              <a:ext uri="{FF2B5EF4-FFF2-40B4-BE49-F238E27FC236}">
                <a16:creationId xmlns:a16="http://schemas.microsoft.com/office/drawing/2014/main" id="{4339E843-35CD-6D11-B1EA-EF19EC026CB5}"/>
              </a:ext>
            </a:extLst>
          </p:cNvPr>
          <p:cNvSpPr/>
          <p:nvPr/>
        </p:nvSpPr>
        <p:spPr>
          <a:xfrm>
            <a:off x="3902150" y="1176443"/>
            <a:ext cx="14668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MONTHLY INCOME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63;p11">
            <a:extLst>
              <a:ext uri="{FF2B5EF4-FFF2-40B4-BE49-F238E27FC236}">
                <a16:creationId xmlns:a16="http://schemas.microsoft.com/office/drawing/2014/main" id="{7D84DF33-29D0-AE05-9EE6-2F346FD7BFCC}"/>
              </a:ext>
            </a:extLst>
          </p:cNvPr>
          <p:cNvSpPr txBox="1"/>
          <p:nvPr/>
        </p:nvSpPr>
        <p:spPr>
          <a:xfrm>
            <a:off x="201088" y="6269615"/>
            <a:ext cx="12192000" cy="5926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If this happens, what will this family lose?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64;p11">
            <a:extLst>
              <a:ext uri="{FF2B5EF4-FFF2-40B4-BE49-F238E27FC236}">
                <a16:creationId xmlns:a16="http://schemas.microsoft.com/office/drawing/2014/main" id="{9E92A55D-47A2-C8A7-D194-ADE67B4BA9FE}"/>
              </a:ext>
            </a:extLst>
          </p:cNvPr>
          <p:cNvSpPr/>
          <p:nvPr/>
        </p:nvSpPr>
        <p:spPr>
          <a:xfrm>
            <a:off x="1741269" y="425639"/>
            <a:ext cx="37474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HERE’S A REAL-LIFE EXAMPLE: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+mn-ea"/>
              <a:cs typeface="Arial"/>
              <a:sym typeface="Arial"/>
            </a:endParaRPr>
          </a:p>
        </p:txBody>
      </p:sp>
      <p:cxnSp>
        <p:nvCxnSpPr>
          <p:cNvPr id="14" name="Google Shape;65;p11">
            <a:extLst>
              <a:ext uri="{FF2B5EF4-FFF2-40B4-BE49-F238E27FC236}">
                <a16:creationId xmlns:a16="http://schemas.microsoft.com/office/drawing/2014/main" id="{4589E141-D984-0FF1-CF77-166FCE58D951}"/>
              </a:ext>
            </a:extLst>
          </p:cNvPr>
          <p:cNvCxnSpPr/>
          <p:nvPr/>
        </p:nvCxnSpPr>
        <p:spPr>
          <a:xfrm>
            <a:off x="2018059" y="803538"/>
            <a:ext cx="3150625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42555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ll building in a city&#10;&#10;Description automatically generated">
            <a:extLst>
              <a:ext uri="{FF2B5EF4-FFF2-40B4-BE49-F238E27FC236}">
                <a16:creationId xmlns:a16="http://schemas.microsoft.com/office/drawing/2014/main" id="{6625B11A-73E2-AB29-C60A-6419A95745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12477" r="17497" b="15611"/>
          <a:stretch/>
        </p:blipFill>
        <p:spPr>
          <a:xfrm>
            <a:off x="-1" y="0"/>
            <a:ext cx="9144001" cy="6858001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ACD2897E-DCE6-1CD9-0D9E-A4716FF56B1B}"/>
              </a:ext>
            </a:extLst>
          </p:cNvPr>
          <p:cNvSpPr txBox="1"/>
          <p:nvPr/>
        </p:nvSpPr>
        <p:spPr>
          <a:xfrm>
            <a:off x="-542925" y="1352255"/>
            <a:ext cx="10229849" cy="61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>
              <a:defRPr sz="3600" b="1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SemiBold" pitchFamily="2" charset="0"/>
              </a:rPr>
              <a:t>GENISTAR: THE SOLUTION 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 SemiBold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59DDBB-3A1C-2840-7B0D-F43A712D87C3}"/>
              </a:ext>
            </a:extLst>
          </p:cNvPr>
          <p:cNvSpPr/>
          <p:nvPr/>
        </p:nvSpPr>
        <p:spPr>
          <a:xfrm>
            <a:off x="789305" y="2253416"/>
            <a:ext cx="7643446" cy="3642342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CF3A66-0467-AEE4-D25C-765CCF7CCB1C}"/>
              </a:ext>
            </a:extLst>
          </p:cNvPr>
          <p:cNvSpPr txBox="1"/>
          <p:nvPr/>
        </p:nvSpPr>
        <p:spPr>
          <a:xfrm>
            <a:off x="955357" y="2951202"/>
            <a:ext cx="7311341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ontserrat" pitchFamily="2" charset="0"/>
              </a:rPr>
              <a:t>Help families </a:t>
            </a:r>
            <a:r>
              <a:rPr lang="en-GB" sz="2000" noProof="0" dirty="0">
                <a:solidFill>
                  <a:prstClr val="white">
                    <a:lumMod val="95000"/>
                  </a:prstClr>
                </a:solidFill>
                <a:latin typeface="Montserrat" pitchFamily="2" charset="0"/>
              </a:rPr>
              <a:t>secure a better financial future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ontserrat" pitchFamily="2" charset="0"/>
              </a:rPr>
              <a:t>through:</a:t>
            </a:r>
          </a:p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457189" marR="0" lvl="0" indent="-457189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ontserrat" pitchFamily="2" charset="0"/>
              </a:rPr>
              <a:t>Financial education </a:t>
            </a:r>
          </a:p>
          <a:p>
            <a:pPr marL="457189" marR="0" lvl="0" indent="-457189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ontserrat" pitchFamily="2" charset="0"/>
              </a:rPr>
              <a:t>A Financial Game Plan</a:t>
            </a:r>
          </a:p>
          <a:p>
            <a:pPr marL="457189" marR="0" lvl="0" indent="-457189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ontserrat" pitchFamily="2" charset="0"/>
              </a:rPr>
              <a:t>Save money or get better value financial products</a:t>
            </a:r>
          </a:p>
          <a:p>
            <a:pPr marL="457189" marR="0" lvl="0" indent="-457189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0"/>
              </a:rPr>
              <a:t>Make a part time flexible income </a:t>
            </a:r>
          </a:p>
        </p:txBody>
      </p:sp>
    </p:spTree>
    <p:extLst>
      <p:ext uri="{BB962C8B-B14F-4D97-AF65-F5344CB8AC3E}">
        <p14:creationId xmlns:p14="http://schemas.microsoft.com/office/powerpoint/2010/main" val="2791571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2">
            <a:extLst>
              <a:ext uri="{FF2B5EF4-FFF2-40B4-BE49-F238E27FC236}">
                <a16:creationId xmlns:a16="http://schemas.microsoft.com/office/drawing/2014/main" id="{A7667188-1EB5-933C-8B63-5B3A767EA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097" t="12135" r="9904" b="5228"/>
          <a:stretch/>
        </p:blipFill>
        <p:spPr>
          <a:xfrm>
            <a:off x="-1" y="0"/>
            <a:ext cx="9144001" cy="685414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FF5D9BD0-C489-F0E6-123E-166D2160F100}"/>
              </a:ext>
            </a:extLst>
          </p:cNvPr>
          <p:cNvSpPr/>
          <p:nvPr/>
        </p:nvSpPr>
        <p:spPr>
          <a:xfrm>
            <a:off x="-1" y="-2934"/>
            <a:ext cx="9144001" cy="954169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Lato Regular"/>
              </a:defRPr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 Light" panose="020F0302020204030204"/>
              <a:ea typeface="+mn-ea"/>
              <a:cs typeface="+mn-cs"/>
              <a:sym typeface="Lato Regular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EB932F-75BA-5733-80B5-C19D84D8AAC2}"/>
              </a:ext>
            </a:extLst>
          </p:cNvPr>
          <p:cNvSpPr txBox="1">
            <a:spLocks/>
          </p:cNvSpPr>
          <p:nvPr/>
        </p:nvSpPr>
        <p:spPr>
          <a:xfrm>
            <a:off x="184197" y="223445"/>
            <a:ext cx="8583485" cy="72779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Lato Heavy"/>
                <a:ea typeface="Lato Heavy"/>
                <a:cs typeface="Lato Heavy"/>
                <a:sym typeface="Lato Heavy"/>
              </a:defRPr>
            </a:lvl1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Montserrat SemiBold" pitchFamily="2" charset="0"/>
              </a:rPr>
              <a:t>WHO IS GENISTAR?</a:t>
            </a:r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AD833130-3F75-3934-6CC1-EC7487BF0428}"/>
              </a:ext>
            </a:extLst>
          </p:cNvPr>
          <p:cNvGrpSpPr/>
          <p:nvPr/>
        </p:nvGrpSpPr>
        <p:grpSpPr>
          <a:xfrm>
            <a:off x="256850" y="1828447"/>
            <a:ext cx="2767704" cy="1125056"/>
            <a:chOff x="-235396" y="298569"/>
            <a:chExt cx="2520886" cy="1182752"/>
          </a:xfrm>
        </p:grpSpPr>
        <p:sp>
          <p:nvSpPr>
            <p:cNvPr id="6" name="Rounded Rectangle 17">
              <a:extLst>
                <a:ext uri="{FF2B5EF4-FFF2-40B4-BE49-F238E27FC236}">
                  <a16:creationId xmlns:a16="http://schemas.microsoft.com/office/drawing/2014/main" id="{4678A106-AA48-3378-56BC-23BCFA4AAEAC}"/>
                </a:ext>
              </a:extLst>
            </p:cNvPr>
            <p:cNvSpPr/>
            <p:nvPr/>
          </p:nvSpPr>
          <p:spPr>
            <a:xfrm>
              <a:off x="-235396" y="298569"/>
              <a:ext cx="2520886" cy="118275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5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Lato Regular"/>
                </a:defRPr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 Light" panose="020F0302020204030204"/>
                <a:ea typeface="+mn-ea"/>
                <a:cs typeface="+mn-cs"/>
                <a:sym typeface="Lato Regular"/>
              </a:endParaRPr>
            </a:p>
          </p:txBody>
        </p:sp>
        <p:sp>
          <p:nvSpPr>
            <p:cNvPr id="7" name="TextBox 18">
              <a:extLst>
                <a:ext uri="{FF2B5EF4-FFF2-40B4-BE49-F238E27FC236}">
                  <a16:creationId xmlns:a16="http://schemas.microsoft.com/office/drawing/2014/main" id="{75D80B66-BDED-F28B-02A1-86A9259BF29A}"/>
                </a:ext>
              </a:extLst>
            </p:cNvPr>
            <p:cNvSpPr txBox="1"/>
            <p:nvPr/>
          </p:nvSpPr>
          <p:spPr>
            <a:xfrm>
              <a:off x="-183693" y="370894"/>
              <a:ext cx="2417480" cy="1013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1">
                  <a:solidFill>
                    <a:srgbClr val="8F1336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rPr kumimoji="0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ESTABLISHED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 in</a:t>
              </a:r>
              <a:r>
                <a:rPr kumimoji="0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 2007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, now </a:t>
              </a: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1">
                  <a:solidFill>
                    <a:srgbClr val="8F1336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rPr lang="en-GB" sz="1400" b="1" dirty="0">
                  <a:solidFill>
                    <a:srgbClr val="002060"/>
                  </a:solidFill>
                  <a:latin typeface="Montserrat" pitchFamily="2" charset="0"/>
                  <a:sym typeface="Lato Regular"/>
                </a:rPr>
                <a:t>o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ne of the f</a:t>
              </a:r>
              <a:r>
                <a:rPr kumimoji="0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astest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 </a:t>
              </a:r>
              <a:r>
                <a:rPr kumimoji="0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growing </a:t>
              </a: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1">
                  <a:solidFill>
                    <a:srgbClr val="8F1336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f</a:t>
              </a:r>
              <a:r>
                <a:rPr kumimoji="0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inancial</a:t>
              </a:r>
              <a:r>
                <a:rPr kumimoji="0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s</a:t>
              </a:r>
              <a:r>
                <a:rPr kumimoji="0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ervices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 c</a:t>
              </a:r>
              <a:r>
                <a:rPr kumimoji="0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ompan</a:t>
              </a:r>
              <a:r>
                <a:rPr lang="en-GB" sz="1400" b="1" dirty="0" err="1">
                  <a:solidFill>
                    <a:srgbClr val="002060"/>
                  </a:solidFill>
                  <a:latin typeface="Montserrat" pitchFamily="2" charset="0"/>
                  <a:sym typeface="Lato Regular"/>
                </a:rPr>
                <a:t>ies</a:t>
              </a:r>
              <a:r>
                <a:rPr kumimoji="0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  <a:sym typeface="Lato Regular"/>
                </a:rPr>
                <a:t> in the UK</a:t>
              </a: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id="{E1BFC7BB-9CE6-BA3F-7EC7-B3D3D678237A}"/>
              </a:ext>
            </a:extLst>
          </p:cNvPr>
          <p:cNvSpPr txBox="1"/>
          <p:nvPr/>
        </p:nvSpPr>
        <p:spPr>
          <a:xfrm>
            <a:off x="529060" y="3273183"/>
            <a:ext cx="232123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000000">
                    <a:alpha val="24000"/>
                  </a:srgbClr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  <a:sym typeface="Lato Regular"/>
              </a:rPr>
              <a:t>A PROFESSIONAL</a:t>
            </a:r>
            <a:r>
              <a:rPr lang="en-GB" sz="2000" b="1" dirty="0">
                <a:solidFill>
                  <a:srgbClr val="000000"/>
                </a:solidFill>
                <a:latin typeface="Montserrat" pitchFamily="2" charset="0"/>
                <a:sym typeface="Lato Regular"/>
              </a:rPr>
              <a:t> AND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  <a:sym typeface="Lato Regular"/>
              </a:rPr>
              <a:t>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000000">
                    <a:alpha val="24000"/>
                  </a:srgbClr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  <a:sym typeface="Lato Regular"/>
              </a:rPr>
              <a:t>REGULATED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000000">
                    <a:alpha val="24000"/>
                  </a:srgbClr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  <a:sym typeface="Lato Regular"/>
              </a:rPr>
              <a:t>BUSINESS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9FAC493-769C-28DD-CB88-6C92031E7C5D}"/>
              </a:ext>
            </a:extLst>
          </p:cNvPr>
          <p:cNvSpPr/>
          <p:nvPr/>
        </p:nvSpPr>
        <p:spPr>
          <a:xfrm>
            <a:off x="0" y="5439885"/>
            <a:ext cx="9144000" cy="984617"/>
          </a:xfrm>
          <a:prstGeom prst="rect">
            <a:avLst/>
          </a:prstGeom>
          <a:solidFill>
            <a:srgbClr val="FFFFFF">
              <a:alpha val="85000"/>
            </a:srgbClr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Lato Regular"/>
              </a:defRPr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 Light" panose="020F0302020204030204"/>
              <a:ea typeface="+mn-ea"/>
              <a:cs typeface="+mn-cs"/>
              <a:sym typeface="Lato Regular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0D1887D5-44F8-7BFA-7CFA-DC8F2CD76695}"/>
              </a:ext>
            </a:extLst>
          </p:cNvPr>
          <p:cNvSpPr txBox="1"/>
          <p:nvPr/>
        </p:nvSpPr>
        <p:spPr>
          <a:xfrm>
            <a:off x="184197" y="5609027"/>
            <a:ext cx="895980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59" rIns="60959">
            <a:spAutoFit/>
          </a:bodyPr>
          <a:lstStyle>
            <a:lvl1pPr algn="ctr">
              <a:defRPr sz="2000" b="1">
                <a:solidFill>
                  <a:srgbClr val="9A2F4A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A </a:t>
            </a:r>
            <a:r>
              <a:rPr lang="en-GB" sz="1800" b="0" dirty="0">
                <a:solidFill>
                  <a:srgbClr val="002060"/>
                </a:solidFill>
                <a:latin typeface="Montserrat" pitchFamily="2" charset="0"/>
              </a:rPr>
              <a:t>f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inancial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 </a:t>
            </a:r>
            <a:r>
              <a:rPr lang="en-GB" sz="1800" b="0" dirty="0">
                <a:solidFill>
                  <a:srgbClr val="002060"/>
                </a:solidFill>
                <a:latin typeface="Montserrat" pitchFamily="2" charset="0"/>
              </a:rPr>
              <a:t>s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ervices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c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ompany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 that is </a:t>
            </a:r>
            <a:r>
              <a:rPr lang="en-GB" sz="1800" b="0" dirty="0">
                <a:solidFill>
                  <a:srgbClr val="002060"/>
                </a:solidFill>
                <a:latin typeface="Montserrat" pitchFamily="2" charset="0"/>
              </a:rPr>
              <a:t>f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ocused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 on </a:t>
            </a:r>
            <a:r>
              <a:rPr lang="en-GB" sz="1800" b="0" dirty="0">
                <a:solidFill>
                  <a:srgbClr val="002060"/>
                </a:solidFill>
                <a:latin typeface="Montserrat" pitchFamily="2" charset="0"/>
              </a:rPr>
              <a:t>e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ducating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 </a:t>
            </a:r>
            <a:r>
              <a:rPr lang="en-GB" sz="1800" b="0" dirty="0">
                <a:solidFill>
                  <a:srgbClr val="002060"/>
                </a:solidFill>
                <a:latin typeface="Montserrat" pitchFamily="2" charset="0"/>
              </a:rPr>
              <a:t>c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lients</a:t>
            </a:r>
            <a:r>
              <a:rPr lang="en-GB" sz="1800" b="0" dirty="0">
                <a:solidFill>
                  <a:srgbClr val="002060"/>
                </a:solidFill>
                <a:latin typeface="Montserrat" pitchFamily="2" charset="0"/>
              </a:rPr>
              <a:t> and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e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mpowering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 them to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m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ake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 </a:t>
            </a:r>
            <a:r>
              <a:rPr lang="en-GB" sz="1800" b="0" dirty="0">
                <a:solidFill>
                  <a:srgbClr val="002060"/>
                </a:solidFill>
                <a:latin typeface="Montserrat" pitchFamily="2" charset="0"/>
              </a:rPr>
              <a:t>s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marter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 </a:t>
            </a:r>
            <a:r>
              <a:rPr lang="en-GB" sz="1800" b="0" dirty="0">
                <a:solidFill>
                  <a:srgbClr val="002060"/>
                </a:solidFill>
                <a:latin typeface="Montserrat" pitchFamily="2" charset="0"/>
              </a:rPr>
              <a:t>f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inancial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 </a:t>
            </a:r>
            <a:r>
              <a:rPr lang="en-GB" sz="1800" b="0" dirty="0">
                <a:solidFill>
                  <a:srgbClr val="002060"/>
                </a:solidFill>
                <a:latin typeface="Montserrat" pitchFamily="2" charset="0"/>
              </a:rPr>
              <a:t>d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ecisions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 for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t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Lato Bold"/>
              </a:rPr>
              <a:t>hemselves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itchFamily="2" charset="0"/>
              <a:sym typeface="Lato Bold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A7BE73-82CF-FF85-2269-AB30876B190D}"/>
              </a:ext>
            </a:extLst>
          </p:cNvPr>
          <p:cNvGrpSpPr/>
          <p:nvPr/>
        </p:nvGrpSpPr>
        <p:grpSpPr>
          <a:xfrm>
            <a:off x="6002399" y="1899953"/>
            <a:ext cx="2884751" cy="2625057"/>
            <a:chOff x="6002399" y="1899953"/>
            <a:chExt cx="2884751" cy="262505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94FD23C-1B43-5A60-9098-07C9FC2A0A72}"/>
                </a:ext>
              </a:extLst>
            </p:cNvPr>
            <p:cNvGrpSpPr/>
            <p:nvPr/>
          </p:nvGrpSpPr>
          <p:grpSpPr>
            <a:xfrm>
              <a:off x="6002399" y="1899953"/>
              <a:ext cx="2884751" cy="2625057"/>
              <a:chOff x="8398189" y="1739953"/>
              <a:chExt cx="3390158" cy="3084966"/>
            </a:xfrm>
          </p:grpSpPr>
          <p:grpSp>
            <p:nvGrpSpPr>
              <p:cNvPr id="12" name="Group 15">
                <a:extLst>
                  <a:ext uri="{FF2B5EF4-FFF2-40B4-BE49-F238E27FC236}">
                    <a16:creationId xmlns:a16="http://schemas.microsoft.com/office/drawing/2014/main" id="{04090945-CA03-6F86-E8E9-7DEC626845AD}"/>
                  </a:ext>
                </a:extLst>
              </p:cNvPr>
              <p:cNvGrpSpPr/>
              <p:nvPr/>
            </p:nvGrpSpPr>
            <p:grpSpPr>
              <a:xfrm>
                <a:off x="8398189" y="1739953"/>
                <a:ext cx="3390158" cy="3084966"/>
                <a:chOff x="1725649" y="26534"/>
                <a:chExt cx="2322788" cy="2655754"/>
              </a:xfrm>
            </p:grpSpPr>
            <p:sp>
              <p:nvSpPr>
                <p:cNvPr id="16" name="Rounded Rectangle 13">
                  <a:extLst>
                    <a:ext uri="{FF2B5EF4-FFF2-40B4-BE49-F238E27FC236}">
                      <a16:creationId xmlns:a16="http://schemas.microsoft.com/office/drawing/2014/main" id="{90D5FE0F-B3B6-4BC4-9A32-6A733323A166}"/>
                    </a:ext>
                  </a:extLst>
                </p:cNvPr>
                <p:cNvSpPr/>
                <p:nvPr/>
              </p:nvSpPr>
              <p:spPr>
                <a:xfrm>
                  <a:off x="1754067" y="26534"/>
                  <a:ext cx="2294370" cy="265575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7" tIns="60957" rIns="60957" bIns="60957" numCol="1" anchor="ctr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5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+mj-lt"/>
                      <a:ea typeface="+mj-ea"/>
                      <a:cs typeface="+mj-cs"/>
                      <a:sym typeface="Lato Regular"/>
                    </a:defRPr>
                  </a:pPr>
                  <a:endParaRPr kumimoji="0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alibri Light" panose="020F0302020204030204"/>
                    <a:ea typeface="+mn-ea"/>
                    <a:cs typeface="+mn-cs"/>
                    <a:sym typeface="Lato Regular"/>
                  </a:endParaRPr>
                </a:p>
              </p:txBody>
            </p:sp>
            <p:sp>
              <p:nvSpPr>
                <p:cNvPr id="17" name="TextBox 8">
                  <a:extLst>
                    <a:ext uri="{FF2B5EF4-FFF2-40B4-BE49-F238E27FC236}">
                      <a16:creationId xmlns:a16="http://schemas.microsoft.com/office/drawing/2014/main" id="{2704B07E-D29F-8034-EC9B-680546AD928E}"/>
                    </a:ext>
                  </a:extLst>
                </p:cNvPr>
                <p:cNvSpPr txBox="1"/>
                <p:nvPr/>
              </p:nvSpPr>
              <p:spPr>
                <a:xfrm>
                  <a:off x="1725649" y="223093"/>
                  <a:ext cx="2294370" cy="5397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/>
                <a:p>
                  <a:pPr marL="0" marR="0" lvl="0" indent="0" algn="ctr" defTabSz="4571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b="1">
                      <a:solidFill>
                        <a:srgbClr val="8F1336"/>
                      </a:solidFill>
                      <a:latin typeface="+mj-lt"/>
                      <a:ea typeface="+mj-ea"/>
                      <a:cs typeface="+mj-cs"/>
                      <a:sym typeface="Lato Regular"/>
                    </a:defRPr>
                  </a:pP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Montserrat" pitchFamily="2" charset="0"/>
                      <a:ea typeface="+mn-ea"/>
                      <a:cs typeface="+mn-cs"/>
                      <a:sym typeface="Lato Regular"/>
                    </a:rPr>
                    <a:t>GENISTAR IS</a:t>
                  </a:r>
                  <a:r>
                    <a:rPr kumimoji="0" lang="en-GB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Montserrat" pitchFamily="2" charset="0"/>
                      <a:ea typeface="+mn-ea"/>
                      <a:cs typeface="+mn-cs"/>
                      <a:sym typeface="Lato Regular"/>
                    </a:rPr>
                    <a:t> </a:t>
                  </a: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Montserrat" pitchFamily="2" charset="0"/>
                      <a:ea typeface="+mn-ea"/>
                      <a:cs typeface="+mn-cs"/>
                      <a:sym typeface="Lato Regular"/>
                    </a:rPr>
                    <a:t>REGULATED</a:t>
                  </a:r>
                  <a:r>
                    <a:rPr kumimoji="0" lang="en-GB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Montserrat" pitchFamily="2" charset="0"/>
                      <a:ea typeface="+mn-ea"/>
                      <a:cs typeface="+mn-cs"/>
                      <a:sym typeface="Lato Regular"/>
                    </a:rPr>
                    <a:t> &amp; AUTHORISED </a:t>
                  </a: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Montserrat" pitchFamily="2" charset="0"/>
                      <a:ea typeface="+mn-ea"/>
                      <a:cs typeface="+mn-cs"/>
                      <a:sym typeface="Lato Regular"/>
                    </a:rPr>
                    <a:t>BY THE</a:t>
                  </a:r>
                </a:p>
              </p:txBody>
            </p:sp>
          </p:grpSp>
          <p:sp>
            <p:nvSpPr>
              <p:cNvPr id="14" name="TextBox 3">
                <a:extLst>
                  <a:ext uri="{FF2B5EF4-FFF2-40B4-BE49-F238E27FC236}">
                    <a16:creationId xmlns:a16="http://schemas.microsoft.com/office/drawing/2014/main" id="{8CD53E22-8877-A679-3BDD-48C712DA57A8}"/>
                  </a:ext>
                </a:extLst>
              </p:cNvPr>
              <p:cNvSpPr txBox="1"/>
              <p:nvPr/>
            </p:nvSpPr>
            <p:spPr>
              <a:xfrm>
                <a:off x="8727971" y="4446203"/>
                <a:ext cx="2796113" cy="3077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defRPr sz="10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333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sym typeface="Helvetica Neue"/>
                  </a:rPr>
                  <a:t>FCA Number 472050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999168-7879-71FD-8051-1A33C8389934}"/>
                </a:ext>
              </a:extLst>
            </p:cNvPr>
            <p:cNvSpPr txBox="1"/>
            <p:nvPr/>
          </p:nvSpPr>
          <p:spPr>
            <a:xfrm>
              <a:off x="6367383" y="2784359"/>
              <a:ext cx="22105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200" b="1" dirty="0">
                  <a:solidFill>
                    <a:srgbClr val="002060"/>
                  </a:solidFill>
                  <a:latin typeface="Montserrat" pitchFamily="2" charset="0"/>
                </a:rPr>
                <a:t>FCA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4187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8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changing ideas in the boardroom">
            <a:extLst>
              <a:ext uri="{FF2B5EF4-FFF2-40B4-BE49-F238E27FC236}">
                <a16:creationId xmlns:a16="http://schemas.microsoft.com/office/drawing/2014/main" id="{064BB3F3-B233-E282-4973-96FFE2374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t="15572" r="21304" b="32917"/>
          <a:stretch/>
        </p:blipFill>
        <p:spPr>
          <a:xfrm>
            <a:off x="0" y="0"/>
            <a:ext cx="9144000" cy="48562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5093EB5-EE30-B6DB-13AA-13E4B82C05D9}"/>
              </a:ext>
            </a:extLst>
          </p:cNvPr>
          <p:cNvGrpSpPr/>
          <p:nvPr/>
        </p:nvGrpSpPr>
        <p:grpSpPr>
          <a:xfrm>
            <a:off x="649789" y="5254515"/>
            <a:ext cx="2155195" cy="1171000"/>
            <a:chOff x="649789" y="5254515"/>
            <a:chExt cx="2155195" cy="11710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2486B34-40BC-72DF-A8D1-ED9CF717916B}"/>
                </a:ext>
              </a:extLst>
            </p:cNvPr>
            <p:cNvSpPr/>
            <p:nvPr/>
          </p:nvSpPr>
          <p:spPr>
            <a:xfrm>
              <a:off x="649789" y="5254515"/>
              <a:ext cx="2155195" cy="117100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8A9C96-0CF8-7363-D2EE-0DAB9F7F6466}"/>
                </a:ext>
              </a:extLst>
            </p:cNvPr>
            <p:cNvSpPr txBox="1"/>
            <p:nvPr/>
          </p:nvSpPr>
          <p:spPr>
            <a:xfrm>
              <a:off x="948910" y="5630921"/>
              <a:ext cx="15569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rPr>
                <a:t>1</a:t>
              </a:r>
              <a:r>
                <a:rPr kumimoji="0" lang="en-GB" sz="2400" b="1" i="0" u="none" strike="noStrike" kern="1200" cap="none" spc="0" normalizeH="0" baseline="30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rPr>
                <a:t>st</a:t>
              </a: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rPr>
                <a:t> APPT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D13340C-0845-4F8E-6A04-A6983E05AAD8}"/>
              </a:ext>
            </a:extLst>
          </p:cNvPr>
          <p:cNvGrpSpPr/>
          <p:nvPr/>
        </p:nvGrpSpPr>
        <p:grpSpPr>
          <a:xfrm>
            <a:off x="6744838" y="5254513"/>
            <a:ext cx="2155195" cy="1171000"/>
            <a:chOff x="9546654" y="5266871"/>
            <a:chExt cx="2155195" cy="11710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EDAD2C7-7C83-0B31-A578-53B5F0CDEFAC}"/>
                </a:ext>
              </a:extLst>
            </p:cNvPr>
            <p:cNvSpPr/>
            <p:nvPr/>
          </p:nvSpPr>
          <p:spPr>
            <a:xfrm>
              <a:off x="9546654" y="5266871"/>
              <a:ext cx="2155195" cy="11710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ADBCB5-F5E2-AE24-70D2-5B5A7741344F}"/>
                </a:ext>
              </a:extLst>
            </p:cNvPr>
            <p:cNvSpPr txBox="1"/>
            <p:nvPr/>
          </p:nvSpPr>
          <p:spPr>
            <a:xfrm>
              <a:off x="9717168" y="5643279"/>
              <a:ext cx="1856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rPr>
                <a:t>2</a:t>
              </a:r>
              <a:r>
                <a:rPr kumimoji="0" lang="en-GB" sz="2400" b="1" i="0" u="none" strike="noStrike" kern="1200" cap="none" spc="0" normalizeH="0" baseline="30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rPr>
                <a:t>nd </a:t>
              </a: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rPr>
                <a:t>APPT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0558719-A1C5-891C-5797-90B857394E92}"/>
              </a:ext>
            </a:extLst>
          </p:cNvPr>
          <p:cNvGrpSpPr/>
          <p:nvPr/>
        </p:nvGrpSpPr>
        <p:grpSpPr>
          <a:xfrm>
            <a:off x="3381318" y="5254513"/>
            <a:ext cx="2957700" cy="1171000"/>
            <a:chOff x="3818238" y="5254515"/>
            <a:chExt cx="4967416" cy="1171000"/>
          </a:xfrm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AA322567-C361-3A4B-A8DF-97696685396C}"/>
                </a:ext>
              </a:extLst>
            </p:cNvPr>
            <p:cNvSpPr/>
            <p:nvPr/>
          </p:nvSpPr>
          <p:spPr>
            <a:xfrm>
              <a:off x="3818238" y="5254515"/>
              <a:ext cx="4967416" cy="1171000"/>
            </a:xfrm>
            <a:prstGeom prst="homePlat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4F3D5F-0637-B162-213C-C021976D8503}"/>
                </a:ext>
              </a:extLst>
            </p:cNvPr>
            <p:cNvSpPr txBox="1"/>
            <p:nvPr/>
          </p:nvSpPr>
          <p:spPr>
            <a:xfrm>
              <a:off x="4372468" y="5470428"/>
              <a:ext cx="3314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rPr>
                <a:t>FINANCIAL PLAN</a:t>
              </a:r>
            </a:p>
          </p:txBody>
        </p:sp>
      </p:grpSp>
      <p:grpSp>
        <p:nvGrpSpPr>
          <p:cNvPr id="12" name="Google Shape;391;g106ad780c52_0_127">
            <a:extLst>
              <a:ext uri="{FF2B5EF4-FFF2-40B4-BE49-F238E27FC236}">
                <a16:creationId xmlns:a16="http://schemas.microsoft.com/office/drawing/2014/main" id="{5824627F-8FE0-CA27-A804-F651306881CA}"/>
              </a:ext>
            </a:extLst>
          </p:cNvPr>
          <p:cNvGrpSpPr/>
          <p:nvPr/>
        </p:nvGrpSpPr>
        <p:grpSpPr>
          <a:xfrm>
            <a:off x="1166446" y="3252870"/>
            <a:ext cx="6811108" cy="1406400"/>
            <a:chOff x="562083" y="1600198"/>
            <a:chExt cx="7273369" cy="1054800"/>
          </a:xfrm>
        </p:grpSpPr>
        <p:sp>
          <p:nvSpPr>
            <p:cNvPr id="13" name="Google Shape;392;g106ad780c52_0_127">
              <a:extLst>
                <a:ext uri="{FF2B5EF4-FFF2-40B4-BE49-F238E27FC236}">
                  <a16:creationId xmlns:a16="http://schemas.microsoft.com/office/drawing/2014/main" id="{DF66B099-FD44-3533-4136-E3AE892A5D24}"/>
                </a:ext>
              </a:extLst>
            </p:cNvPr>
            <p:cNvSpPr/>
            <p:nvPr/>
          </p:nvSpPr>
          <p:spPr>
            <a:xfrm>
              <a:off x="665452" y="1600198"/>
              <a:ext cx="7170000" cy="1054800"/>
            </a:xfrm>
            <a:prstGeom prst="roundRect">
              <a:avLst>
                <a:gd name="adj" fmla="val 16667"/>
              </a:avLst>
            </a:prstGeom>
            <a:solidFill>
              <a:srgbClr val="002060">
                <a:alpha val="49411"/>
              </a:srgbClr>
            </a:solidFill>
            <a:ln>
              <a:noFill/>
            </a:ln>
            <a:effectLst>
              <a:outerShdw blurRad="381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60933" tIns="60933" rIns="60933" bIns="609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93;g106ad780c52_0_127">
              <a:extLst>
                <a:ext uri="{FF2B5EF4-FFF2-40B4-BE49-F238E27FC236}">
                  <a16:creationId xmlns:a16="http://schemas.microsoft.com/office/drawing/2014/main" id="{EFE107E4-57AC-7E04-9C7E-DCE4875867EA}"/>
                </a:ext>
              </a:extLst>
            </p:cNvPr>
            <p:cNvSpPr txBox="1"/>
            <p:nvPr/>
          </p:nvSpPr>
          <p:spPr>
            <a:xfrm>
              <a:off x="562083" y="1789744"/>
              <a:ext cx="6795238" cy="7001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60958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itchFamily="2" charset="0"/>
                  <a:ea typeface="Avenir"/>
                  <a:cs typeface="Avenir"/>
                  <a:sym typeface="Avenir"/>
                </a:rPr>
                <a:t>We teach people how to become debt free and financially independent by equipping them with the tools needed to change their financial future.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395;g106ad780c52_0_127">
            <a:extLst>
              <a:ext uri="{FF2B5EF4-FFF2-40B4-BE49-F238E27FC236}">
                <a16:creationId xmlns:a16="http://schemas.microsoft.com/office/drawing/2014/main" id="{988B6DCB-1EC9-6D50-F8D9-495589B610DD}"/>
              </a:ext>
            </a:extLst>
          </p:cNvPr>
          <p:cNvSpPr txBox="1"/>
          <p:nvPr/>
        </p:nvSpPr>
        <p:spPr>
          <a:xfrm>
            <a:off x="-763000" y="432485"/>
            <a:ext cx="10670000" cy="5950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Tx/>
              <a:buNone/>
              <a:tabLst/>
              <a:defRPr/>
            </a:pPr>
            <a:r>
              <a:rPr kumimoji="0" lang="en-GB" sz="32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SemiBold" pitchFamily="2" charset="0"/>
                <a:ea typeface="Arial"/>
                <a:cs typeface="Arial"/>
                <a:sym typeface="Arial"/>
              </a:rPr>
              <a:t>What we do FOR CLIENTS</a:t>
            </a:r>
            <a:endParaRPr kumimoji="0" sz="1050" b="0" i="0" u="none" strike="noStrike" kern="1200" cap="none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 SemiBold" pitchFamily="2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8001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ky with white clouds&#10;&#10;Description automatically generated">
            <a:extLst>
              <a:ext uri="{FF2B5EF4-FFF2-40B4-BE49-F238E27FC236}">
                <a16:creationId xmlns:a16="http://schemas.microsoft.com/office/drawing/2014/main" id="{D8054969-97F4-1641-10E8-A69DCA11A6AA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2" name="Google Shape;442;g113a82d3da7_2_0">
            <a:extLst>
              <a:ext uri="{FF2B5EF4-FFF2-40B4-BE49-F238E27FC236}">
                <a16:creationId xmlns:a16="http://schemas.microsoft.com/office/drawing/2014/main" id="{B718473A-C9A5-0575-F076-BD7F39CBD9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446619"/>
            <a:ext cx="9144000" cy="152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3596BB40-7F9C-3A78-1158-8061AEB436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7" t="31685" r="-14161" b="-6403"/>
          <a:stretch/>
        </p:blipFill>
        <p:spPr>
          <a:xfrm>
            <a:off x="-8394" y="0"/>
            <a:ext cx="12200394" cy="6847437"/>
          </a:xfrm>
          <a:prstGeom prst="rect">
            <a:avLst/>
          </a:prstGeom>
        </p:spPr>
      </p:pic>
      <p:sp>
        <p:nvSpPr>
          <p:cNvPr id="8" name="Google Shape;441;g113a82d3da7_2_0">
            <a:extLst>
              <a:ext uri="{FF2B5EF4-FFF2-40B4-BE49-F238E27FC236}">
                <a16:creationId xmlns:a16="http://schemas.microsoft.com/office/drawing/2014/main" id="{3C2BB638-3C16-832E-FBF5-66310347ED42}"/>
              </a:ext>
            </a:extLst>
          </p:cNvPr>
          <p:cNvSpPr txBox="1"/>
          <p:nvPr/>
        </p:nvSpPr>
        <p:spPr>
          <a:xfrm>
            <a:off x="357274" y="4321465"/>
            <a:ext cx="3546376" cy="130801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Trebuchet MS"/>
                <a:cs typeface="Trebuchet MS"/>
                <a:sym typeface="Trebuchet MS"/>
              </a:rPr>
              <a:t>It all begins with the financial plan, and you don’t need be an expert…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FFFF00"/>
              </a:highlight>
              <a:uLnTx/>
              <a:uFillTx/>
              <a:latin typeface="Montserrat" pitchFamily="2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Google Shape;430;g113a82d3da7_2_0">
            <a:extLst>
              <a:ext uri="{FF2B5EF4-FFF2-40B4-BE49-F238E27FC236}">
                <a16:creationId xmlns:a16="http://schemas.microsoft.com/office/drawing/2014/main" id="{F700B8A0-58E8-53A1-F6B9-639732091089}"/>
              </a:ext>
            </a:extLst>
          </p:cNvPr>
          <p:cNvSpPr/>
          <p:nvPr/>
        </p:nvSpPr>
        <p:spPr>
          <a:xfrm>
            <a:off x="3225279" y="-10563"/>
            <a:ext cx="5783600" cy="57620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31;g113a82d3da7_2_0">
            <a:extLst>
              <a:ext uri="{FF2B5EF4-FFF2-40B4-BE49-F238E27FC236}">
                <a16:creationId xmlns:a16="http://schemas.microsoft.com/office/drawing/2014/main" id="{9B8028BE-790A-6C3E-EE68-CCD8A1AE6F5F}"/>
              </a:ext>
            </a:extLst>
          </p:cNvPr>
          <p:cNvSpPr txBox="1"/>
          <p:nvPr/>
        </p:nvSpPr>
        <p:spPr>
          <a:xfrm>
            <a:off x="5710822" y="645410"/>
            <a:ext cx="797200" cy="13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6933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1" u="none" strike="noStrike" kern="0" cap="none" spc="0" normalizeH="0" baseline="0" noProof="0">
                <a:ln>
                  <a:noFill/>
                </a:ln>
                <a:solidFill>
                  <a:srgbClr val="222323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PROTECTION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" name="Google Shape;432;g113a82d3da7_2_0">
            <a:extLst>
              <a:ext uri="{FF2B5EF4-FFF2-40B4-BE49-F238E27FC236}">
                <a16:creationId xmlns:a16="http://schemas.microsoft.com/office/drawing/2014/main" id="{2BA5FBF2-9992-A627-774B-B1A2E652636A}"/>
              </a:ext>
            </a:extLst>
          </p:cNvPr>
          <p:cNvSpPr txBox="1"/>
          <p:nvPr/>
        </p:nvSpPr>
        <p:spPr>
          <a:xfrm>
            <a:off x="7377782" y="4245275"/>
            <a:ext cx="567600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1" u="none" strike="noStrike" kern="0" cap="none" spc="0" normalizeH="0" baseline="0" noProof="0">
                <a:ln>
                  <a:noFill/>
                </a:ln>
                <a:solidFill>
                  <a:srgbClr val="222323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WILLS &amp; TRUSTS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" name="Google Shape;433;g113a82d3da7_2_0">
            <a:extLst>
              <a:ext uri="{FF2B5EF4-FFF2-40B4-BE49-F238E27FC236}">
                <a16:creationId xmlns:a16="http://schemas.microsoft.com/office/drawing/2014/main" id="{79D1971F-F56E-7D71-47AA-10F769F6836B}"/>
              </a:ext>
            </a:extLst>
          </p:cNvPr>
          <p:cNvSpPr txBox="1"/>
          <p:nvPr/>
        </p:nvSpPr>
        <p:spPr>
          <a:xfrm>
            <a:off x="3544155" y="2739790"/>
            <a:ext cx="770800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1" u="none" strike="noStrike" kern="0" cap="none" spc="0" normalizeH="0" baseline="0" noProof="0">
                <a:ln>
                  <a:noFill/>
                </a:ln>
                <a:solidFill>
                  <a:srgbClr val="222323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COMMERCIAL INSURANCE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" name="Google Shape;434;g113a82d3da7_2_0">
            <a:extLst>
              <a:ext uri="{FF2B5EF4-FFF2-40B4-BE49-F238E27FC236}">
                <a16:creationId xmlns:a16="http://schemas.microsoft.com/office/drawing/2014/main" id="{8C64ABF5-433E-FD06-D145-E244E67B6148}"/>
              </a:ext>
            </a:extLst>
          </p:cNvPr>
          <p:cNvSpPr txBox="1"/>
          <p:nvPr/>
        </p:nvSpPr>
        <p:spPr>
          <a:xfrm>
            <a:off x="7918440" y="2693517"/>
            <a:ext cx="772000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1" u="none" strike="noStrike" kern="0" cap="none" spc="0" normalizeH="0" baseline="0" noProof="0" dirty="0">
                <a:ln>
                  <a:noFill/>
                </a:ln>
                <a:solidFill>
                  <a:srgbClr val="222323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PROPERTY INVESTMENTS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" name="Google Shape;435;g113a82d3da7_2_0">
            <a:extLst>
              <a:ext uri="{FF2B5EF4-FFF2-40B4-BE49-F238E27FC236}">
                <a16:creationId xmlns:a16="http://schemas.microsoft.com/office/drawing/2014/main" id="{ECC63CA4-607E-EF54-EC24-01001DEA39D0}"/>
              </a:ext>
            </a:extLst>
          </p:cNvPr>
          <p:cNvSpPr txBox="1"/>
          <p:nvPr/>
        </p:nvSpPr>
        <p:spPr>
          <a:xfrm>
            <a:off x="7247873" y="1262101"/>
            <a:ext cx="827600" cy="13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6933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1" u="none" strike="noStrike" kern="0" cap="none" spc="0" normalizeH="0" baseline="0" noProof="0">
                <a:ln>
                  <a:noFill/>
                </a:ln>
                <a:solidFill>
                  <a:srgbClr val="222323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MORTGAGES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" name="Google Shape;436;g113a82d3da7_2_0">
            <a:extLst>
              <a:ext uri="{FF2B5EF4-FFF2-40B4-BE49-F238E27FC236}">
                <a16:creationId xmlns:a16="http://schemas.microsoft.com/office/drawing/2014/main" id="{27C75C1C-7DA1-B9E4-3D32-1EE2B01D95E2}"/>
              </a:ext>
            </a:extLst>
          </p:cNvPr>
          <p:cNvSpPr txBox="1"/>
          <p:nvPr/>
        </p:nvSpPr>
        <p:spPr>
          <a:xfrm>
            <a:off x="5737422" y="4893390"/>
            <a:ext cx="744000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1" u="none" strike="noStrike" kern="0" cap="none" spc="0" normalizeH="0" baseline="0" noProof="0" dirty="0">
                <a:ln>
                  <a:noFill/>
                </a:ln>
                <a:solidFill>
                  <a:srgbClr val="222323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HEALTH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800" b="1" i="1" kern="0" dirty="0">
                <a:solidFill>
                  <a:srgbClr val="2223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INSURANCE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" name="Google Shape;437;g113a82d3da7_2_0">
            <a:extLst>
              <a:ext uri="{FF2B5EF4-FFF2-40B4-BE49-F238E27FC236}">
                <a16:creationId xmlns:a16="http://schemas.microsoft.com/office/drawing/2014/main" id="{CC971D88-81D1-B278-730D-3828AFEFDD63}"/>
              </a:ext>
            </a:extLst>
          </p:cNvPr>
          <p:cNvSpPr txBox="1"/>
          <p:nvPr/>
        </p:nvSpPr>
        <p:spPr>
          <a:xfrm>
            <a:off x="4124675" y="4226031"/>
            <a:ext cx="900400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6933" marR="0" lvl="0" indent="16933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1" u="none" strike="noStrike" kern="0" cap="none" spc="0" normalizeH="0" baseline="0" noProof="0" dirty="0">
                <a:ln>
                  <a:noFill/>
                </a:ln>
                <a:solidFill>
                  <a:srgbClr val="222323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INVESTMENTS &amp; PENSIONS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7" name="Google Shape;438;g113a82d3da7_2_0">
            <a:extLst>
              <a:ext uri="{FF2B5EF4-FFF2-40B4-BE49-F238E27FC236}">
                <a16:creationId xmlns:a16="http://schemas.microsoft.com/office/drawing/2014/main" id="{43B22E60-D11E-C98E-09D0-C29EFFA38009}"/>
              </a:ext>
            </a:extLst>
          </p:cNvPr>
          <p:cNvSpPr txBox="1"/>
          <p:nvPr/>
        </p:nvSpPr>
        <p:spPr>
          <a:xfrm>
            <a:off x="4174265" y="1191500"/>
            <a:ext cx="797200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6933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1" u="none" strike="noStrike" kern="0" cap="none" spc="0" normalizeH="0" baseline="0" noProof="0">
                <a:ln>
                  <a:noFill/>
                </a:ln>
                <a:solidFill>
                  <a:srgbClr val="222323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HOME INSURANCE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8" name="Google Shape;440;g113a82d3da7_2_0" descr="Picture 3">
            <a:extLst>
              <a:ext uri="{FF2B5EF4-FFF2-40B4-BE49-F238E27FC236}">
                <a16:creationId xmlns:a16="http://schemas.microsoft.com/office/drawing/2014/main" id="{FC8CFA4F-2FD9-61B7-B61E-AF0F785E0EF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6501"/>
          <a:stretch/>
        </p:blipFill>
        <p:spPr>
          <a:xfrm>
            <a:off x="5377849" y="2024279"/>
            <a:ext cx="1679268" cy="175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14116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C54116F2-B2AF-2978-07BF-3F57BDC62909}"/>
              </a:ext>
            </a:extLst>
          </p:cNvPr>
          <p:cNvPicPr/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t="-25512" r="13240" b="50794"/>
          <a:stretch/>
        </p:blipFill>
        <p:spPr>
          <a:xfrm>
            <a:off x="-1478191" y="10563"/>
            <a:ext cx="12200394" cy="6847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42C17F-08A7-6B30-F74D-0CE27E447752}"/>
              </a:ext>
            </a:extLst>
          </p:cNvPr>
          <p:cNvSpPr/>
          <p:nvPr/>
        </p:nvSpPr>
        <p:spPr>
          <a:xfrm>
            <a:off x="199747" y="210845"/>
            <a:ext cx="8744505" cy="6436310"/>
          </a:xfrm>
          <a:prstGeom prst="rect">
            <a:avLst/>
          </a:prstGeom>
          <a:noFill/>
          <a:ln w="38100">
            <a:solidFill>
              <a:srgbClr val="000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DF2F3-7292-88EB-935C-C6A2BD58C4D4}"/>
              </a:ext>
            </a:extLst>
          </p:cNvPr>
          <p:cNvSpPr txBox="1"/>
          <p:nvPr/>
        </p:nvSpPr>
        <p:spPr>
          <a:xfrm>
            <a:off x="1714564" y="811837"/>
            <a:ext cx="5872147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itchFamily="2" charset="0"/>
                <a:ea typeface="+mj-ea"/>
                <a:cs typeface="Calibri" panose="020F0502020204030204" pitchFamily="34" charset="0"/>
              </a:rPr>
              <a:t>GENISTAR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Montserrat" pitchFamily="2" charset="0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j-ea"/>
                <a:cs typeface="Calibri" panose="020F0502020204030204" pitchFamily="34" charset="0"/>
              </a:rPr>
              <a:t>3 INCOME OPPORTUNITIES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Montserrat" pitchFamily="2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F20A55-0435-3214-026C-A23127330C1C}"/>
              </a:ext>
            </a:extLst>
          </p:cNvPr>
          <p:cNvGrpSpPr/>
          <p:nvPr/>
        </p:nvGrpSpPr>
        <p:grpSpPr>
          <a:xfrm>
            <a:off x="3468651" y="2047980"/>
            <a:ext cx="2363977" cy="3891912"/>
            <a:chOff x="1036169" y="2147848"/>
            <a:chExt cx="2717378" cy="389191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272D1D-AFFA-D859-C2D2-880A073E3BD0}"/>
                </a:ext>
              </a:extLst>
            </p:cNvPr>
            <p:cNvSpPr/>
            <p:nvPr/>
          </p:nvSpPr>
          <p:spPr>
            <a:xfrm>
              <a:off x="1036170" y="2437901"/>
              <a:ext cx="2717377" cy="3311806"/>
            </a:xfrm>
            <a:prstGeom prst="roundRect">
              <a:avLst/>
            </a:prstGeom>
            <a:solidFill>
              <a:srgbClr val="00004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02C3A7-6779-F4CC-0131-B45D3ACD1547}"/>
                </a:ext>
              </a:extLst>
            </p:cNvPr>
            <p:cNvSpPr/>
            <p:nvPr/>
          </p:nvSpPr>
          <p:spPr>
            <a:xfrm>
              <a:off x="1036169" y="2147848"/>
              <a:ext cx="2717377" cy="38919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PART TIME</a:t>
              </a: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 panose="020F0502020204030204" pitchFamily="34" charset="0"/>
                  <a:sym typeface="Calibri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 panose="020F0502020204030204" pitchFamily="34" charset="0"/>
                  <a:sym typeface="Calibri"/>
                </a:rPr>
                <a:t>6-8 hours per Week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 panose="020F0502020204030204" pitchFamily="34" charset="0"/>
                  <a:sym typeface="Calibri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 panose="020F0502020204030204" pitchFamily="34" charset="0"/>
                  <a:sym typeface="Calibri"/>
                </a:rPr>
                <a:t>I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 panose="020F0502020204030204" pitchFamily="34" charset="0"/>
                  <a:sym typeface="Calibri"/>
                </a:rPr>
                <a:t>f you could </a:t>
              </a:r>
              <a:r>
                <a:rPr kumimoji="0" lang="en-GB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 panose="020F0502020204030204" pitchFamily="34" charset="0"/>
                  <a:sym typeface="Calibri"/>
                </a:rPr>
                <a:t>CREATE TIME 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 panose="020F0502020204030204" pitchFamily="34" charset="0"/>
                  <a:sym typeface="Calibri"/>
                </a:rPr>
                <a:t>in your schedule around work and family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4C74A5-E072-0BF3-76B8-21F27A655FB1}"/>
              </a:ext>
            </a:extLst>
          </p:cNvPr>
          <p:cNvGrpSpPr/>
          <p:nvPr/>
        </p:nvGrpSpPr>
        <p:grpSpPr>
          <a:xfrm>
            <a:off x="6202974" y="2003592"/>
            <a:ext cx="2363977" cy="3891912"/>
            <a:chOff x="1036169" y="2147848"/>
            <a:chExt cx="2717378" cy="389191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A93038F-E7E6-93AF-10BF-DC5A3F854D0A}"/>
                </a:ext>
              </a:extLst>
            </p:cNvPr>
            <p:cNvSpPr/>
            <p:nvPr/>
          </p:nvSpPr>
          <p:spPr>
            <a:xfrm>
              <a:off x="1036170" y="2437901"/>
              <a:ext cx="2717377" cy="3311806"/>
            </a:xfrm>
            <a:prstGeom prst="roundRect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8E43CB-9A99-4FA0-7668-A5D1DC6A529C}"/>
                </a:ext>
              </a:extLst>
            </p:cNvPr>
            <p:cNvSpPr/>
            <p:nvPr/>
          </p:nvSpPr>
          <p:spPr>
            <a:xfrm>
              <a:off x="1036169" y="2147848"/>
              <a:ext cx="2717377" cy="38919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BUSINESS OWNER</a:t>
              </a: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Full Time</a:t>
              </a: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If </a:t>
              </a:r>
              <a:r>
                <a:rPr kumimoji="0" lang="en-GB" sz="11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you </a:t>
              </a: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want to create</a:t>
              </a:r>
              <a:r>
                <a:rPr kumimoji="0" lang="en-GB" sz="11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 </a:t>
              </a: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FINANCIAL</a:t>
              </a:r>
              <a:r>
                <a:rPr kumimoji="0" lang="en-GB" sz="11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 INDEPENDENCE </a:t>
              </a: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and</a:t>
              </a:r>
              <a:r>
                <a:rPr kumimoji="0" lang="en-GB" sz="11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 leave a </a:t>
              </a: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LEGACY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98EA3B-BA27-E236-7CBB-005192CA6136}"/>
              </a:ext>
            </a:extLst>
          </p:cNvPr>
          <p:cNvGrpSpPr/>
          <p:nvPr/>
        </p:nvGrpSpPr>
        <p:grpSpPr>
          <a:xfrm>
            <a:off x="734330" y="2047980"/>
            <a:ext cx="2363977" cy="3891912"/>
            <a:chOff x="1036169" y="2147848"/>
            <a:chExt cx="2717378" cy="389191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08149C9-B6D5-F379-0DF5-FA0E7537213B}"/>
                </a:ext>
              </a:extLst>
            </p:cNvPr>
            <p:cNvSpPr/>
            <p:nvPr/>
          </p:nvSpPr>
          <p:spPr>
            <a:xfrm>
              <a:off x="1036170" y="2437901"/>
              <a:ext cx="2717377" cy="3311806"/>
            </a:xfrm>
            <a:prstGeom prst="roundRect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81C19E-A881-D86E-F320-9F91A1787F77}"/>
                </a:ext>
              </a:extLst>
            </p:cNvPr>
            <p:cNvSpPr/>
            <p:nvPr/>
          </p:nvSpPr>
          <p:spPr>
            <a:xfrm>
              <a:off x="1036169" y="2147848"/>
              <a:ext cx="2717377" cy="38919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ASSOCIATE</a:t>
              </a: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Earn through referring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If you appreciate the value of an additional income stream but </a:t>
              </a:r>
              <a:r>
                <a:rPr kumimoji="0" lang="en-GB" sz="11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TIME</a:t>
              </a: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"/>
                  <a:sym typeface="Calibri"/>
                </a:rPr>
                <a:t> is an issue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Calibri"/>
                <a:sym typeface="Calibri"/>
              </a:endParaRPr>
            </a:p>
          </p:txBody>
        </p:sp>
        <p:pic>
          <p:nvPicPr>
            <p:cNvPr id="20" name="Picture 19" descr="A close-up of hands shaking&#10;&#10;Description automatically generated with medium confidence">
              <a:extLst>
                <a:ext uri="{FF2B5EF4-FFF2-40B4-BE49-F238E27FC236}">
                  <a16:creationId xmlns:a16="http://schemas.microsoft.com/office/drawing/2014/main" id="{2E390651-7408-233C-869C-6C0D4EF83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4072" y="3059669"/>
              <a:ext cx="1630952" cy="1494575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D32C2D5-9919-2EED-DEBB-43DC364A5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937" y="2959801"/>
            <a:ext cx="1545403" cy="14945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DFF2C8-33A0-321F-BF8F-7F535FA46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778" y="2959801"/>
            <a:ext cx="1546368" cy="149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559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ky with white clouds&#10;&#10;Description automatically generated">
            <a:extLst>
              <a:ext uri="{FF2B5EF4-FFF2-40B4-BE49-F238E27FC236}">
                <a16:creationId xmlns:a16="http://schemas.microsoft.com/office/drawing/2014/main" id="{D8054969-97F4-1641-10E8-A69DCA11A6A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9" name="Picture 48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7F3E1D02-63D0-1374-4F4E-C5094AB8B0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7" t="31685" r="-14161" b="-6403"/>
          <a:stretch/>
        </p:blipFill>
        <p:spPr>
          <a:xfrm>
            <a:off x="-8394" y="0"/>
            <a:ext cx="12200394" cy="6847437"/>
          </a:xfrm>
          <a:prstGeom prst="rect">
            <a:avLst/>
          </a:prstGeom>
        </p:spPr>
      </p:pic>
      <p:grpSp>
        <p:nvGrpSpPr>
          <p:cNvPr id="3" name="Google Shape;504;p18">
            <a:extLst>
              <a:ext uri="{FF2B5EF4-FFF2-40B4-BE49-F238E27FC236}">
                <a16:creationId xmlns:a16="http://schemas.microsoft.com/office/drawing/2014/main" id="{AE2CC3A2-3CC4-C764-5972-EC2C82479BA6}"/>
              </a:ext>
            </a:extLst>
          </p:cNvPr>
          <p:cNvGrpSpPr/>
          <p:nvPr/>
        </p:nvGrpSpPr>
        <p:grpSpPr>
          <a:xfrm>
            <a:off x="5668848" y="3542124"/>
            <a:ext cx="836867" cy="2867250"/>
            <a:chOff x="-35060" y="0"/>
            <a:chExt cx="926310" cy="3173700"/>
          </a:xfrm>
          <a:solidFill>
            <a:srgbClr val="FFC000"/>
          </a:solidFill>
        </p:grpSpPr>
        <p:sp>
          <p:nvSpPr>
            <p:cNvPr id="5" name="Google Shape;505;p18">
              <a:extLst>
                <a:ext uri="{FF2B5EF4-FFF2-40B4-BE49-F238E27FC236}">
                  <a16:creationId xmlns:a16="http://schemas.microsoft.com/office/drawing/2014/main" id="{FCFF3CD7-06D6-7FF2-E428-078460A6E64F}"/>
                </a:ext>
              </a:extLst>
            </p:cNvPr>
            <p:cNvSpPr/>
            <p:nvPr/>
          </p:nvSpPr>
          <p:spPr>
            <a:xfrm>
              <a:off x="41965" y="0"/>
              <a:ext cx="763500" cy="3173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0933" tIns="60933" rIns="60933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0"/>
                  <a:ea typeface="Calibri"/>
                  <a:cs typeface="Calibri"/>
                  <a:sym typeface="Calibri"/>
                </a:rPr>
                <a:t>SVP </a:t>
              </a:r>
              <a:r>
                <a:rPr kumimoji="0" lang="en-GB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0"/>
                  <a:ea typeface="Calibri"/>
                  <a:cs typeface="Calibri"/>
                  <a:sym typeface="Calibri"/>
                </a:rPr>
                <a:t>BONUS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Calibri"/>
                <a:cs typeface="Calibri"/>
                <a:sym typeface="Calibri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506;p18">
              <a:extLst>
                <a:ext uri="{FF2B5EF4-FFF2-40B4-BE49-F238E27FC236}">
                  <a16:creationId xmlns:a16="http://schemas.microsoft.com/office/drawing/2014/main" id="{1C371990-7B5F-9DBD-8377-7437042C78DA}"/>
                </a:ext>
              </a:extLst>
            </p:cNvPr>
            <p:cNvSpPr txBox="1"/>
            <p:nvPr/>
          </p:nvSpPr>
          <p:spPr>
            <a:xfrm>
              <a:off x="-35060" y="2301973"/>
              <a:ext cx="926310" cy="749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33" tIns="60933" rIns="60933" bIns="60933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Arial"/>
                  <a:cs typeface="Arial"/>
                  <a:sym typeface="Arial"/>
                </a:rPr>
                <a:t>SENIOR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Arial"/>
                  <a:cs typeface="Arial"/>
                  <a:sym typeface="Arial"/>
                </a:rPr>
                <a:t>VICE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Arial"/>
                  <a:cs typeface="Arial"/>
                  <a:sym typeface="Arial"/>
                </a:rPr>
                <a:t>PRES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509;p18">
            <a:extLst>
              <a:ext uri="{FF2B5EF4-FFF2-40B4-BE49-F238E27FC236}">
                <a16:creationId xmlns:a16="http://schemas.microsoft.com/office/drawing/2014/main" id="{D8EBB5E6-B6DE-654C-C29B-50819AEADDF8}"/>
              </a:ext>
            </a:extLst>
          </p:cNvPr>
          <p:cNvGrpSpPr/>
          <p:nvPr/>
        </p:nvGrpSpPr>
        <p:grpSpPr>
          <a:xfrm>
            <a:off x="1469296" y="5397392"/>
            <a:ext cx="721834" cy="999217"/>
            <a:chOff x="16861" y="0"/>
            <a:chExt cx="798982" cy="1106011"/>
          </a:xfrm>
        </p:grpSpPr>
        <p:sp>
          <p:nvSpPr>
            <p:cNvPr id="20" name="Google Shape;510;p18">
              <a:extLst>
                <a:ext uri="{FF2B5EF4-FFF2-40B4-BE49-F238E27FC236}">
                  <a16:creationId xmlns:a16="http://schemas.microsoft.com/office/drawing/2014/main" id="{DFB6600E-56A1-259F-931B-A2F91BFA7F6C}"/>
                </a:ext>
              </a:extLst>
            </p:cNvPr>
            <p:cNvSpPr/>
            <p:nvPr/>
          </p:nvSpPr>
          <p:spPr>
            <a:xfrm>
              <a:off x="16861" y="0"/>
              <a:ext cx="793139" cy="11060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60933" tIns="60933" rIns="60933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511;p18">
              <a:extLst>
                <a:ext uri="{FF2B5EF4-FFF2-40B4-BE49-F238E27FC236}">
                  <a16:creationId xmlns:a16="http://schemas.microsoft.com/office/drawing/2014/main" id="{E67BB978-03A9-5767-C4CB-FCAF9F2E71E5}"/>
                </a:ext>
              </a:extLst>
            </p:cNvPr>
            <p:cNvSpPr txBox="1"/>
            <p:nvPr/>
          </p:nvSpPr>
          <p:spPr>
            <a:xfrm>
              <a:off x="22643" y="617905"/>
              <a:ext cx="793200" cy="374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33" tIns="60933" rIns="60933" bIns="60933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F2F2"/>
                </a:buClr>
                <a:buSzPts val="1800"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Arial"/>
                  <a:cs typeface="Arial"/>
                  <a:sym typeface="Arial"/>
                </a:rPr>
                <a:t>REP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512;p18">
            <a:extLst>
              <a:ext uri="{FF2B5EF4-FFF2-40B4-BE49-F238E27FC236}">
                <a16:creationId xmlns:a16="http://schemas.microsoft.com/office/drawing/2014/main" id="{5627B904-A295-6F29-10D0-041D653336E6}"/>
              </a:ext>
            </a:extLst>
          </p:cNvPr>
          <p:cNvGrpSpPr/>
          <p:nvPr/>
        </p:nvGrpSpPr>
        <p:grpSpPr>
          <a:xfrm>
            <a:off x="2327879" y="5045880"/>
            <a:ext cx="737833" cy="1347189"/>
            <a:chOff x="10317" y="0"/>
            <a:chExt cx="816691" cy="1491174"/>
          </a:xfrm>
        </p:grpSpPr>
        <p:sp>
          <p:nvSpPr>
            <p:cNvPr id="23" name="Google Shape;513;p18">
              <a:extLst>
                <a:ext uri="{FF2B5EF4-FFF2-40B4-BE49-F238E27FC236}">
                  <a16:creationId xmlns:a16="http://schemas.microsoft.com/office/drawing/2014/main" id="{E51AAD23-748E-4A21-8D25-A19D0B90DAB7}"/>
                </a:ext>
              </a:extLst>
            </p:cNvPr>
            <p:cNvSpPr/>
            <p:nvPr/>
          </p:nvSpPr>
          <p:spPr>
            <a:xfrm>
              <a:off x="10317" y="0"/>
              <a:ext cx="810002" cy="149117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60933" tIns="60933" rIns="60933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514;p18">
              <a:extLst>
                <a:ext uri="{FF2B5EF4-FFF2-40B4-BE49-F238E27FC236}">
                  <a16:creationId xmlns:a16="http://schemas.microsoft.com/office/drawing/2014/main" id="{416447D5-B4D0-9E5F-D9C9-61DE91A5D654}"/>
                </a:ext>
              </a:extLst>
            </p:cNvPr>
            <p:cNvSpPr txBox="1"/>
            <p:nvPr/>
          </p:nvSpPr>
          <p:spPr>
            <a:xfrm>
              <a:off x="17009" y="788808"/>
              <a:ext cx="809999" cy="56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33" tIns="60933" rIns="60933" bIns="60933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F2F2"/>
                </a:buClr>
                <a:buSzPts val="14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Montserrat" pitchFamily="2" charset="0"/>
                  <a:ea typeface="Arial"/>
                  <a:cs typeface="Arial"/>
                  <a:sym typeface="Arial"/>
                </a:rPr>
                <a:t>TEAM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F2F2"/>
                </a:buClr>
                <a:buSzPts val="14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Montserrat" pitchFamily="2" charset="0"/>
                  <a:ea typeface="Arial"/>
                  <a:cs typeface="Arial"/>
                  <a:sym typeface="Arial"/>
                </a:rPr>
                <a:t>LDR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515;p18">
            <a:extLst>
              <a:ext uri="{FF2B5EF4-FFF2-40B4-BE49-F238E27FC236}">
                <a16:creationId xmlns:a16="http://schemas.microsoft.com/office/drawing/2014/main" id="{6DC77534-B8CB-0486-4A6D-8C2873B2AC03}"/>
              </a:ext>
            </a:extLst>
          </p:cNvPr>
          <p:cNvGrpSpPr/>
          <p:nvPr/>
        </p:nvGrpSpPr>
        <p:grpSpPr>
          <a:xfrm>
            <a:off x="3202276" y="4685735"/>
            <a:ext cx="723800" cy="1714570"/>
            <a:chOff x="14300" y="0"/>
            <a:chExt cx="801158" cy="1897821"/>
          </a:xfrm>
          <a:solidFill>
            <a:schemeClr val="accent2"/>
          </a:solidFill>
        </p:grpSpPr>
        <p:sp>
          <p:nvSpPr>
            <p:cNvPr id="26" name="Google Shape;516;p18">
              <a:extLst>
                <a:ext uri="{FF2B5EF4-FFF2-40B4-BE49-F238E27FC236}">
                  <a16:creationId xmlns:a16="http://schemas.microsoft.com/office/drawing/2014/main" id="{9FEDF9B9-0CBF-29B3-2ED5-7A25AFB0A413}"/>
                </a:ext>
              </a:extLst>
            </p:cNvPr>
            <p:cNvSpPr/>
            <p:nvPr/>
          </p:nvSpPr>
          <p:spPr>
            <a:xfrm>
              <a:off x="14300" y="0"/>
              <a:ext cx="793138" cy="189782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0933" tIns="60933" rIns="60933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517;p18">
              <a:extLst>
                <a:ext uri="{FF2B5EF4-FFF2-40B4-BE49-F238E27FC236}">
                  <a16:creationId xmlns:a16="http://schemas.microsoft.com/office/drawing/2014/main" id="{87429D32-7495-183A-7B61-40E46B986E2E}"/>
                </a:ext>
              </a:extLst>
            </p:cNvPr>
            <p:cNvSpPr txBox="1"/>
            <p:nvPr/>
          </p:nvSpPr>
          <p:spPr>
            <a:xfrm>
              <a:off x="22258" y="1041751"/>
              <a:ext cx="793200" cy="738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0933" tIns="60933" rIns="60933" bIns="60933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F2F2"/>
                </a:buClr>
                <a:buSzPts val="16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Montserrat" pitchFamily="2" charset="0"/>
                  <a:ea typeface="Arial"/>
                  <a:cs typeface="Arial"/>
                  <a:sym typeface="Arial"/>
                </a:rPr>
                <a:t>SNR TEAM LDR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518;p18">
            <a:extLst>
              <a:ext uri="{FF2B5EF4-FFF2-40B4-BE49-F238E27FC236}">
                <a16:creationId xmlns:a16="http://schemas.microsoft.com/office/drawing/2014/main" id="{679AD750-9E06-043C-036F-C4E67E403266}"/>
              </a:ext>
            </a:extLst>
          </p:cNvPr>
          <p:cNvGrpSpPr/>
          <p:nvPr/>
        </p:nvGrpSpPr>
        <p:grpSpPr>
          <a:xfrm>
            <a:off x="3968235" y="4274347"/>
            <a:ext cx="846705" cy="2128762"/>
            <a:chOff x="13881" y="0"/>
            <a:chExt cx="937200" cy="2356283"/>
          </a:xfrm>
          <a:solidFill>
            <a:schemeClr val="accent6">
              <a:lumMod val="50000"/>
            </a:schemeClr>
          </a:solidFill>
        </p:grpSpPr>
        <p:sp>
          <p:nvSpPr>
            <p:cNvPr id="29" name="Google Shape;519;p18">
              <a:extLst>
                <a:ext uri="{FF2B5EF4-FFF2-40B4-BE49-F238E27FC236}">
                  <a16:creationId xmlns:a16="http://schemas.microsoft.com/office/drawing/2014/main" id="{AFB2820C-8BEB-D343-4F00-DDDBBB7EDE64}"/>
                </a:ext>
              </a:extLst>
            </p:cNvPr>
            <p:cNvSpPr/>
            <p:nvPr/>
          </p:nvSpPr>
          <p:spPr>
            <a:xfrm>
              <a:off x="82339" y="0"/>
              <a:ext cx="793138" cy="235628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0933" tIns="60933" rIns="60933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520;p18">
              <a:extLst>
                <a:ext uri="{FF2B5EF4-FFF2-40B4-BE49-F238E27FC236}">
                  <a16:creationId xmlns:a16="http://schemas.microsoft.com/office/drawing/2014/main" id="{4F6A92C9-0B66-B07D-0A40-783CBA70A022}"/>
                </a:ext>
              </a:extLst>
            </p:cNvPr>
            <p:cNvSpPr txBox="1"/>
            <p:nvPr/>
          </p:nvSpPr>
          <p:spPr>
            <a:xfrm>
              <a:off x="13881" y="1732022"/>
              <a:ext cx="937200" cy="54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33" tIns="60933" rIns="60933" bIns="60933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itchFamily="2" charset="0"/>
                  <a:ea typeface="Arial"/>
                  <a:cs typeface="Arial"/>
                  <a:sym typeface="Arial"/>
                </a:rPr>
                <a:t>GROUP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itchFamily="2" charset="0"/>
                  <a:ea typeface="Arial"/>
                  <a:cs typeface="Arial"/>
                  <a:sym typeface="Arial"/>
                </a:rPr>
                <a:t>LDR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521;p18">
            <a:extLst>
              <a:ext uri="{FF2B5EF4-FFF2-40B4-BE49-F238E27FC236}">
                <a16:creationId xmlns:a16="http://schemas.microsoft.com/office/drawing/2014/main" id="{38AE12B9-31D4-670C-121A-114FA7AB4C4D}"/>
              </a:ext>
            </a:extLst>
          </p:cNvPr>
          <p:cNvGrpSpPr/>
          <p:nvPr/>
        </p:nvGrpSpPr>
        <p:grpSpPr>
          <a:xfrm>
            <a:off x="4827237" y="3847035"/>
            <a:ext cx="731788" cy="2563208"/>
            <a:chOff x="-21188" y="-1"/>
            <a:chExt cx="810000" cy="2837159"/>
          </a:xfrm>
          <a:solidFill>
            <a:schemeClr val="accent6"/>
          </a:solidFill>
        </p:grpSpPr>
        <p:sp>
          <p:nvSpPr>
            <p:cNvPr id="32" name="Google Shape;522;p18">
              <a:extLst>
                <a:ext uri="{FF2B5EF4-FFF2-40B4-BE49-F238E27FC236}">
                  <a16:creationId xmlns:a16="http://schemas.microsoft.com/office/drawing/2014/main" id="{EBB4966A-BC96-C1B7-7177-CEA9B566C3FF}"/>
                </a:ext>
              </a:extLst>
            </p:cNvPr>
            <p:cNvSpPr/>
            <p:nvPr/>
          </p:nvSpPr>
          <p:spPr>
            <a:xfrm>
              <a:off x="22771" y="-1"/>
              <a:ext cx="764458" cy="283715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0933" tIns="60933" rIns="60933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523;p18">
              <a:extLst>
                <a:ext uri="{FF2B5EF4-FFF2-40B4-BE49-F238E27FC236}">
                  <a16:creationId xmlns:a16="http://schemas.microsoft.com/office/drawing/2014/main" id="{B31DE61A-69F8-B51C-D134-2DE6EE87C68B}"/>
                </a:ext>
              </a:extLst>
            </p:cNvPr>
            <p:cNvSpPr txBox="1"/>
            <p:nvPr/>
          </p:nvSpPr>
          <p:spPr>
            <a:xfrm>
              <a:off x="-21188" y="1984578"/>
              <a:ext cx="810000" cy="749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33" tIns="60933" rIns="60933" bIns="60933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0"/>
                  <a:ea typeface="Arial"/>
                  <a:cs typeface="Arial"/>
                  <a:sym typeface="Arial"/>
                </a:rPr>
                <a:t>EXEC.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0"/>
                  <a:ea typeface="Arial"/>
                  <a:cs typeface="Arial"/>
                  <a:sym typeface="Arial"/>
                </a:rPr>
                <a:t>VICE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0"/>
                  <a:ea typeface="Arial"/>
                  <a:cs typeface="Arial"/>
                  <a:sym typeface="Arial"/>
                </a:rPr>
                <a:t>PRES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524;p18">
            <a:extLst>
              <a:ext uri="{FF2B5EF4-FFF2-40B4-BE49-F238E27FC236}">
                <a16:creationId xmlns:a16="http://schemas.microsoft.com/office/drawing/2014/main" id="{3F554CAC-B800-F050-86B7-65C1C4C3F40C}"/>
              </a:ext>
            </a:extLst>
          </p:cNvPr>
          <p:cNvGrpSpPr/>
          <p:nvPr/>
        </p:nvGrpSpPr>
        <p:grpSpPr>
          <a:xfrm>
            <a:off x="523441" y="5704318"/>
            <a:ext cx="901453" cy="692291"/>
            <a:chOff x="8437" y="-1"/>
            <a:chExt cx="997800" cy="766282"/>
          </a:xfrm>
        </p:grpSpPr>
        <p:sp>
          <p:nvSpPr>
            <p:cNvPr id="35" name="Google Shape;525;p18">
              <a:extLst>
                <a:ext uri="{FF2B5EF4-FFF2-40B4-BE49-F238E27FC236}">
                  <a16:creationId xmlns:a16="http://schemas.microsoft.com/office/drawing/2014/main" id="{EC676999-0234-617B-1EBF-74BB5CE2F6C8}"/>
                </a:ext>
              </a:extLst>
            </p:cNvPr>
            <p:cNvSpPr/>
            <p:nvPr/>
          </p:nvSpPr>
          <p:spPr>
            <a:xfrm>
              <a:off x="102337" y="-1"/>
              <a:ext cx="810001" cy="76628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60933" tIns="60933" rIns="60933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526;p18">
              <a:extLst>
                <a:ext uri="{FF2B5EF4-FFF2-40B4-BE49-F238E27FC236}">
                  <a16:creationId xmlns:a16="http://schemas.microsoft.com/office/drawing/2014/main" id="{DB28A47C-5239-FDD8-C2FE-56386824BD0C}"/>
                </a:ext>
              </a:extLst>
            </p:cNvPr>
            <p:cNvSpPr txBox="1"/>
            <p:nvPr/>
          </p:nvSpPr>
          <p:spPr>
            <a:xfrm rot="19374719">
              <a:off x="8437" y="260063"/>
              <a:ext cx="997800" cy="3065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33" tIns="60933" rIns="60933" bIns="60933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F2F2"/>
                </a:buClr>
                <a:buSzPts val="1400"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tserrat" pitchFamily="2" charset="0"/>
                  <a:ea typeface="Arial"/>
                  <a:cs typeface="Arial"/>
                  <a:sym typeface="Arial"/>
                </a:rPr>
                <a:t>ASSOCIATE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527;p18">
            <a:extLst>
              <a:ext uri="{FF2B5EF4-FFF2-40B4-BE49-F238E27FC236}">
                <a16:creationId xmlns:a16="http://schemas.microsoft.com/office/drawing/2014/main" id="{D4FA9894-341F-2A70-9D32-90495DFFEDF6}"/>
              </a:ext>
            </a:extLst>
          </p:cNvPr>
          <p:cNvSpPr txBox="1"/>
          <p:nvPr/>
        </p:nvSpPr>
        <p:spPr>
          <a:xfrm>
            <a:off x="7299049" y="3345287"/>
            <a:ext cx="1438442" cy="84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NATIONAL SALES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DIRECTOR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8" name="Google Shape;528;p18">
            <a:extLst>
              <a:ext uri="{FF2B5EF4-FFF2-40B4-BE49-F238E27FC236}">
                <a16:creationId xmlns:a16="http://schemas.microsoft.com/office/drawing/2014/main" id="{0B7D2DE9-70A9-2813-4B94-04283E32C8A2}"/>
              </a:ext>
            </a:extLst>
          </p:cNvPr>
          <p:cNvSpPr txBox="1"/>
          <p:nvPr/>
        </p:nvSpPr>
        <p:spPr>
          <a:xfrm>
            <a:off x="7116746" y="5251273"/>
            <a:ext cx="1849560" cy="108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SENIOR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NATIONAL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SALES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DIRECTOR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9" name="Google Shape;529;p18">
            <a:extLst>
              <a:ext uri="{FF2B5EF4-FFF2-40B4-BE49-F238E27FC236}">
                <a16:creationId xmlns:a16="http://schemas.microsoft.com/office/drawing/2014/main" id="{E9D8B10B-98D8-3E9B-3E7C-9D614D1BC686}"/>
              </a:ext>
            </a:extLst>
          </p:cNvPr>
          <p:cNvSpPr txBox="1"/>
          <p:nvPr/>
        </p:nvSpPr>
        <p:spPr>
          <a:xfrm>
            <a:off x="1514375" y="4571926"/>
            <a:ext cx="687634" cy="748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£500 to £1000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0" name="Google Shape;530;p18">
            <a:extLst>
              <a:ext uri="{FF2B5EF4-FFF2-40B4-BE49-F238E27FC236}">
                <a16:creationId xmlns:a16="http://schemas.microsoft.com/office/drawing/2014/main" id="{BB9ACA8D-3C03-A8C5-CEDB-424608D2B4BD}"/>
              </a:ext>
            </a:extLst>
          </p:cNvPr>
          <p:cNvSpPr txBox="1"/>
          <p:nvPr/>
        </p:nvSpPr>
        <p:spPr>
          <a:xfrm>
            <a:off x="2321584" y="4173908"/>
            <a:ext cx="730236" cy="748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£1000 to £2000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1" name="Google Shape;531;p18">
            <a:extLst>
              <a:ext uri="{FF2B5EF4-FFF2-40B4-BE49-F238E27FC236}">
                <a16:creationId xmlns:a16="http://schemas.microsoft.com/office/drawing/2014/main" id="{4A5D5F6E-AE9D-0088-D49A-8DA5538AA205}"/>
              </a:ext>
            </a:extLst>
          </p:cNvPr>
          <p:cNvSpPr txBox="1"/>
          <p:nvPr/>
        </p:nvSpPr>
        <p:spPr>
          <a:xfrm>
            <a:off x="3170758" y="3862147"/>
            <a:ext cx="771606" cy="748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£2000 to £3000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2" name="Google Shape;532;p18">
            <a:extLst>
              <a:ext uri="{FF2B5EF4-FFF2-40B4-BE49-F238E27FC236}">
                <a16:creationId xmlns:a16="http://schemas.microsoft.com/office/drawing/2014/main" id="{807C924D-76A4-C6B4-B7BD-E15172AC1DFE}"/>
              </a:ext>
            </a:extLst>
          </p:cNvPr>
          <p:cNvSpPr txBox="1"/>
          <p:nvPr/>
        </p:nvSpPr>
        <p:spPr>
          <a:xfrm>
            <a:off x="3950711" y="3461750"/>
            <a:ext cx="790275" cy="748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£3000 to £4000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3" name="Google Shape;533;p18">
            <a:extLst>
              <a:ext uri="{FF2B5EF4-FFF2-40B4-BE49-F238E27FC236}">
                <a16:creationId xmlns:a16="http://schemas.microsoft.com/office/drawing/2014/main" id="{13422382-0E48-B124-D113-822C8B8AA89D}"/>
              </a:ext>
            </a:extLst>
          </p:cNvPr>
          <p:cNvSpPr txBox="1"/>
          <p:nvPr/>
        </p:nvSpPr>
        <p:spPr>
          <a:xfrm>
            <a:off x="4793016" y="3447879"/>
            <a:ext cx="904632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£5000 +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4" name="Google Shape;534;p18">
            <a:extLst>
              <a:ext uri="{FF2B5EF4-FFF2-40B4-BE49-F238E27FC236}">
                <a16:creationId xmlns:a16="http://schemas.microsoft.com/office/drawing/2014/main" id="{327304AA-B90D-A45A-77A7-404415FCB5B1}"/>
              </a:ext>
            </a:extLst>
          </p:cNvPr>
          <p:cNvSpPr txBox="1"/>
          <p:nvPr/>
        </p:nvSpPr>
        <p:spPr>
          <a:xfrm>
            <a:off x="564739" y="5003026"/>
            <a:ext cx="787890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£50 to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£250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5" name="Google Shape;535;p18">
            <a:extLst>
              <a:ext uri="{FF2B5EF4-FFF2-40B4-BE49-F238E27FC236}">
                <a16:creationId xmlns:a16="http://schemas.microsoft.com/office/drawing/2014/main" id="{429382BC-E876-7A5F-0654-D53A59751AE2}"/>
              </a:ext>
            </a:extLst>
          </p:cNvPr>
          <p:cNvSpPr txBox="1"/>
          <p:nvPr/>
        </p:nvSpPr>
        <p:spPr>
          <a:xfrm>
            <a:off x="5593705" y="3110619"/>
            <a:ext cx="979238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£10000 +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6" name="Google Shape;536;p18">
            <a:extLst>
              <a:ext uri="{FF2B5EF4-FFF2-40B4-BE49-F238E27FC236}">
                <a16:creationId xmlns:a16="http://schemas.microsoft.com/office/drawing/2014/main" id="{5EDF7914-AFD4-D41A-A067-B34DED3B9A21}"/>
              </a:ext>
            </a:extLst>
          </p:cNvPr>
          <p:cNvSpPr/>
          <p:nvPr/>
        </p:nvSpPr>
        <p:spPr>
          <a:xfrm>
            <a:off x="6734788" y="4275753"/>
            <a:ext cx="363788" cy="139999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21600" y="10800"/>
                </a:lnTo>
                <a:lnTo>
                  <a:pt x="108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381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537;p18">
            <a:extLst>
              <a:ext uri="{FF2B5EF4-FFF2-40B4-BE49-F238E27FC236}">
                <a16:creationId xmlns:a16="http://schemas.microsoft.com/office/drawing/2014/main" id="{94E711F4-EEF4-FE66-0D22-BA073007EA2F}"/>
              </a:ext>
            </a:extLst>
          </p:cNvPr>
          <p:cNvSpPr txBox="1"/>
          <p:nvPr/>
        </p:nvSpPr>
        <p:spPr>
          <a:xfrm>
            <a:off x="4858444" y="3943409"/>
            <a:ext cx="687609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Calibri"/>
                <a:cs typeface="Calibri"/>
                <a:sym typeface="Calibri"/>
              </a:rPr>
              <a:t>Full Time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538;p18">
            <a:extLst>
              <a:ext uri="{FF2B5EF4-FFF2-40B4-BE49-F238E27FC236}">
                <a16:creationId xmlns:a16="http://schemas.microsoft.com/office/drawing/2014/main" id="{61774DE8-4A71-43B4-F00D-5FE6CE067632}"/>
              </a:ext>
            </a:extLst>
          </p:cNvPr>
          <p:cNvSpPr txBox="1"/>
          <p:nvPr/>
        </p:nvSpPr>
        <p:spPr>
          <a:xfrm>
            <a:off x="4884221" y="4595861"/>
            <a:ext cx="700077" cy="969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Calibri"/>
                <a:cs typeface="Calibri"/>
                <a:sym typeface="Calibri"/>
              </a:rPr>
              <a:t>EVP BONUS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Calibri"/>
                <a:cs typeface="Calibri"/>
                <a:sym typeface="Calibri"/>
              </a:rPr>
              <a:t>+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Calibri"/>
                <a:cs typeface="Calibri"/>
                <a:sym typeface="Calibri"/>
              </a:rPr>
              <a:t>Owner-ship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7;p18">
            <a:extLst>
              <a:ext uri="{FF2B5EF4-FFF2-40B4-BE49-F238E27FC236}">
                <a16:creationId xmlns:a16="http://schemas.microsoft.com/office/drawing/2014/main" id="{284107E3-062D-BAC8-FF1F-156AE8133319}"/>
              </a:ext>
            </a:extLst>
          </p:cNvPr>
          <p:cNvSpPr txBox="1">
            <a:spLocks/>
          </p:cNvSpPr>
          <p:nvPr/>
        </p:nvSpPr>
        <p:spPr>
          <a:xfrm>
            <a:off x="1801075" y="330764"/>
            <a:ext cx="5983881" cy="8116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33" tIns="60933" rIns="60933" bIns="60933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2060"/>
              </a:buClr>
              <a:buSzPts val="39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  <a:sym typeface="Arial"/>
              </a:rPr>
              <a:t>GENISTAR</a:t>
            </a:r>
          </a:p>
        </p:txBody>
      </p:sp>
      <p:sp>
        <p:nvSpPr>
          <p:cNvPr id="51" name="Google Shape;508;p18">
            <a:extLst>
              <a:ext uri="{FF2B5EF4-FFF2-40B4-BE49-F238E27FC236}">
                <a16:creationId xmlns:a16="http://schemas.microsoft.com/office/drawing/2014/main" id="{A2623EC2-8C30-CD73-BBD2-B1FAE4662A8A}"/>
              </a:ext>
            </a:extLst>
          </p:cNvPr>
          <p:cNvSpPr txBox="1"/>
          <p:nvPr/>
        </p:nvSpPr>
        <p:spPr>
          <a:xfrm>
            <a:off x="744961" y="1463447"/>
            <a:ext cx="5760754" cy="93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Based on helping 1 client per week, our associates can typically earn the following amounts </a:t>
            </a:r>
            <a:r>
              <a:rPr lang="en-GB" kern="0" noProof="0" dirty="0">
                <a:solidFill>
                  <a:srgbClr val="FFFFFF"/>
                </a:solidFill>
                <a:latin typeface="Montserrat" pitchFamily="2" charset="0"/>
                <a:ea typeface="Lato"/>
                <a:cs typeface="Lato"/>
                <a:sym typeface="Lato"/>
              </a:rPr>
              <a:t>per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Lato"/>
                <a:cs typeface="Lato"/>
                <a:sym typeface="Lato"/>
              </a:rPr>
              <a:t> month.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71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miling businesswoman with digital tablet looking out office window">
            <a:extLst>
              <a:ext uri="{FF2B5EF4-FFF2-40B4-BE49-F238E27FC236}">
                <a16:creationId xmlns:a16="http://schemas.microsoft.com/office/drawing/2014/main" id="{5C5BBE88-06A3-CAFB-19C1-E4934E4AB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1" r="11090" b="28930"/>
          <a:stretch/>
        </p:blipFill>
        <p:spPr>
          <a:xfrm flipH="1">
            <a:off x="1" y="0"/>
            <a:ext cx="9143999" cy="6858000"/>
          </a:xfrm>
          <a:prstGeom prst="rect">
            <a:avLst/>
          </a:prstGeom>
        </p:spPr>
      </p:pic>
      <p:pic>
        <p:nvPicPr>
          <p:cNvPr id="2" name="Picture 1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9D63E385-7AFF-78B4-CC2C-FCEC2A6B7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7" t="31685" r="-14161" b="-6403"/>
          <a:stretch/>
        </p:blipFill>
        <p:spPr>
          <a:xfrm>
            <a:off x="0" y="0"/>
            <a:ext cx="9263870" cy="5199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4D4804-B14E-216C-E956-8BA6FD8C77DA}"/>
              </a:ext>
            </a:extLst>
          </p:cNvPr>
          <p:cNvSpPr txBox="1"/>
          <p:nvPr/>
        </p:nvSpPr>
        <p:spPr>
          <a:xfrm>
            <a:off x="601376" y="2029430"/>
            <a:ext cx="5352857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457189" rtl="0" eaLnBrk="1" fontAlgn="auto" latinLnBrk="1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0"/>
                <a:ea typeface="Avenir Heavy" charset="0"/>
                <a:cs typeface="Avenir Heavy" charset="0"/>
                <a:sym typeface="Calibri"/>
              </a:rPr>
              <a:t>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Avenir Heavy" charset="0"/>
                <a:cs typeface="Avenir Heavy" charset="0"/>
                <a:sym typeface="Calibri"/>
              </a:rPr>
              <a:t> MONTHLY SUBSCRIPTION</a:t>
            </a:r>
          </a:p>
          <a:p>
            <a:pPr marL="0" marR="0" lvl="0" indent="0" algn="l" defTabSz="457189" rtl="0" eaLnBrk="1" fontAlgn="auto" latinLnBrk="1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0"/>
                <a:ea typeface="Avenir Heavy" charset="0"/>
                <a:cs typeface="Avenir Heavy" charset="0"/>
                <a:sym typeface="Helvetica"/>
              </a:rPr>
              <a:t>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Avenir Heavy" charset="0"/>
                <a:cs typeface="Avenir Heavy" charset="0"/>
                <a:sym typeface="Helvetica"/>
              </a:rPr>
              <a:t> PRODUCTS YOU HAVE TO BUY </a:t>
            </a:r>
          </a:p>
          <a:p>
            <a:pPr marL="0" marR="0" lvl="0" indent="0" algn="l" defTabSz="457189" rtl="0" eaLnBrk="1" fontAlgn="auto" latinLnBrk="1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0"/>
                <a:ea typeface="Avenir Heavy" charset="0"/>
                <a:cs typeface="Avenir Heavy" charset="0"/>
                <a:sym typeface="Calibri"/>
              </a:rPr>
              <a:t>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Avenir Heavy" charset="0"/>
                <a:cs typeface="Avenir Heavy" charset="0"/>
                <a:sym typeface="Calibri"/>
              </a:rPr>
              <a:t> PRESSURE</a:t>
            </a:r>
          </a:p>
          <a:p>
            <a:pPr marL="0" marR="0" lvl="0" indent="0" algn="l" defTabSz="457189" rtl="0" eaLnBrk="1" fontAlgn="auto" latinLnBrk="1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0"/>
                <a:ea typeface="Avenir Heavy" charset="0"/>
                <a:cs typeface="Avenir Heavy" charset="0"/>
                <a:sym typeface="Helvetica"/>
              </a:rPr>
              <a:t>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Avenir Heavy" charset="0"/>
                <a:cs typeface="Avenir Heavy" charset="0"/>
                <a:sym typeface="Helvetica"/>
              </a:rPr>
              <a:t> TARGETS</a:t>
            </a:r>
          </a:p>
          <a:p>
            <a:pPr marL="0" marR="0" lvl="0" indent="0" algn="l" defTabSz="457189" rtl="0" eaLnBrk="1" fontAlgn="auto" latinLnBrk="1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Avenir Heavy" charset="0"/>
                <a:cs typeface="Avenir Heavy" charset="0"/>
                <a:sym typeface="Helvetica"/>
              </a:rPr>
              <a:t>REDUCED APPLICATION FEE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itchFamily="2" charset="0"/>
              <a:ea typeface="Avenir Heavy" charset="0"/>
              <a:cs typeface="Avenir Heavy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5BE886-CE24-2C16-C0C3-57398B26EB0E}"/>
              </a:ext>
            </a:extLst>
          </p:cNvPr>
          <p:cNvSpPr txBox="1"/>
          <p:nvPr/>
        </p:nvSpPr>
        <p:spPr>
          <a:xfrm>
            <a:off x="601376" y="5657411"/>
            <a:ext cx="505920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venir Heavy" charset="0"/>
                <a:cs typeface="Avenir Heavy" charset="0"/>
                <a:sym typeface="Calibri"/>
              </a:rPr>
              <a:t>Plus, you get HUGE support!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Avenir Heavy" charset="0"/>
              <a:cs typeface="Avenir Heavy" charset="0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6E010-F32A-A958-E344-C96549622C2C}"/>
              </a:ext>
            </a:extLst>
          </p:cNvPr>
          <p:cNvSpPr txBox="1"/>
          <p:nvPr/>
        </p:nvSpPr>
        <p:spPr>
          <a:xfrm>
            <a:off x="601376" y="1063644"/>
            <a:ext cx="784887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Avenir Heavy" charset="0"/>
                <a:cs typeface="Avenir Heavy" charset="0"/>
                <a:sym typeface="Calibri"/>
              </a:rPr>
              <a:t>THE GENISTAR OPPORTUNITY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itchFamily="2" charset="0"/>
              <a:ea typeface="Avenir Heavy" charset="0"/>
              <a:cs typeface="Avenir Heavy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2469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ky with white clouds&#10;&#10;Description automatically generated">
            <a:extLst>
              <a:ext uri="{FF2B5EF4-FFF2-40B4-BE49-F238E27FC236}">
                <a16:creationId xmlns:a16="http://schemas.microsoft.com/office/drawing/2014/main" id="{D8054969-97F4-1641-10E8-A69DCA11A6A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9" name="Picture 48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7F3E1D02-63D0-1374-4F4E-C5094AB8B0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7" t="31685" r="-14161" b="-6403"/>
          <a:stretch/>
        </p:blipFill>
        <p:spPr>
          <a:xfrm>
            <a:off x="-8394" y="0"/>
            <a:ext cx="12200394" cy="68474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1BAD33-77FC-3CC4-614A-C58124A60564}"/>
              </a:ext>
            </a:extLst>
          </p:cNvPr>
          <p:cNvSpPr/>
          <p:nvPr/>
        </p:nvSpPr>
        <p:spPr>
          <a:xfrm>
            <a:off x="202018" y="202053"/>
            <a:ext cx="8739963" cy="6443330"/>
          </a:xfrm>
          <a:prstGeom prst="rect">
            <a:avLst/>
          </a:prstGeom>
          <a:solidFill>
            <a:srgbClr val="0020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98795-C8AF-52FE-13FF-817F85911F06}"/>
              </a:ext>
            </a:extLst>
          </p:cNvPr>
          <p:cNvSpPr txBox="1"/>
          <p:nvPr/>
        </p:nvSpPr>
        <p:spPr>
          <a:xfrm>
            <a:off x="558846" y="2337009"/>
            <a:ext cx="784887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itchFamily="2" charset="0"/>
                <a:ea typeface="Avenir Heavy" charset="0"/>
                <a:cs typeface="Avenir Heavy" charset="0"/>
                <a:sym typeface="Calibri"/>
              </a:rPr>
              <a:t>NEXT STEPS…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itchFamily="2" charset="0"/>
              <a:ea typeface="Avenir Heavy" charset="0"/>
              <a:cs typeface="Avenir Heavy" charset="0"/>
              <a:sym typeface="Helvetica"/>
            </a:endParaRP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B374817C-9980-4322-88F5-CC33C0B46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2" y="5924529"/>
            <a:ext cx="2117585" cy="651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B1B983-7969-6C58-D441-70A4F5B215DD}"/>
              </a:ext>
            </a:extLst>
          </p:cNvPr>
          <p:cNvSpPr txBox="1"/>
          <p:nvPr/>
        </p:nvSpPr>
        <p:spPr>
          <a:xfrm>
            <a:off x="2211978" y="3385164"/>
            <a:ext cx="5092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chemeClr val="bg1"/>
                </a:solidFill>
                <a:latin typeface="Montserrat" pitchFamily="2" charset="0"/>
              </a:rPr>
              <a:t> SET UP </a:t>
            </a:r>
            <a:r>
              <a:rPr lang="en-GB" sz="2800" dirty="0">
                <a:solidFill>
                  <a:schemeClr val="bg1"/>
                </a:solidFill>
                <a:latin typeface="Montserrat" pitchFamily="2" charset="0"/>
              </a:rPr>
              <a:t>an interview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-GB" sz="2800" b="1" dirty="0">
                <a:solidFill>
                  <a:schemeClr val="bg1"/>
                </a:solidFill>
                <a:latin typeface="Montserrat" pitchFamily="2" charset="0"/>
              </a:rPr>
              <a:t>ATTEND</a:t>
            </a:r>
            <a:r>
              <a:rPr lang="en-GB" sz="2800" dirty="0">
                <a:solidFill>
                  <a:schemeClr val="bg1"/>
                </a:solidFill>
                <a:latin typeface="Montserrat" pitchFamily="2" charset="0"/>
              </a:rPr>
              <a:t> an orientation</a:t>
            </a:r>
          </a:p>
        </p:txBody>
      </p:sp>
    </p:spTree>
    <p:extLst>
      <p:ext uri="{BB962C8B-B14F-4D97-AF65-F5344CB8AC3E}">
        <p14:creationId xmlns:p14="http://schemas.microsoft.com/office/powerpoint/2010/main" val="417458654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amily playing at the beach">
            <a:extLst>
              <a:ext uri="{FF2B5EF4-FFF2-40B4-BE49-F238E27FC236}">
                <a16:creationId xmlns:a16="http://schemas.microsoft.com/office/drawing/2014/main" id="{630C4C57-643A-47BE-C451-080ABD6CF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7" t="5558" r="28719" b="22619"/>
          <a:stretch/>
        </p:blipFill>
        <p:spPr>
          <a:xfrm>
            <a:off x="-50" y="1"/>
            <a:ext cx="9144050" cy="6858000"/>
          </a:xfrm>
          <a:prstGeom prst="rect">
            <a:avLst/>
          </a:prstGeom>
        </p:spPr>
      </p:pic>
      <p:sp>
        <p:nvSpPr>
          <p:cNvPr id="10" name="Google Shape;282;g110f804513c_0_10">
            <a:extLst>
              <a:ext uri="{FF2B5EF4-FFF2-40B4-BE49-F238E27FC236}">
                <a16:creationId xmlns:a16="http://schemas.microsoft.com/office/drawing/2014/main" id="{03A26137-AF27-9AF3-4BF8-72194D0CC8DD}"/>
              </a:ext>
            </a:extLst>
          </p:cNvPr>
          <p:cNvSpPr txBox="1"/>
          <p:nvPr/>
        </p:nvSpPr>
        <p:spPr>
          <a:xfrm>
            <a:off x="277272" y="903571"/>
            <a:ext cx="8228777" cy="5950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B80000"/>
                </a:solidFill>
                <a:effectLst/>
                <a:uLnTx/>
                <a:uFillTx/>
                <a:latin typeface="Montserrat SemiBold" pitchFamily="2" charset="0"/>
                <a:ea typeface="Arial"/>
                <a:cs typeface="Arial"/>
                <a:sym typeface="Arial"/>
              </a:rPr>
              <a:t>Your GOALS &amp; DREAMS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B80000"/>
              </a:solidFill>
              <a:effectLst/>
              <a:uLnTx/>
              <a:uFillTx/>
              <a:latin typeface="Montserrat SemiBold" pitchFamily="2" charset="0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283;g110f804513c_0_10">
            <a:extLst>
              <a:ext uri="{FF2B5EF4-FFF2-40B4-BE49-F238E27FC236}">
                <a16:creationId xmlns:a16="http://schemas.microsoft.com/office/drawing/2014/main" id="{FBE2D004-591E-150A-38E5-B7411F46494A}"/>
              </a:ext>
            </a:extLst>
          </p:cNvPr>
          <p:cNvCxnSpPr>
            <a:cxnSpLocks/>
          </p:cNvCxnSpPr>
          <p:nvPr/>
        </p:nvCxnSpPr>
        <p:spPr>
          <a:xfrm>
            <a:off x="277272" y="1498606"/>
            <a:ext cx="8228777" cy="12000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Google Shape;280;g110f804513c_0_10">
            <a:extLst>
              <a:ext uri="{FF2B5EF4-FFF2-40B4-BE49-F238E27FC236}">
                <a16:creationId xmlns:a16="http://schemas.microsoft.com/office/drawing/2014/main" id="{92A25887-5B6A-3991-4A8C-03F4DBC0D815}"/>
              </a:ext>
            </a:extLst>
          </p:cNvPr>
          <p:cNvSpPr/>
          <p:nvPr/>
        </p:nvSpPr>
        <p:spPr>
          <a:xfrm>
            <a:off x="2968400" y="3905923"/>
            <a:ext cx="6175600" cy="1079459"/>
          </a:xfrm>
          <a:prstGeom prst="rect">
            <a:avLst/>
          </a:prstGeom>
          <a:solidFill>
            <a:srgbClr val="002060">
              <a:alpha val="60000"/>
            </a:srgbClr>
          </a:solidFill>
          <a:ln>
            <a:noFill/>
          </a:ln>
          <a:effectLst>
            <a:outerShdw blurRad="38100" dist="23000" dir="5400000" rotWithShape="0">
              <a:srgbClr val="000000">
                <a:alpha val="26670"/>
              </a:srgbClr>
            </a:outerShdw>
          </a:effectLst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81;g110f804513c_0_10">
            <a:extLst>
              <a:ext uri="{FF2B5EF4-FFF2-40B4-BE49-F238E27FC236}">
                <a16:creationId xmlns:a16="http://schemas.microsoft.com/office/drawing/2014/main" id="{94F19DE3-869B-4971-11A4-6DE3B3D20D3B}"/>
              </a:ext>
            </a:extLst>
          </p:cNvPr>
          <p:cNvSpPr/>
          <p:nvPr/>
        </p:nvSpPr>
        <p:spPr>
          <a:xfrm>
            <a:off x="3247292" y="3993725"/>
            <a:ext cx="5729807" cy="868733"/>
          </a:xfrm>
          <a:prstGeom prst="rect">
            <a:avLst/>
          </a:prstGeom>
          <a:noFill/>
          <a:ln>
            <a:noFill/>
          </a:ln>
          <a:effectLst>
            <a:outerShdw blurRad="381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If money was no issue, what would</a:t>
            </a:r>
            <a:r>
              <a:rPr lang="en-GB" sz="2000" b="1">
                <a:solidFill>
                  <a:srgbClr val="FFFFFF"/>
                </a:solidFill>
                <a:latin typeface="Montserrat" pitchFamily="2" charset="0"/>
              </a:rPr>
              <a:t>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your lifestyle look like?</a:t>
            </a:r>
            <a:endParaRPr kumimoji="0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85;g110f804513c_0_10">
            <a:extLst>
              <a:ext uri="{FF2B5EF4-FFF2-40B4-BE49-F238E27FC236}">
                <a16:creationId xmlns:a16="http://schemas.microsoft.com/office/drawing/2014/main" id="{19518C3C-A9A3-01E4-643B-5AF1F91F57CB}"/>
              </a:ext>
            </a:extLst>
          </p:cNvPr>
          <p:cNvSpPr/>
          <p:nvPr/>
        </p:nvSpPr>
        <p:spPr>
          <a:xfrm>
            <a:off x="2968400" y="5104429"/>
            <a:ext cx="6175600" cy="850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>
            <a:outerShdw blurRad="38100" dist="23000" dir="5400000" rotWithShape="0">
              <a:srgbClr val="000000">
                <a:alpha val="26670"/>
              </a:srgbClr>
            </a:outerShdw>
          </a:effectLst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86;g110f804513c_0_10">
            <a:extLst>
              <a:ext uri="{FF2B5EF4-FFF2-40B4-BE49-F238E27FC236}">
                <a16:creationId xmlns:a16="http://schemas.microsoft.com/office/drawing/2014/main" id="{6C854DF6-35E3-A134-0A4A-1FEE77DE25EA}"/>
              </a:ext>
            </a:extLst>
          </p:cNvPr>
          <p:cNvSpPr txBox="1"/>
          <p:nvPr/>
        </p:nvSpPr>
        <p:spPr>
          <a:xfrm>
            <a:off x="3084400" y="5100429"/>
            <a:ext cx="59436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How much would it take in annual income for you to achieve your goals &amp; dreams?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245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clouds&#10;&#10;Description automatically generated">
            <a:extLst>
              <a:ext uri="{FF2B5EF4-FFF2-40B4-BE49-F238E27FC236}">
                <a16:creationId xmlns:a16="http://schemas.microsoft.com/office/drawing/2014/main" id="{4DC6A22F-6FD3-C14B-4253-2A6C147AB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7" name="Picture 6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EB8E376F-E4B3-5103-2F94-13C6D1C660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" t="-7374" r="35561" b="32656"/>
          <a:stretch/>
        </p:blipFill>
        <p:spPr>
          <a:xfrm>
            <a:off x="-1407459" y="168052"/>
            <a:ext cx="10551459" cy="6847437"/>
          </a:xfrm>
          <a:prstGeom prst="rect">
            <a:avLst/>
          </a:prstGeom>
        </p:spPr>
      </p:pic>
      <p:sp>
        <p:nvSpPr>
          <p:cNvPr id="9" name="Google Shape;293;g110f804513c_16_0">
            <a:extLst>
              <a:ext uri="{FF2B5EF4-FFF2-40B4-BE49-F238E27FC236}">
                <a16:creationId xmlns:a16="http://schemas.microsoft.com/office/drawing/2014/main" id="{B8EF48E1-D993-E438-C9B3-EFBB40412B20}"/>
              </a:ext>
            </a:extLst>
          </p:cNvPr>
          <p:cNvSpPr txBox="1">
            <a:spLocks/>
          </p:cNvSpPr>
          <p:nvPr/>
        </p:nvSpPr>
        <p:spPr>
          <a:xfrm>
            <a:off x="-43206" y="186117"/>
            <a:ext cx="9144001" cy="8962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8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Arial"/>
                <a:cs typeface="Arial"/>
                <a:sym typeface="Arial"/>
              </a:rPr>
              <a:t>On a scale of 1-10, how important are your goals?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94;g110f804513c_16_0">
            <a:extLst>
              <a:ext uri="{FF2B5EF4-FFF2-40B4-BE49-F238E27FC236}">
                <a16:creationId xmlns:a16="http://schemas.microsoft.com/office/drawing/2014/main" id="{0DF6CB2A-D2FC-56FA-CA4B-AF224AD3EE5D}"/>
              </a:ext>
            </a:extLst>
          </p:cNvPr>
          <p:cNvSpPr/>
          <p:nvPr/>
        </p:nvSpPr>
        <p:spPr>
          <a:xfrm>
            <a:off x="0" y="1136166"/>
            <a:ext cx="9187207" cy="89623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95;g110f804513c_16_0">
            <a:extLst>
              <a:ext uri="{FF2B5EF4-FFF2-40B4-BE49-F238E27FC236}">
                <a16:creationId xmlns:a16="http://schemas.microsoft.com/office/drawing/2014/main" id="{C186AD2D-7E39-39AC-2395-B33E74D4676B}"/>
              </a:ext>
            </a:extLst>
          </p:cNvPr>
          <p:cNvSpPr txBox="1"/>
          <p:nvPr/>
        </p:nvSpPr>
        <p:spPr>
          <a:xfrm>
            <a:off x="21603" y="1330418"/>
            <a:ext cx="9122397" cy="5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If your income isn’t enough to achieve your current goals and dreams, 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Helvetica Neue"/>
                <a:cs typeface="Helvetica Neue"/>
                <a:sym typeface="Helvetica Neue"/>
              </a:rPr>
              <a:t>you have three choices: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itchFamily="2" charset="0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34F1CF-40B6-1A74-51E8-5FACBE6A7FAC}"/>
              </a:ext>
            </a:extLst>
          </p:cNvPr>
          <p:cNvGrpSpPr/>
          <p:nvPr/>
        </p:nvGrpSpPr>
        <p:grpSpPr>
          <a:xfrm>
            <a:off x="6218038" y="2762368"/>
            <a:ext cx="2923926" cy="2959466"/>
            <a:chOff x="7937504" y="2135731"/>
            <a:chExt cx="3700000" cy="3744976"/>
          </a:xfrm>
        </p:grpSpPr>
        <p:pic>
          <p:nvPicPr>
            <p:cNvPr id="13" name="Picture 12" descr="Mixed raced employees">
              <a:extLst>
                <a:ext uri="{FF2B5EF4-FFF2-40B4-BE49-F238E27FC236}">
                  <a16:creationId xmlns:a16="http://schemas.microsoft.com/office/drawing/2014/main" id="{0CAD0590-855A-C9F3-848B-8BC3D87D8D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36" t="2186" r="20356" b="9152"/>
            <a:stretch/>
          </p:blipFill>
          <p:spPr>
            <a:xfrm>
              <a:off x="8507892" y="3321484"/>
              <a:ext cx="2559223" cy="2559223"/>
            </a:xfrm>
            <a:prstGeom prst="ellipse">
              <a:avLst/>
            </a:prstGeom>
            <a:ln w="38100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4" name="Google Shape;300;g110f804513c_16_0">
              <a:extLst>
                <a:ext uri="{FF2B5EF4-FFF2-40B4-BE49-F238E27FC236}">
                  <a16:creationId xmlns:a16="http://schemas.microsoft.com/office/drawing/2014/main" id="{83118606-62C5-BF8C-9D3E-5FF7A3F8C308}"/>
                </a:ext>
              </a:extLst>
            </p:cNvPr>
            <p:cNvSpPr txBox="1"/>
            <p:nvPr/>
          </p:nvSpPr>
          <p:spPr>
            <a:xfrm>
              <a:off x="7937504" y="2135731"/>
              <a:ext cx="3700000" cy="1049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rPr>
                <a:t>Do something in addition to your current career.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DE0656-2A91-8F2A-8833-D070B02D5398}"/>
              </a:ext>
            </a:extLst>
          </p:cNvPr>
          <p:cNvGrpSpPr/>
          <p:nvPr/>
        </p:nvGrpSpPr>
        <p:grpSpPr>
          <a:xfrm>
            <a:off x="3292075" y="2762336"/>
            <a:ext cx="2923926" cy="2925899"/>
            <a:chOff x="4241803" y="2195068"/>
            <a:chExt cx="3700000" cy="3702501"/>
          </a:xfrm>
        </p:grpSpPr>
        <p:pic>
          <p:nvPicPr>
            <p:cNvPr id="16" name="Picture 15" descr="People chatting on white sofa">
              <a:extLst>
                <a:ext uri="{FF2B5EF4-FFF2-40B4-BE49-F238E27FC236}">
                  <a16:creationId xmlns:a16="http://schemas.microsoft.com/office/drawing/2014/main" id="{D7DCDC7C-AC7F-E9C5-4231-406B4C21B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9" t="12192" r="25470" b="5150"/>
            <a:stretch/>
          </p:blipFill>
          <p:spPr>
            <a:xfrm>
              <a:off x="4803760" y="3321484"/>
              <a:ext cx="2576085" cy="2576085"/>
            </a:xfrm>
            <a:prstGeom prst="ellipse">
              <a:avLst/>
            </a:prstGeom>
            <a:ln w="38100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" name="Google Shape;303;g110f804513c_16_0">
              <a:extLst>
                <a:ext uri="{FF2B5EF4-FFF2-40B4-BE49-F238E27FC236}">
                  <a16:creationId xmlns:a16="http://schemas.microsoft.com/office/drawing/2014/main" id="{0C4FAFB6-FB72-AAE5-8997-B572C6B98355}"/>
                </a:ext>
              </a:extLst>
            </p:cNvPr>
            <p:cNvSpPr txBox="1"/>
            <p:nvPr/>
          </p:nvSpPr>
          <p:spPr>
            <a:xfrm>
              <a:off x="4241803" y="2195068"/>
              <a:ext cx="3700000" cy="593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rPr>
                <a:t>Ask your boss</a:t>
              </a:r>
              <a:b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rPr>
              </a:b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rPr>
                <a:t>for a major raise.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FCF39D-A7AC-411D-D95D-44793A4F20A7}"/>
              </a:ext>
            </a:extLst>
          </p:cNvPr>
          <p:cNvGrpSpPr/>
          <p:nvPr/>
        </p:nvGrpSpPr>
        <p:grpSpPr>
          <a:xfrm>
            <a:off x="93784" y="2762336"/>
            <a:ext cx="2923926" cy="2852319"/>
            <a:chOff x="546100" y="2180235"/>
            <a:chExt cx="3700000" cy="3609388"/>
          </a:xfrm>
        </p:grpSpPr>
        <p:sp>
          <p:nvSpPr>
            <p:cNvPr id="19" name="Google Shape;297;g110f804513c_16_0">
              <a:extLst>
                <a:ext uri="{FF2B5EF4-FFF2-40B4-BE49-F238E27FC236}">
                  <a16:creationId xmlns:a16="http://schemas.microsoft.com/office/drawing/2014/main" id="{87544A64-7DE4-F2EB-1297-FC8FD19FBDD5}"/>
                </a:ext>
              </a:extLst>
            </p:cNvPr>
            <p:cNvSpPr txBox="1"/>
            <p:nvPr/>
          </p:nvSpPr>
          <p:spPr>
            <a:xfrm>
              <a:off x="546100" y="2180235"/>
              <a:ext cx="3700000" cy="593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rPr>
                <a:t>Give up on your</a:t>
              </a:r>
              <a:b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rPr>
              </a:b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rPr>
                <a:t>goals and dreams.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endParaRPr>
            </a:p>
          </p:txBody>
        </p:sp>
        <p:pic>
          <p:nvPicPr>
            <p:cNvPr id="20" name="Picture 19" descr="Stressed man at work">
              <a:extLst>
                <a:ext uri="{FF2B5EF4-FFF2-40B4-BE49-F238E27FC236}">
                  <a16:creationId xmlns:a16="http://schemas.microsoft.com/office/drawing/2014/main" id="{FA523205-BCF2-1FFC-F242-A3E9A04BA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11" t="4521" r="737" b="7641"/>
            <a:stretch/>
          </p:blipFill>
          <p:spPr>
            <a:xfrm>
              <a:off x="1166247" y="3329915"/>
              <a:ext cx="2459708" cy="2459708"/>
            </a:xfrm>
            <a:prstGeom prst="ellipse">
              <a:avLst/>
            </a:prstGeom>
            <a:ln w="38100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6E7BAC4-67DC-AAD7-1627-2968B11A9729}"/>
              </a:ext>
            </a:extLst>
          </p:cNvPr>
          <p:cNvSpPr txBox="1"/>
          <p:nvPr/>
        </p:nvSpPr>
        <p:spPr>
          <a:xfrm>
            <a:off x="1398492" y="229688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48C726-F46C-04E9-0180-CDA373BC6705}"/>
              </a:ext>
            </a:extLst>
          </p:cNvPr>
          <p:cNvSpPr txBox="1"/>
          <p:nvPr/>
        </p:nvSpPr>
        <p:spPr>
          <a:xfrm>
            <a:off x="4604175" y="227175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102024-5F5B-C12A-069F-BD8938D8790D}"/>
              </a:ext>
            </a:extLst>
          </p:cNvPr>
          <p:cNvSpPr txBox="1"/>
          <p:nvPr/>
        </p:nvSpPr>
        <p:spPr>
          <a:xfrm>
            <a:off x="7495348" y="231535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42419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clouds&#10;&#10;Description automatically generated">
            <a:extLst>
              <a:ext uri="{FF2B5EF4-FFF2-40B4-BE49-F238E27FC236}">
                <a16:creationId xmlns:a16="http://schemas.microsoft.com/office/drawing/2014/main" id="{4DC6A22F-6FD3-C14B-4253-2A6C147AB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7" name="Picture 6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EB8E376F-E4B3-5103-2F94-13C6D1C660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" t="-7374" r="35561" b="32656"/>
          <a:stretch/>
        </p:blipFill>
        <p:spPr>
          <a:xfrm>
            <a:off x="-1407459" y="10563"/>
            <a:ext cx="10551459" cy="684743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0CED567-FB10-C880-D97F-D7FFC584F1CB}"/>
              </a:ext>
            </a:extLst>
          </p:cNvPr>
          <p:cNvSpPr/>
          <p:nvPr/>
        </p:nvSpPr>
        <p:spPr>
          <a:xfrm>
            <a:off x="222738" y="211015"/>
            <a:ext cx="8698523" cy="643596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2E1CDCEA-FB4D-9254-2F86-8E9C2522E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1" y="5767754"/>
            <a:ext cx="2626904" cy="808595"/>
          </a:xfrm>
          <a:prstGeom prst="rect">
            <a:avLst/>
          </a:prstGeom>
        </p:spPr>
      </p:pic>
      <p:sp>
        <p:nvSpPr>
          <p:cNvPr id="23" name="TextBox 26">
            <a:extLst>
              <a:ext uri="{FF2B5EF4-FFF2-40B4-BE49-F238E27FC236}">
                <a16:creationId xmlns:a16="http://schemas.microsoft.com/office/drawing/2014/main" id="{F3F13991-C9CF-02FC-F54E-6E300F6B2422}"/>
              </a:ext>
            </a:extLst>
          </p:cNvPr>
          <p:cNvSpPr txBox="1"/>
          <p:nvPr/>
        </p:nvSpPr>
        <p:spPr>
          <a:xfrm>
            <a:off x="566891" y="942208"/>
            <a:ext cx="579231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60960" tIns="60960" rIns="60960" bIns="60960">
            <a:spAutoFit/>
          </a:bodyPr>
          <a:lstStyle>
            <a:lvl1pPr algn="l" defTabSz="1828800">
              <a:defRPr sz="10600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2" charset="0"/>
                <a:sym typeface="Montserrat SemiBold"/>
              </a:rPr>
              <a:t>DID YOU KNOW?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 pitchFamily="2" charset="0"/>
              <a:sym typeface="Montserrat SemiBold"/>
            </a:endParaRPr>
          </a:p>
        </p:txBody>
      </p:sp>
      <p:sp>
        <p:nvSpPr>
          <p:cNvPr id="24" name="Straight Connector 30">
            <a:extLst>
              <a:ext uri="{FF2B5EF4-FFF2-40B4-BE49-F238E27FC236}">
                <a16:creationId xmlns:a16="http://schemas.microsoft.com/office/drawing/2014/main" id="{A5BE01A3-24DF-BE3B-0ADD-DDD2F99E6B8B}"/>
              </a:ext>
            </a:extLst>
          </p:cNvPr>
          <p:cNvSpPr/>
          <p:nvPr/>
        </p:nvSpPr>
        <p:spPr>
          <a:xfrm>
            <a:off x="643753" y="1736844"/>
            <a:ext cx="5738903" cy="0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60960" tIns="60960" rIns="6096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4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4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25" name="Workers now say they need a salary of £49,300 to live comfortably. For those in London, a £65,000 wage is needed to combat the rising cost of living">
            <a:extLst>
              <a:ext uri="{FF2B5EF4-FFF2-40B4-BE49-F238E27FC236}">
                <a16:creationId xmlns:a16="http://schemas.microsoft.com/office/drawing/2014/main" id="{4BCF77B4-9869-2C8A-1329-0EB5C95A624C}"/>
              </a:ext>
            </a:extLst>
          </p:cNvPr>
          <p:cNvSpPr txBox="1"/>
          <p:nvPr/>
        </p:nvSpPr>
        <p:spPr>
          <a:xfrm>
            <a:off x="1314873" y="3099759"/>
            <a:ext cx="651425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1828800">
              <a:defRPr sz="7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sym typeface="Montserrat SemiBold"/>
              </a:rPr>
              <a:t>Workers now say they need a salary of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Montserrat SemiBold"/>
              </a:rPr>
              <a:t>£49,300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Montserrat SemiBold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sym typeface="Montserrat SemiBold"/>
              </a:rPr>
              <a:t>to live comfortably. For those in London, a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sym typeface="Montserrat SemiBold"/>
              </a:rPr>
              <a:t>£65,000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sym typeface="Montserrat SemiBold"/>
              </a:rPr>
              <a:t>wage is needed to combat the rising cost of living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0"/>
                <a:sym typeface="Montserrat SemiBold"/>
              </a:rPr>
              <a:t>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0"/>
              <a:sym typeface="Montserrat SemiBold"/>
            </a:endParaRPr>
          </a:p>
        </p:txBody>
      </p:sp>
      <p:sp>
        <p:nvSpPr>
          <p:cNvPr id="26" name="Reed Survey 2023">
            <a:extLst>
              <a:ext uri="{FF2B5EF4-FFF2-40B4-BE49-F238E27FC236}">
                <a16:creationId xmlns:a16="http://schemas.microsoft.com/office/drawing/2014/main" id="{6488DA9D-5B2A-C123-50E2-137C338BE829}"/>
              </a:ext>
            </a:extLst>
          </p:cNvPr>
          <p:cNvSpPr txBox="1"/>
          <p:nvPr/>
        </p:nvSpPr>
        <p:spPr>
          <a:xfrm>
            <a:off x="6628218" y="6172051"/>
            <a:ext cx="2101537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1828800">
              <a:defRPr sz="4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Reed Survey 2023</a:t>
            </a:r>
          </a:p>
        </p:txBody>
      </p:sp>
    </p:spTree>
    <p:extLst>
      <p:ext uri="{BB962C8B-B14F-4D97-AF65-F5344CB8AC3E}">
        <p14:creationId xmlns:p14="http://schemas.microsoft.com/office/powerpoint/2010/main" val="1899301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 advAuto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clouds&#10;&#10;Description automatically generated">
            <a:extLst>
              <a:ext uri="{FF2B5EF4-FFF2-40B4-BE49-F238E27FC236}">
                <a16:creationId xmlns:a16="http://schemas.microsoft.com/office/drawing/2014/main" id="{4DC6A22F-6FD3-C14B-4253-2A6C147AB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7" name="Picture 6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EB8E376F-E4B3-5103-2F94-13C6D1C660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" t="-7374" r="35561" b="32656"/>
          <a:stretch/>
        </p:blipFill>
        <p:spPr>
          <a:xfrm>
            <a:off x="-1407459" y="10563"/>
            <a:ext cx="10551459" cy="684743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0CED567-FB10-C880-D97F-D7FFC584F1CB}"/>
              </a:ext>
            </a:extLst>
          </p:cNvPr>
          <p:cNvSpPr/>
          <p:nvPr/>
        </p:nvSpPr>
        <p:spPr>
          <a:xfrm>
            <a:off x="222738" y="211015"/>
            <a:ext cx="8698523" cy="643596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2E1CDCEA-FB4D-9254-2F86-8E9C2522E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1" y="5767754"/>
            <a:ext cx="2626904" cy="808595"/>
          </a:xfrm>
          <a:prstGeom prst="rect">
            <a:avLst/>
          </a:prstGeom>
        </p:spPr>
      </p:pic>
      <p:sp>
        <p:nvSpPr>
          <p:cNvPr id="23" name="TextBox 26">
            <a:extLst>
              <a:ext uri="{FF2B5EF4-FFF2-40B4-BE49-F238E27FC236}">
                <a16:creationId xmlns:a16="http://schemas.microsoft.com/office/drawing/2014/main" id="{F3F13991-C9CF-02FC-F54E-6E300F6B2422}"/>
              </a:ext>
            </a:extLst>
          </p:cNvPr>
          <p:cNvSpPr txBox="1"/>
          <p:nvPr/>
        </p:nvSpPr>
        <p:spPr>
          <a:xfrm>
            <a:off x="566891" y="942208"/>
            <a:ext cx="579231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0" tIns="60960" rIns="60960" bIns="60960">
            <a:spAutoFit/>
          </a:bodyPr>
          <a:lstStyle>
            <a:lvl1pPr algn="l" defTabSz="1828800">
              <a:defRPr sz="10600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2" charset="0"/>
                <a:sym typeface="Montserrat SemiBold"/>
              </a:rPr>
              <a:t>DID YOU KNOW?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 pitchFamily="2" charset="0"/>
              <a:sym typeface="Montserrat SemiBold"/>
            </a:endParaRPr>
          </a:p>
        </p:txBody>
      </p:sp>
      <p:sp>
        <p:nvSpPr>
          <p:cNvPr id="24" name="Straight Connector 30">
            <a:extLst>
              <a:ext uri="{FF2B5EF4-FFF2-40B4-BE49-F238E27FC236}">
                <a16:creationId xmlns:a16="http://schemas.microsoft.com/office/drawing/2014/main" id="{A5BE01A3-24DF-BE3B-0ADD-DDD2F99E6B8B}"/>
              </a:ext>
            </a:extLst>
          </p:cNvPr>
          <p:cNvSpPr/>
          <p:nvPr/>
        </p:nvSpPr>
        <p:spPr>
          <a:xfrm>
            <a:off x="643753" y="1736844"/>
            <a:ext cx="5738903" cy="0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60960" tIns="60960" rIns="6096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4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4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25" name="Workers now say they need a salary of £49,300 to live comfortably. For those in London, a £65,000 wage is needed to combat the rising cost of living">
            <a:extLst>
              <a:ext uri="{FF2B5EF4-FFF2-40B4-BE49-F238E27FC236}">
                <a16:creationId xmlns:a16="http://schemas.microsoft.com/office/drawing/2014/main" id="{4BCF77B4-9869-2C8A-1329-0EB5C95A624C}"/>
              </a:ext>
            </a:extLst>
          </p:cNvPr>
          <p:cNvSpPr txBox="1"/>
          <p:nvPr/>
        </p:nvSpPr>
        <p:spPr>
          <a:xfrm>
            <a:off x="1314873" y="3253647"/>
            <a:ext cx="6514252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1828800">
              <a:defRPr sz="7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lvl="0">
              <a:defRPr/>
            </a:pPr>
            <a:r>
              <a:rPr lang="en-GB" sz="2000" dirty="0">
                <a:latin typeface="Montserrat" pitchFamily="2" charset="0"/>
              </a:rPr>
              <a:t>Only </a:t>
            </a:r>
            <a:r>
              <a:rPr lang="en-GB" sz="2000" b="1" dirty="0">
                <a:solidFill>
                  <a:srgbClr val="002060"/>
                </a:solidFill>
                <a:latin typeface="Montserrat" pitchFamily="2" charset="0"/>
              </a:rPr>
              <a:t>12.9% (8.8million) </a:t>
            </a:r>
            <a:r>
              <a:rPr lang="en-GB" sz="2000" dirty="0">
                <a:latin typeface="Montserrat" pitchFamily="2" charset="0"/>
              </a:rPr>
              <a:t>people in Britain earn £52,000 a year.</a:t>
            </a:r>
          </a:p>
        </p:txBody>
      </p:sp>
      <p:sp>
        <p:nvSpPr>
          <p:cNvPr id="26" name="Reed Survey 2023">
            <a:extLst>
              <a:ext uri="{FF2B5EF4-FFF2-40B4-BE49-F238E27FC236}">
                <a16:creationId xmlns:a16="http://schemas.microsoft.com/office/drawing/2014/main" id="{6488DA9D-5B2A-C123-50E2-137C338BE829}"/>
              </a:ext>
            </a:extLst>
          </p:cNvPr>
          <p:cNvSpPr txBox="1"/>
          <p:nvPr/>
        </p:nvSpPr>
        <p:spPr>
          <a:xfrm>
            <a:off x="4436003" y="6160328"/>
            <a:ext cx="4400244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1828800">
              <a:defRPr sz="4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lvl="0">
              <a:defRPr/>
            </a:pPr>
            <a:r>
              <a:rPr lang="en-GB" sz="1800" b="0"/>
              <a:t>Department of Works &amp; Pension 2023</a:t>
            </a:r>
          </a:p>
        </p:txBody>
      </p:sp>
    </p:spTree>
    <p:extLst>
      <p:ext uri="{BB962C8B-B14F-4D97-AF65-F5344CB8AC3E}">
        <p14:creationId xmlns:p14="http://schemas.microsoft.com/office/powerpoint/2010/main" val="23153495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 advAuto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clouds&#10;&#10;Description automatically generated">
            <a:extLst>
              <a:ext uri="{FF2B5EF4-FFF2-40B4-BE49-F238E27FC236}">
                <a16:creationId xmlns:a16="http://schemas.microsoft.com/office/drawing/2014/main" id="{4DC6A22F-6FD3-C14B-4253-2A6C147AB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7" name="Picture 6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EB8E376F-E4B3-5103-2F94-13C6D1C660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" t="-7374" r="35561" b="32656"/>
          <a:stretch/>
        </p:blipFill>
        <p:spPr>
          <a:xfrm>
            <a:off x="-1407459" y="10563"/>
            <a:ext cx="10551459" cy="684743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0CED567-FB10-C880-D97F-D7FFC584F1CB}"/>
              </a:ext>
            </a:extLst>
          </p:cNvPr>
          <p:cNvSpPr/>
          <p:nvPr/>
        </p:nvSpPr>
        <p:spPr>
          <a:xfrm>
            <a:off x="222738" y="211015"/>
            <a:ext cx="8698523" cy="643596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2E1CDCEA-FB4D-9254-2F86-8E9C2522E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1" y="5767754"/>
            <a:ext cx="2626904" cy="808595"/>
          </a:xfrm>
          <a:prstGeom prst="rect">
            <a:avLst/>
          </a:prstGeom>
        </p:spPr>
      </p:pic>
      <p:sp>
        <p:nvSpPr>
          <p:cNvPr id="23" name="TextBox 26">
            <a:extLst>
              <a:ext uri="{FF2B5EF4-FFF2-40B4-BE49-F238E27FC236}">
                <a16:creationId xmlns:a16="http://schemas.microsoft.com/office/drawing/2014/main" id="{F3F13991-C9CF-02FC-F54E-6E300F6B2422}"/>
              </a:ext>
            </a:extLst>
          </p:cNvPr>
          <p:cNvSpPr txBox="1"/>
          <p:nvPr/>
        </p:nvSpPr>
        <p:spPr>
          <a:xfrm>
            <a:off x="566891" y="942208"/>
            <a:ext cx="579231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60960" tIns="60960" rIns="60960" bIns="60960">
            <a:spAutoFit/>
          </a:bodyPr>
          <a:lstStyle>
            <a:lvl1pPr algn="l" defTabSz="1828800">
              <a:defRPr sz="10600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2" charset="0"/>
                <a:sym typeface="Montserrat SemiBold"/>
              </a:rPr>
              <a:t>DID YOU KNOW?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 pitchFamily="2" charset="0"/>
              <a:sym typeface="Montserrat SemiBold"/>
            </a:endParaRPr>
          </a:p>
        </p:txBody>
      </p:sp>
      <p:sp>
        <p:nvSpPr>
          <p:cNvPr id="24" name="Straight Connector 30">
            <a:extLst>
              <a:ext uri="{FF2B5EF4-FFF2-40B4-BE49-F238E27FC236}">
                <a16:creationId xmlns:a16="http://schemas.microsoft.com/office/drawing/2014/main" id="{A5BE01A3-24DF-BE3B-0ADD-DDD2F99E6B8B}"/>
              </a:ext>
            </a:extLst>
          </p:cNvPr>
          <p:cNvSpPr/>
          <p:nvPr/>
        </p:nvSpPr>
        <p:spPr>
          <a:xfrm>
            <a:off x="643753" y="1736844"/>
            <a:ext cx="5738903" cy="0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60960" tIns="60960" rIns="6096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4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4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25" name="Workers now say they need a salary of £49,300 to live comfortably. For those in London, a £65,000 wage is needed to combat the rising cost of living">
            <a:extLst>
              <a:ext uri="{FF2B5EF4-FFF2-40B4-BE49-F238E27FC236}">
                <a16:creationId xmlns:a16="http://schemas.microsoft.com/office/drawing/2014/main" id="{4BCF77B4-9869-2C8A-1329-0EB5C95A624C}"/>
              </a:ext>
            </a:extLst>
          </p:cNvPr>
          <p:cNvSpPr txBox="1"/>
          <p:nvPr/>
        </p:nvSpPr>
        <p:spPr>
          <a:xfrm>
            <a:off x="1314873" y="3099759"/>
            <a:ext cx="6514252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1828800">
              <a:defRPr sz="7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lvl="0" defTabSz="914377">
              <a:defRPr sz="7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n-GB" sz="2000" dirty="0">
                <a:latin typeface="Montserrat"/>
                <a:sym typeface="Montserrat"/>
              </a:rPr>
              <a:t>The average hourly rate of </a:t>
            </a:r>
            <a:r>
              <a:rPr lang="en-GB" sz="2000" b="1" dirty="0">
                <a:solidFill>
                  <a:srgbClr val="002060"/>
                </a:solidFill>
                <a:latin typeface="Montserrat"/>
                <a:sym typeface="Montserrat"/>
              </a:rPr>
              <a:t>£16.60</a:t>
            </a:r>
            <a:r>
              <a:rPr lang="en-GB" sz="2000" dirty="0">
                <a:latin typeface="Montserrat"/>
                <a:sym typeface="Montserrat"/>
              </a:rPr>
              <a:t> at 41.8 hours per week, working 45.4 weeks per year translates into an average UK annual salary of  </a:t>
            </a:r>
            <a:r>
              <a:rPr lang="en-GB" sz="2000" b="1" dirty="0">
                <a:solidFill>
                  <a:srgbClr val="002060"/>
                </a:solidFill>
                <a:latin typeface="Montserrat"/>
                <a:sym typeface="Montserrat"/>
              </a:rPr>
              <a:t>£31,462.</a:t>
            </a:r>
          </a:p>
        </p:txBody>
      </p:sp>
      <p:sp>
        <p:nvSpPr>
          <p:cNvPr id="26" name="Reed Survey 2023">
            <a:extLst>
              <a:ext uri="{FF2B5EF4-FFF2-40B4-BE49-F238E27FC236}">
                <a16:creationId xmlns:a16="http://schemas.microsoft.com/office/drawing/2014/main" id="{6488DA9D-5B2A-C123-50E2-137C338BE829}"/>
              </a:ext>
            </a:extLst>
          </p:cNvPr>
          <p:cNvSpPr txBox="1"/>
          <p:nvPr/>
        </p:nvSpPr>
        <p:spPr>
          <a:xfrm>
            <a:off x="4436003" y="6160328"/>
            <a:ext cx="4400244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1828800">
              <a:defRPr sz="4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lvl="0">
              <a:defRPr/>
            </a:pPr>
            <a:r>
              <a:rPr lang="en-GB" sz="1800" b="0"/>
              <a:t>Department of Works &amp; Pension 2023</a:t>
            </a:r>
          </a:p>
        </p:txBody>
      </p:sp>
    </p:spTree>
    <p:extLst>
      <p:ext uri="{BB962C8B-B14F-4D97-AF65-F5344CB8AC3E}">
        <p14:creationId xmlns:p14="http://schemas.microsoft.com/office/powerpoint/2010/main" val="4230905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 advAuto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clouds&#10;&#10;Description automatically generated">
            <a:extLst>
              <a:ext uri="{FF2B5EF4-FFF2-40B4-BE49-F238E27FC236}">
                <a16:creationId xmlns:a16="http://schemas.microsoft.com/office/drawing/2014/main" id="{4DC6A22F-6FD3-C14B-4253-2A6C147AB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7" name="Picture 6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EB8E376F-E4B3-5103-2F94-13C6D1C660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" t="-7374" r="35561" b="32656"/>
          <a:stretch/>
        </p:blipFill>
        <p:spPr>
          <a:xfrm>
            <a:off x="-1407459" y="10563"/>
            <a:ext cx="10551459" cy="684743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0CED567-FB10-C880-D97F-D7FFC584F1CB}"/>
              </a:ext>
            </a:extLst>
          </p:cNvPr>
          <p:cNvSpPr/>
          <p:nvPr/>
        </p:nvSpPr>
        <p:spPr>
          <a:xfrm>
            <a:off x="222738" y="211015"/>
            <a:ext cx="8698523" cy="643596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2E1CDCEA-FB4D-9254-2F86-8E9C2522E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1" y="5767754"/>
            <a:ext cx="2626904" cy="808595"/>
          </a:xfrm>
          <a:prstGeom prst="rect">
            <a:avLst/>
          </a:prstGeom>
        </p:spPr>
      </p:pic>
      <p:sp>
        <p:nvSpPr>
          <p:cNvPr id="23" name="TextBox 26">
            <a:extLst>
              <a:ext uri="{FF2B5EF4-FFF2-40B4-BE49-F238E27FC236}">
                <a16:creationId xmlns:a16="http://schemas.microsoft.com/office/drawing/2014/main" id="{F3F13991-C9CF-02FC-F54E-6E300F6B2422}"/>
              </a:ext>
            </a:extLst>
          </p:cNvPr>
          <p:cNvSpPr txBox="1"/>
          <p:nvPr/>
        </p:nvSpPr>
        <p:spPr>
          <a:xfrm>
            <a:off x="566891" y="942208"/>
            <a:ext cx="579231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0" tIns="60960" rIns="60960" bIns="60960">
            <a:spAutoFit/>
          </a:bodyPr>
          <a:lstStyle>
            <a:lvl1pPr algn="l" defTabSz="1828800">
              <a:defRPr sz="10600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2" charset="0"/>
                <a:sym typeface="Montserrat SemiBold"/>
              </a:rPr>
              <a:t>DID YOU KNOW?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 pitchFamily="2" charset="0"/>
              <a:sym typeface="Montserrat SemiBold"/>
            </a:endParaRPr>
          </a:p>
        </p:txBody>
      </p:sp>
      <p:sp>
        <p:nvSpPr>
          <p:cNvPr id="24" name="Straight Connector 30">
            <a:extLst>
              <a:ext uri="{FF2B5EF4-FFF2-40B4-BE49-F238E27FC236}">
                <a16:creationId xmlns:a16="http://schemas.microsoft.com/office/drawing/2014/main" id="{A5BE01A3-24DF-BE3B-0ADD-DDD2F99E6B8B}"/>
              </a:ext>
            </a:extLst>
          </p:cNvPr>
          <p:cNvSpPr/>
          <p:nvPr/>
        </p:nvSpPr>
        <p:spPr>
          <a:xfrm>
            <a:off x="643753" y="1736844"/>
            <a:ext cx="5738903" cy="0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60960" tIns="60960" rIns="6096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4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4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25" name="Workers now say they need a salary of £49,300 to live comfortably. For those in London, a £65,000 wage is needed to combat the rising cost of living">
            <a:extLst>
              <a:ext uri="{FF2B5EF4-FFF2-40B4-BE49-F238E27FC236}">
                <a16:creationId xmlns:a16="http://schemas.microsoft.com/office/drawing/2014/main" id="{4BCF77B4-9869-2C8A-1329-0EB5C95A624C}"/>
              </a:ext>
            </a:extLst>
          </p:cNvPr>
          <p:cNvSpPr txBox="1"/>
          <p:nvPr/>
        </p:nvSpPr>
        <p:spPr>
          <a:xfrm>
            <a:off x="1067743" y="3253647"/>
            <a:ext cx="7008512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1828800">
              <a:defRPr sz="7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lvl="0">
              <a:defRPr/>
            </a:pPr>
            <a:r>
              <a:rPr lang="en-GB" sz="2000" dirty="0">
                <a:latin typeface="Montserrat" pitchFamily="2" charset="0"/>
              </a:rPr>
              <a:t>A total of  </a:t>
            </a:r>
            <a:r>
              <a:rPr lang="en-GB" sz="2000" b="1" dirty="0">
                <a:solidFill>
                  <a:srgbClr val="002060"/>
                </a:solidFill>
                <a:latin typeface="Montserrat" pitchFamily="2" charset="0"/>
              </a:rPr>
              <a:t>14.4 million people (21% of population) </a:t>
            </a:r>
            <a:r>
              <a:rPr lang="en-GB" sz="2000" dirty="0">
                <a:latin typeface="Montserrat" pitchFamily="2" charset="0"/>
              </a:rPr>
              <a:t>are estimated to be in relative low income status. </a:t>
            </a:r>
          </a:p>
        </p:txBody>
      </p:sp>
      <p:sp>
        <p:nvSpPr>
          <p:cNvPr id="26" name="Reed Survey 2023">
            <a:extLst>
              <a:ext uri="{FF2B5EF4-FFF2-40B4-BE49-F238E27FC236}">
                <a16:creationId xmlns:a16="http://schemas.microsoft.com/office/drawing/2014/main" id="{6488DA9D-5B2A-C123-50E2-137C338BE829}"/>
              </a:ext>
            </a:extLst>
          </p:cNvPr>
          <p:cNvSpPr txBox="1"/>
          <p:nvPr/>
        </p:nvSpPr>
        <p:spPr>
          <a:xfrm>
            <a:off x="4436003" y="6160328"/>
            <a:ext cx="4400244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1828800">
              <a:defRPr sz="4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lvl="0">
              <a:defRPr/>
            </a:pPr>
            <a:r>
              <a:rPr lang="en-GB" sz="1800" b="0"/>
              <a:t>Department of Works &amp; Pension 2023</a:t>
            </a:r>
          </a:p>
        </p:txBody>
      </p:sp>
    </p:spTree>
    <p:extLst>
      <p:ext uri="{BB962C8B-B14F-4D97-AF65-F5344CB8AC3E}">
        <p14:creationId xmlns:p14="http://schemas.microsoft.com/office/powerpoint/2010/main" val="56668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 advAuto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clouds&#10;&#10;Description automatically generated">
            <a:extLst>
              <a:ext uri="{FF2B5EF4-FFF2-40B4-BE49-F238E27FC236}">
                <a16:creationId xmlns:a16="http://schemas.microsoft.com/office/drawing/2014/main" id="{4DC6A22F-6FD3-C14B-4253-2A6C147AB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7" name="Picture 6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EB8E376F-E4B3-5103-2F94-13C6D1C660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" t="-7374" r="35561" b="32656"/>
          <a:stretch/>
        </p:blipFill>
        <p:spPr>
          <a:xfrm>
            <a:off x="-1407459" y="10563"/>
            <a:ext cx="10551459" cy="684743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0CED567-FB10-C880-D97F-D7FFC584F1CB}"/>
              </a:ext>
            </a:extLst>
          </p:cNvPr>
          <p:cNvSpPr/>
          <p:nvPr/>
        </p:nvSpPr>
        <p:spPr>
          <a:xfrm>
            <a:off x="222738" y="211015"/>
            <a:ext cx="8698523" cy="643596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2E1CDCEA-FB4D-9254-2F86-8E9C2522E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1" y="5767754"/>
            <a:ext cx="2626904" cy="808595"/>
          </a:xfrm>
          <a:prstGeom prst="rect">
            <a:avLst/>
          </a:prstGeom>
        </p:spPr>
      </p:pic>
      <p:sp>
        <p:nvSpPr>
          <p:cNvPr id="23" name="TextBox 26">
            <a:extLst>
              <a:ext uri="{FF2B5EF4-FFF2-40B4-BE49-F238E27FC236}">
                <a16:creationId xmlns:a16="http://schemas.microsoft.com/office/drawing/2014/main" id="{F3F13991-C9CF-02FC-F54E-6E300F6B2422}"/>
              </a:ext>
            </a:extLst>
          </p:cNvPr>
          <p:cNvSpPr txBox="1"/>
          <p:nvPr/>
        </p:nvSpPr>
        <p:spPr>
          <a:xfrm>
            <a:off x="566891" y="942208"/>
            <a:ext cx="579231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60960" tIns="60960" rIns="60960" bIns="60960">
            <a:spAutoFit/>
          </a:bodyPr>
          <a:lstStyle>
            <a:lvl1pPr algn="l" defTabSz="1828800">
              <a:defRPr sz="10600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2" charset="0"/>
                <a:sym typeface="Montserrat SemiBold"/>
              </a:rPr>
              <a:t>DID YOU KNOW?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 pitchFamily="2" charset="0"/>
              <a:sym typeface="Montserrat SemiBold"/>
            </a:endParaRPr>
          </a:p>
        </p:txBody>
      </p:sp>
      <p:sp>
        <p:nvSpPr>
          <p:cNvPr id="24" name="Straight Connector 30">
            <a:extLst>
              <a:ext uri="{FF2B5EF4-FFF2-40B4-BE49-F238E27FC236}">
                <a16:creationId xmlns:a16="http://schemas.microsoft.com/office/drawing/2014/main" id="{A5BE01A3-24DF-BE3B-0ADD-DDD2F99E6B8B}"/>
              </a:ext>
            </a:extLst>
          </p:cNvPr>
          <p:cNvSpPr/>
          <p:nvPr/>
        </p:nvSpPr>
        <p:spPr>
          <a:xfrm>
            <a:off x="643753" y="1736844"/>
            <a:ext cx="5738903" cy="0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60960" tIns="60960" rIns="6096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4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4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25" name="Workers now say they need a salary of £49,300 to live comfortably. For those in London, a £65,000 wage is needed to combat the rising cost of living">
            <a:extLst>
              <a:ext uri="{FF2B5EF4-FFF2-40B4-BE49-F238E27FC236}">
                <a16:creationId xmlns:a16="http://schemas.microsoft.com/office/drawing/2014/main" id="{4BCF77B4-9869-2C8A-1329-0EB5C95A624C}"/>
              </a:ext>
            </a:extLst>
          </p:cNvPr>
          <p:cNvSpPr txBox="1"/>
          <p:nvPr/>
        </p:nvSpPr>
        <p:spPr>
          <a:xfrm>
            <a:off x="1067743" y="3253647"/>
            <a:ext cx="7008512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1828800">
              <a:defRPr sz="7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lvl="0">
              <a:defRPr/>
            </a:pPr>
            <a:r>
              <a:rPr lang="en-GB" sz="2000" dirty="0">
                <a:latin typeface="Montserrat" pitchFamily="2" charset="0"/>
              </a:rPr>
              <a:t> Only </a:t>
            </a:r>
            <a:r>
              <a:rPr lang="en-GB" sz="2000" b="1" dirty="0">
                <a:solidFill>
                  <a:srgbClr val="002060"/>
                </a:solidFill>
                <a:latin typeface="Montserrat" pitchFamily="2" charset="0"/>
              </a:rPr>
              <a:t>5% (3.4 million) </a:t>
            </a:r>
            <a:r>
              <a:rPr lang="en-GB" sz="2000" dirty="0">
                <a:latin typeface="Montserrat" pitchFamily="2" charset="0"/>
              </a:rPr>
              <a:t>people earn between £70,000 - £119,00 per year.</a:t>
            </a:r>
          </a:p>
        </p:txBody>
      </p:sp>
      <p:sp>
        <p:nvSpPr>
          <p:cNvPr id="26" name="Reed Survey 2023">
            <a:extLst>
              <a:ext uri="{FF2B5EF4-FFF2-40B4-BE49-F238E27FC236}">
                <a16:creationId xmlns:a16="http://schemas.microsoft.com/office/drawing/2014/main" id="{6488DA9D-5B2A-C123-50E2-137C338BE829}"/>
              </a:ext>
            </a:extLst>
          </p:cNvPr>
          <p:cNvSpPr txBox="1"/>
          <p:nvPr/>
        </p:nvSpPr>
        <p:spPr>
          <a:xfrm>
            <a:off x="4436003" y="6160328"/>
            <a:ext cx="4400244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1828800">
              <a:defRPr sz="4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lvl="0">
              <a:defRPr/>
            </a:pPr>
            <a:r>
              <a:rPr lang="en-GB" sz="1800" b="0"/>
              <a:t>Department of Works &amp; Pension 2023</a:t>
            </a:r>
          </a:p>
        </p:txBody>
      </p:sp>
    </p:spTree>
    <p:extLst>
      <p:ext uri="{BB962C8B-B14F-4D97-AF65-F5344CB8AC3E}">
        <p14:creationId xmlns:p14="http://schemas.microsoft.com/office/powerpoint/2010/main" val="2745146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 advAuto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clouds&#10;&#10;Description automatically generated">
            <a:extLst>
              <a:ext uri="{FF2B5EF4-FFF2-40B4-BE49-F238E27FC236}">
                <a16:creationId xmlns:a16="http://schemas.microsoft.com/office/drawing/2014/main" id="{4DC6A22F-6FD3-C14B-4253-2A6C147AB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7" name="Picture 6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EB8E376F-E4B3-5103-2F94-13C6D1C660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" t="-7374" r="35561" b="32656"/>
          <a:stretch/>
        </p:blipFill>
        <p:spPr>
          <a:xfrm>
            <a:off x="-1407459" y="10563"/>
            <a:ext cx="10551459" cy="684743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0CED567-FB10-C880-D97F-D7FFC584F1CB}"/>
              </a:ext>
            </a:extLst>
          </p:cNvPr>
          <p:cNvSpPr/>
          <p:nvPr/>
        </p:nvSpPr>
        <p:spPr>
          <a:xfrm>
            <a:off x="222738" y="211015"/>
            <a:ext cx="8698523" cy="643596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2E1CDCEA-FB4D-9254-2F86-8E9C2522E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1" y="5767754"/>
            <a:ext cx="2626904" cy="808595"/>
          </a:xfrm>
          <a:prstGeom prst="rect">
            <a:avLst/>
          </a:prstGeom>
        </p:spPr>
      </p:pic>
      <p:sp>
        <p:nvSpPr>
          <p:cNvPr id="23" name="TextBox 26">
            <a:extLst>
              <a:ext uri="{FF2B5EF4-FFF2-40B4-BE49-F238E27FC236}">
                <a16:creationId xmlns:a16="http://schemas.microsoft.com/office/drawing/2014/main" id="{F3F13991-C9CF-02FC-F54E-6E300F6B2422}"/>
              </a:ext>
            </a:extLst>
          </p:cNvPr>
          <p:cNvSpPr txBox="1"/>
          <p:nvPr/>
        </p:nvSpPr>
        <p:spPr>
          <a:xfrm>
            <a:off x="566891" y="942208"/>
            <a:ext cx="579231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0" tIns="60960" rIns="60960" bIns="60960">
            <a:spAutoFit/>
          </a:bodyPr>
          <a:lstStyle>
            <a:lvl1pPr algn="l" defTabSz="1828800">
              <a:defRPr sz="10600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2" charset="0"/>
                <a:sym typeface="Montserrat SemiBold"/>
              </a:rPr>
              <a:t>DID YOU KNOW?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 pitchFamily="2" charset="0"/>
              <a:sym typeface="Montserrat SemiBold"/>
            </a:endParaRPr>
          </a:p>
        </p:txBody>
      </p:sp>
      <p:sp>
        <p:nvSpPr>
          <p:cNvPr id="24" name="Straight Connector 30">
            <a:extLst>
              <a:ext uri="{FF2B5EF4-FFF2-40B4-BE49-F238E27FC236}">
                <a16:creationId xmlns:a16="http://schemas.microsoft.com/office/drawing/2014/main" id="{A5BE01A3-24DF-BE3B-0ADD-DDD2F99E6B8B}"/>
              </a:ext>
            </a:extLst>
          </p:cNvPr>
          <p:cNvSpPr/>
          <p:nvPr/>
        </p:nvSpPr>
        <p:spPr>
          <a:xfrm>
            <a:off x="643753" y="1736844"/>
            <a:ext cx="5738903" cy="0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60960" tIns="60960" rIns="6096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00004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4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25" name="Workers now say they need a salary of £49,300 to live comfortably. For those in London, a £65,000 wage is needed to combat the rising cost of living">
            <a:extLst>
              <a:ext uri="{FF2B5EF4-FFF2-40B4-BE49-F238E27FC236}">
                <a16:creationId xmlns:a16="http://schemas.microsoft.com/office/drawing/2014/main" id="{4BCF77B4-9869-2C8A-1329-0EB5C95A624C}"/>
              </a:ext>
            </a:extLst>
          </p:cNvPr>
          <p:cNvSpPr txBox="1"/>
          <p:nvPr/>
        </p:nvSpPr>
        <p:spPr>
          <a:xfrm>
            <a:off x="891424" y="3318056"/>
            <a:ext cx="7361149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1828800">
              <a:defRPr sz="7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lvl="0">
              <a:defRPr/>
            </a:pPr>
            <a:r>
              <a:rPr lang="en-GB" sz="2000" dirty="0">
                <a:latin typeface="Montserrat" pitchFamily="2" charset="0"/>
              </a:rPr>
              <a:t>A total of </a:t>
            </a:r>
            <a:r>
              <a:rPr lang="en-GB" sz="2000" b="1" dirty="0">
                <a:solidFill>
                  <a:srgbClr val="002060"/>
                </a:solidFill>
                <a:latin typeface="Montserrat" pitchFamily="2" charset="0"/>
              </a:rPr>
              <a:t>540,000</a:t>
            </a:r>
            <a:r>
              <a:rPr lang="en-GB" sz="2000" dirty="0">
                <a:solidFill>
                  <a:srgbClr val="002060"/>
                </a:solidFill>
                <a:latin typeface="Montserrat" pitchFamily="2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Montserrat" pitchFamily="2" charset="0"/>
              </a:rPr>
              <a:t>people (1%) </a:t>
            </a:r>
            <a:r>
              <a:rPr lang="en-GB" sz="2000" dirty="0">
                <a:latin typeface="Montserrat" pitchFamily="2" charset="0"/>
              </a:rPr>
              <a:t>earn £120,000 and above per year. Women only make up </a:t>
            </a:r>
            <a:r>
              <a:rPr lang="en-GB" sz="2000" b="1" dirty="0">
                <a:solidFill>
                  <a:srgbClr val="002060"/>
                </a:solidFill>
                <a:latin typeface="Montserrat" pitchFamily="2" charset="0"/>
              </a:rPr>
              <a:t>10%</a:t>
            </a:r>
            <a:r>
              <a:rPr lang="en-GB" sz="2000" dirty="0">
                <a:solidFill>
                  <a:srgbClr val="002060"/>
                </a:solidFill>
                <a:latin typeface="Montserrat" pitchFamily="2" charset="0"/>
              </a:rPr>
              <a:t> </a:t>
            </a:r>
            <a:r>
              <a:rPr lang="en-GB" sz="2000" dirty="0">
                <a:latin typeface="Montserrat" pitchFamily="2" charset="0"/>
              </a:rPr>
              <a:t>of the top 1%!</a:t>
            </a:r>
          </a:p>
        </p:txBody>
      </p:sp>
      <p:sp>
        <p:nvSpPr>
          <p:cNvPr id="26" name="Reed Survey 2023">
            <a:extLst>
              <a:ext uri="{FF2B5EF4-FFF2-40B4-BE49-F238E27FC236}">
                <a16:creationId xmlns:a16="http://schemas.microsoft.com/office/drawing/2014/main" id="{6488DA9D-5B2A-C123-50E2-137C338BE829}"/>
              </a:ext>
            </a:extLst>
          </p:cNvPr>
          <p:cNvSpPr txBox="1"/>
          <p:nvPr/>
        </p:nvSpPr>
        <p:spPr>
          <a:xfrm>
            <a:off x="5807603" y="6148605"/>
            <a:ext cx="2941511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1828800">
              <a:defRPr sz="4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lvl="0">
              <a:defRPr/>
            </a:pPr>
            <a:r>
              <a:rPr lang="en-GB" sz="1800" b="0"/>
              <a:t>Institute of Fiscal Studies</a:t>
            </a:r>
          </a:p>
        </p:txBody>
      </p:sp>
    </p:spTree>
    <p:extLst>
      <p:ext uri="{BB962C8B-B14F-4D97-AF65-F5344CB8AC3E}">
        <p14:creationId xmlns:p14="http://schemas.microsoft.com/office/powerpoint/2010/main" val="1425712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 advAuto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266</TotalTime>
  <Words>723</Words>
  <Application>Microsoft Office PowerPoint</Application>
  <PresentationFormat>On-screen Show (4:3)</PresentationFormat>
  <Paragraphs>180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Helvetica Neue</vt:lpstr>
      <vt:lpstr>Montserrat</vt:lpstr>
      <vt:lpstr>Montserrat ExtraBold</vt:lpstr>
      <vt:lpstr>Montserrat Medium</vt:lpstr>
      <vt:lpstr>Montserrat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Rachana Shete</dc:creator>
  <cp:lastModifiedBy>Rachana Shete</cp:lastModifiedBy>
  <cp:revision>8</cp:revision>
  <cp:lastPrinted>2024-02-07T10:50:30Z</cp:lastPrinted>
  <dcterms:created xsi:type="dcterms:W3CDTF">2024-01-23T12:40:13Z</dcterms:created>
  <dcterms:modified xsi:type="dcterms:W3CDTF">2024-09-02T13:11:18Z</dcterms:modified>
</cp:coreProperties>
</file>