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60" r:id="rId4"/>
    <p:sldId id="261" r:id="rId5"/>
    <p:sldId id="259" r:id="rId6"/>
  </p:sldIdLst>
  <p:sldSz cx="18288000" cy="10287000"/>
  <p:notesSz cx="6858000" cy="9144000"/>
  <p:embeddedFontLst>
    <p:embeddedFont>
      <p:font typeface="Bebas Neue" panose="020B0606020202050201" pitchFamily="34" charset="0"/>
      <p:regular r:id="rId7"/>
    </p:embeddedFont>
    <p:embeddedFont>
      <p:font typeface="Bebas Neue Bold" panose="020B0606020202050201" pitchFamily="34" charset="0"/>
      <p:regular r:id="rId8"/>
      <p:bold r:id="rId9"/>
    </p:embeddedFont>
    <p:embeddedFont>
      <p:font typeface="Bukhari Script" panose="020B0604020202020204" charset="0"/>
      <p:regular r:id="rId10"/>
    </p:embeddedFont>
    <p:embeddedFont>
      <p:font typeface="Montserrat" panose="00000500000000000000" pitchFamily="50" charset="0"/>
      <p:regular r:id="rId11"/>
      <p:bold r:id="rId12"/>
      <p:italic r:id="rId13"/>
      <p:boldItalic r:id="rId1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C60C6"/>
    <a:srgbClr val="1075F0"/>
    <a:srgbClr val="0000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>
        <p:scale>
          <a:sx n="50" d="100"/>
          <a:sy n="50" d="100"/>
        </p:scale>
        <p:origin x="276" y="7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2.fntdata"/><Relationship Id="rId13" Type="http://schemas.openxmlformats.org/officeDocument/2006/relationships/font" Target="fonts/font7.fntdata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font" Target="fonts/font1.fntdata"/><Relationship Id="rId12" Type="http://schemas.openxmlformats.org/officeDocument/2006/relationships/font" Target="fonts/font6.fntdata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5.fntdata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font" Target="fonts/font3.fntdata"/><Relationship Id="rId14" Type="http://schemas.openxmlformats.org/officeDocument/2006/relationships/font" Target="fonts/font8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C60C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microsoft.com/office/2007/relationships/hdphoto" Target="../media/hdphoto1.wdp"/><Relationship Id="rId7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10" Type="http://schemas.openxmlformats.org/officeDocument/2006/relationships/image" Target="../media/image16.png"/><Relationship Id="rId4" Type="http://schemas.openxmlformats.org/officeDocument/2006/relationships/image" Target="../media/image13.pn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5.svg"/><Relationship Id="rId7" Type="http://schemas.openxmlformats.org/officeDocument/2006/relationships/image" Target="../media/image18.png"/><Relationship Id="rId12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20.png"/><Relationship Id="rId5" Type="http://schemas.openxmlformats.org/officeDocument/2006/relationships/image" Target="../media/image15.svg"/><Relationship Id="rId10" Type="http://schemas.microsoft.com/office/2007/relationships/hdphoto" Target="../media/hdphoto3.wdp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4.png"/><Relationship Id="rId7" Type="http://schemas.openxmlformats.org/officeDocument/2006/relationships/image" Target="../media/image1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2207240"/>
          </a:xfrm>
          <a:custGeom>
            <a:avLst/>
            <a:gdLst/>
            <a:ahLst/>
            <a:cxnLst/>
            <a:rect l="l" t="t" r="r" b="b"/>
            <a:pathLst>
              <a:path w="18288000" h="12207240">
                <a:moveTo>
                  <a:pt x="0" y="0"/>
                </a:moveTo>
                <a:lnTo>
                  <a:pt x="18288000" y="0"/>
                </a:lnTo>
                <a:lnTo>
                  <a:pt x="18288000" y="12207240"/>
                </a:lnTo>
                <a:lnTo>
                  <a:pt x="0" y="1220724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 rot="-1366948">
            <a:off x="7796185" y="-8716801"/>
            <a:ext cx="16404428" cy="15399657"/>
          </a:xfrm>
          <a:custGeom>
            <a:avLst/>
            <a:gdLst/>
            <a:ahLst/>
            <a:cxnLst/>
            <a:rect l="l" t="t" r="r" b="b"/>
            <a:pathLst>
              <a:path w="16404428" h="15399657">
                <a:moveTo>
                  <a:pt x="0" y="0"/>
                </a:moveTo>
                <a:lnTo>
                  <a:pt x="16404428" y="0"/>
                </a:lnTo>
                <a:lnTo>
                  <a:pt x="16404428" y="15399657"/>
                </a:lnTo>
                <a:lnTo>
                  <a:pt x="0" y="1539965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 rot="-1209378">
            <a:off x="7293833" y="-11529236"/>
            <a:ext cx="19206908" cy="18030484"/>
          </a:xfrm>
          <a:custGeom>
            <a:avLst/>
            <a:gdLst/>
            <a:ahLst/>
            <a:cxnLst/>
            <a:rect l="l" t="t" r="r" b="b"/>
            <a:pathLst>
              <a:path w="19206908" h="18030484">
                <a:moveTo>
                  <a:pt x="0" y="0"/>
                </a:moveTo>
                <a:lnTo>
                  <a:pt x="19206907" y="0"/>
                </a:lnTo>
                <a:lnTo>
                  <a:pt x="19206907" y="18030484"/>
                </a:lnTo>
                <a:lnTo>
                  <a:pt x="0" y="1803048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Freeform 5"/>
          <p:cNvSpPr/>
          <p:nvPr/>
        </p:nvSpPr>
        <p:spPr>
          <a:xfrm rot="900000">
            <a:off x="9467049" y="-6185248"/>
            <a:ext cx="19930400" cy="10656232"/>
          </a:xfrm>
          <a:custGeom>
            <a:avLst/>
            <a:gdLst/>
            <a:ahLst/>
            <a:cxnLst/>
            <a:rect l="l" t="t" r="r" b="b"/>
            <a:pathLst>
              <a:path w="17108254" h="11334218">
                <a:moveTo>
                  <a:pt x="0" y="0"/>
                </a:moveTo>
                <a:lnTo>
                  <a:pt x="17108253" y="0"/>
                </a:lnTo>
                <a:lnTo>
                  <a:pt x="17108253" y="11334218"/>
                </a:lnTo>
                <a:lnTo>
                  <a:pt x="0" y="1133421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30000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TextBox 7"/>
          <p:cNvSpPr txBox="1"/>
          <p:nvPr/>
        </p:nvSpPr>
        <p:spPr>
          <a:xfrm>
            <a:off x="11807380" y="570548"/>
            <a:ext cx="5451920" cy="28556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3201"/>
              </a:lnSpc>
            </a:pPr>
            <a:r>
              <a:rPr lang="en-US" sz="16572" dirty="0">
                <a:solidFill>
                  <a:srgbClr val="FFFFFF"/>
                </a:solidFill>
                <a:latin typeface="Bukhari Script"/>
                <a:ea typeface="Bukhari Script"/>
                <a:cs typeface="Bukhari Script"/>
                <a:sym typeface="Bukhari Script"/>
              </a:rPr>
              <a:t>Rome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1357692" y="570548"/>
            <a:ext cx="5901608" cy="8210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6719"/>
              </a:lnSpc>
            </a:pPr>
            <a:r>
              <a:rPr lang="en-US" sz="4800" dirty="0">
                <a:solidFill>
                  <a:srgbClr val="4C423B"/>
                </a:solidFill>
                <a:latin typeface="Bebas Neue" panose="020B0606020202050201" pitchFamily="34" charset="0"/>
                <a:ea typeface="Bukhari Script"/>
                <a:cs typeface="Bukhari Script"/>
                <a:sym typeface="Bukhari Script"/>
              </a:rPr>
              <a:t>Travel To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3881652" y="0"/>
            <a:ext cx="14406348" cy="7581341"/>
          </a:xfrm>
          <a:custGeom>
            <a:avLst/>
            <a:gdLst/>
            <a:ahLst/>
            <a:cxnLst/>
            <a:rect l="l" t="t" r="r" b="b"/>
            <a:pathLst>
              <a:path w="14406348" h="7581341">
                <a:moveTo>
                  <a:pt x="0" y="0"/>
                </a:moveTo>
                <a:lnTo>
                  <a:pt x="14406348" y="0"/>
                </a:lnTo>
                <a:lnTo>
                  <a:pt x="14406348" y="7581341"/>
                </a:lnTo>
                <a:lnTo>
                  <a:pt x="0" y="758134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>
            <a:off x="10060874" y="0"/>
            <a:ext cx="8227126" cy="10287000"/>
          </a:xfrm>
          <a:custGeom>
            <a:avLst/>
            <a:gdLst/>
            <a:ahLst/>
            <a:cxnLst/>
            <a:rect l="l" t="t" r="r" b="b"/>
            <a:pathLst>
              <a:path w="8227126" h="10287000">
                <a:moveTo>
                  <a:pt x="0" y="0"/>
                </a:moveTo>
                <a:lnTo>
                  <a:pt x="8227126" y="0"/>
                </a:lnTo>
                <a:lnTo>
                  <a:pt x="8227126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TextBox 5"/>
          <p:cNvSpPr txBox="1"/>
          <p:nvPr/>
        </p:nvSpPr>
        <p:spPr>
          <a:xfrm>
            <a:off x="1028700" y="2385549"/>
            <a:ext cx="9325646" cy="10414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700"/>
              </a:lnSpc>
            </a:pPr>
            <a:r>
              <a:rPr lang="en-US" sz="7700" dirty="0">
                <a:solidFill>
                  <a:srgbClr val="FFC000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Rome with The </a:t>
            </a:r>
            <a:r>
              <a:rPr lang="en-US" sz="7700" dirty="0" err="1">
                <a:solidFill>
                  <a:srgbClr val="FFC000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Onsteads</a:t>
            </a:r>
            <a:endParaRPr lang="en-US" sz="7700" dirty="0">
              <a:solidFill>
                <a:srgbClr val="FFC000"/>
              </a:solidFill>
              <a:latin typeface="Bebas Neue Bold"/>
              <a:ea typeface="Bebas Neue Bold"/>
              <a:cs typeface="Bebas Neue Bold"/>
              <a:sym typeface="Bebas Neue Bold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028700" y="3790670"/>
            <a:ext cx="8115300" cy="21326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91"/>
              </a:lnSpc>
              <a:spcBef>
                <a:spcPct val="0"/>
              </a:spcBef>
            </a:pPr>
            <a:r>
              <a:rPr lang="en-US" sz="4065" i="1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What price would you pay to spend 3 days with the fastest rising person in Primerica? </a:t>
            </a:r>
          </a:p>
        </p:txBody>
      </p:sp>
      <p:sp>
        <p:nvSpPr>
          <p:cNvPr id="7" name="Freeform 2"/>
          <p:cNvSpPr/>
          <p:nvPr/>
        </p:nvSpPr>
        <p:spPr>
          <a:xfrm>
            <a:off x="-5715000" y="1726133"/>
            <a:ext cx="17257454" cy="11710415"/>
          </a:xfrm>
          <a:custGeom>
            <a:avLst/>
            <a:gdLst/>
            <a:ahLst/>
            <a:cxnLst/>
            <a:rect l="l" t="t" r="r" b="b"/>
            <a:pathLst>
              <a:path w="17257454" h="11710415">
                <a:moveTo>
                  <a:pt x="0" y="0"/>
                </a:moveTo>
                <a:lnTo>
                  <a:pt x="17257455" y="0"/>
                </a:lnTo>
                <a:lnTo>
                  <a:pt x="17257455" y="11710415"/>
                </a:lnTo>
                <a:lnTo>
                  <a:pt x="0" y="1171041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19999"/>
            </a:blip>
            <a:stretch>
              <a:fillRect/>
            </a:stretch>
          </a:blipFill>
        </p:spPr>
        <p:txBody>
          <a:bodyPr/>
          <a:lstStyle/>
          <a:p>
            <a:endParaRPr lang="en-GB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large stone building with arches and arches with Colosseum in the background&#10;&#10;Description automatically generated">
            <a:extLst>
              <a:ext uri="{FF2B5EF4-FFF2-40B4-BE49-F238E27FC236}">
                <a16:creationId xmlns:a16="http://schemas.microsoft.com/office/drawing/2014/main" id="{DEA23C76-D69B-90F3-F800-3784F3C4525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9037" r="90000">
                        <a14:foregroundMark x1="9668" y1="36900" x2="10498" y2="51200"/>
                        <a14:foregroundMark x1="10498" y1="51200" x2="9037" y2="63150"/>
                        <a14:foregroundMark x1="21728" y1="64400" x2="19834" y2="71900"/>
                        <a14:backgroundMark x1="83787" y1="79700" x2="10100" y2="784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7940" y="4565705"/>
            <a:ext cx="11601728" cy="770878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8FDF0B0-6FE1-CB9C-54FD-3DE4E7F8B500}"/>
              </a:ext>
            </a:extLst>
          </p:cNvPr>
          <p:cNvSpPr txBox="1"/>
          <p:nvPr/>
        </p:nvSpPr>
        <p:spPr>
          <a:xfrm>
            <a:off x="431578" y="1203757"/>
            <a:ext cx="9245822" cy="3462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kern="0" dirty="0">
                <a:solidFill>
                  <a:schemeClr val="bg1"/>
                </a:solidFill>
                <a:effectLst/>
                <a:latin typeface="Montserrat" panose="00000500000000000000" pitchFamily="50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GB" sz="2800" kern="0" dirty="0" err="1">
                <a:solidFill>
                  <a:schemeClr val="bg1"/>
                </a:solidFill>
                <a:effectLst/>
                <a:latin typeface="Montserrat" panose="00000500000000000000" pitchFamily="50" charset="0"/>
                <a:ea typeface="Times New Roman" panose="02020603050405020304" pitchFamily="18" charset="0"/>
                <a:cs typeface="Times New Roman" panose="02020603050405020304" pitchFamily="18" charset="0"/>
              </a:rPr>
              <a:t>Onsteads</a:t>
            </a:r>
            <a:r>
              <a:rPr lang="en-GB" sz="2800" kern="0" dirty="0">
                <a:solidFill>
                  <a:schemeClr val="bg1"/>
                </a:solidFill>
                <a:effectLst/>
                <a:latin typeface="Montserrat" panose="00000500000000000000" pitchFamily="50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have broken the base shop recruiting record</a:t>
            </a:r>
            <a:r>
              <a:rPr lang="en-GB" sz="2800" kern="0" dirty="0">
                <a:solidFill>
                  <a:schemeClr val="bg1"/>
                </a:solidFill>
                <a:latin typeface="Montserrat" panose="00000500000000000000" pitchFamily="50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457200" indent="-457200">
              <a:lnSpc>
                <a:spcPct val="150000"/>
              </a:lnSpc>
              <a:buBlip>
                <a:blip r:embed="rId4"/>
              </a:buBlip>
            </a:pPr>
            <a:r>
              <a:rPr lang="en-GB" sz="2800" b="1" kern="0" dirty="0">
                <a:solidFill>
                  <a:schemeClr val="bg1"/>
                </a:solidFill>
                <a:effectLst/>
                <a:latin typeface="Montserrat" panose="00000500000000000000" pitchFamily="50" charset="0"/>
                <a:ea typeface="Times New Roman" panose="02020603050405020304" pitchFamily="18" charset="0"/>
                <a:cs typeface="Times New Roman" panose="02020603050405020304" pitchFamily="18" charset="0"/>
              </a:rPr>
              <a:t>702 recruits in one month</a:t>
            </a:r>
          </a:p>
          <a:p>
            <a:pPr marL="457200" indent="-457200">
              <a:lnSpc>
                <a:spcPct val="150000"/>
              </a:lnSpc>
              <a:buBlip>
                <a:blip r:embed="rId4"/>
              </a:buBlip>
            </a:pPr>
            <a:r>
              <a:rPr lang="en-GB" sz="2800" b="1" kern="0" dirty="0">
                <a:solidFill>
                  <a:schemeClr val="bg1"/>
                </a:solidFill>
                <a:latin typeface="Montserrat" panose="00000500000000000000" pitchFamily="50" charset="0"/>
                <a:ea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GB" sz="2800" b="1" kern="0" dirty="0">
                <a:solidFill>
                  <a:schemeClr val="bg1"/>
                </a:solidFill>
                <a:effectLst/>
                <a:latin typeface="Montserrat" panose="00000500000000000000" pitchFamily="50" charset="0"/>
                <a:ea typeface="Times New Roman" panose="02020603050405020304" pitchFamily="18" charset="0"/>
                <a:cs typeface="Times New Roman" panose="02020603050405020304" pitchFamily="18" charset="0"/>
              </a:rPr>
              <a:t>ubmitting $535,000 premium in one month!</a:t>
            </a:r>
          </a:p>
          <a:p>
            <a:pPr marL="457200" indent="-457200">
              <a:lnSpc>
                <a:spcPct val="150000"/>
              </a:lnSpc>
              <a:buBlip>
                <a:blip r:embed="rId4"/>
              </a:buBlip>
            </a:pPr>
            <a:r>
              <a:rPr lang="en-GB" sz="2800" b="1" kern="0" dirty="0">
                <a:solidFill>
                  <a:schemeClr val="bg1"/>
                </a:solidFill>
                <a:effectLst/>
                <a:latin typeface="Montserrat" panose="00000500000000000000" pitchFamily="50" charset="0"/>
                <a:ea typeface="Times New Roman" panose="02020603050405020304" pitchFamily="18" charset="0"/>
                <a:cs typeface="Times New Roman" panose="02020603050405020304" pitchFamily="18" charset="0"/>
              </a:rPr>
              <a:t>$0 to $1 million income in 5 years </a:t>
            </a:r>
            <a:r>
              <a:rPr lang="en-GB" sz="2800" kern="0" dirty="0">
                <a:solidFill>
                  <a:schemeClr val="bg1"/>
                </a:solidFill>
                <a:effectLst/>
                <a:latin typeface="Montserrat" panose="00000500000000000000" pitchFamily="50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 the business.</a:t>
            </a:r>
            <a:r>
              <a:rPr lang="en-GB" sz="2800" b="1" kern="0" dirty="0">
                <a:solidFill>
                  <a:schemeClr val="bg1"/>
                </a:solidFill>
                <a:effectLst/>
                <a:latin typeface="Montserrat" panose="00000500000000000000" pitchFamily="50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2DF69EC-B7AC-853F-63FF-F4C63680F24C}"/>
              </a:ext>
            </a:extLst>
          </p:cNvPr>
          <p:cNvSpPr txBox="1"/>
          <p:nvPr/>
        </p:nvSpPr>
        <p:spPr>
          <a:xfrm>
            <a:off x="448163" y="4751594"/>
            <a:ext cx="15113224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kern="0" dirty="0">
                <a:solidFill>
                  <a:schemeClr val="bg1"/>
                </a:solidFill>
                <a:effectLst/>
                <a:latin typeface="Montserrat" panose="00000500000000000000" pitchFamily="50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Andy and Brittany want to spend time with our top people, and this is YOUR chance to: Hang out with the </a:t>
            </a:r>
            <a:r>
              <a:rPr lang="en-GB" sz="2800" b="1" kern="0" dirty="0" err="1">
                <a:solidFill>
                  <a:srgbClr val="FFC000"/>
                </a:solidFill>
                <a:effectLst/>
                <a:latin typeface="Montserrat" panose="00000500000000000000" pitchFamily="50" charset="0"/>
                <a:ea typeface="Times New Roman" panose="02020603050405020304" pitchFamily="18" charset="0"/>
                <a:cs typeface="Times New Roman" panose="02020603050405020304" pitchFamily="18" charset="0"/>
              </a:rPr>
              <a:t>Onsteads</a:t>
            </a:r>
            <a:r>
              <a:rPr lang="en-GB" sz="2800" b="1" kern="0" dirty="0">
                <a:solidFill>
                  <a:srgbClr val="FFC000"/>
                </a:solidFill>
                <a:effectLst/>
                <a:latin typeface="Montserrat" panose="00000500000000000000" pitchFamily="50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and Jeff and Margo in Rome</a:t>
            </a:r>
            <a:r>
              <a:rPr lang="en-GB" sz="2800" kern="0" dirty="0">
                <a:solidFill>
                  <a:schemeClr val="bg1"/>
                </a:solidFill>
                <a:effectLst/>
                <a:latin typeface="Montserrat" panose="00000500000000000000" pitchFamily="50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one of the world's most incredible cities! </a:t>
            </a:r>
          </a:p>
        </p:txBody>
      </p:sp>
      <p:sp>
        <p:nvSpPr>
          <p:cNvPr id="2" name="Freeform 4">
            <a:extLst>
              <a:ext uri="{FF2B5EF4-FFF2-40B4-BE49-F238E27FC236}">
                <a16:creationId xmlns:a16="http://schemas.microsoft.com/office/drawing/2014/main" id="{5F19A97E-CC81-0841-76A5-D9A284A3DF57}"/>
              </a:ext>
            </a:extLst>
          </p:cNvPr>
          <p:cNvSpPr/>
          <p:nvPr/>
        </p:nvSpPr>
        <p:spPr>
          <a:xfrm rot="-1209378">
            <a:off x="7547540" y="-11454247"/>
            <a:ext cx="19206908" cy="18030484"/>
          </a:xfrm>
          <a:custGeom>
            <a:avLst/>
            <a:gdLst/>
            <a:ahLst/>
            <a:cxnLst/>
            <a:rect l="l" t="t" r="r" b="b"/>
            <a:pathLst>
              <a:path w="19206908" h="18030484">
                <a:moveTo>
                  <a:pt x="0" y="0"/>
                </a:moveTo>
                <a:lnTo>
                  <a:pt x="19206907" y="0"/>
                </a:lnTo>
                <a:lnTo>
                  <a:pt x="19206907" y="18030484"/>
                </a:lnTo>
                <a:lnTo>
                  <a:pt x="0" y="1803048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38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 dirty="0"/>
          </a:p>
        </p:txBody>
      </p:sp>
      <p:sp>
        <p:nvSpPr>
          <p:cNvPr id="3" name="Freeform 5">
            <a:extLst>
              <a:ext uri="{FF2B5EF4-FFF2-40B4-BE49-F238E27FC236}">
                <a16:creationId xmlns:a16="http://schemas.microsoft.com/office/drawing/2014/main" id="{9EB49333-0307-ADF6-5395-BE9F8A7B51D0}"/>
              </a:ext>
            </a:extLst>
          </p:cNvPr>
          <p:cNvSpPr/>
          <p:nvPr/>
        </p:nvSpPr>
        <p:spPr>
          <a:xfrm rot="900000">
            <a:off x="9467049" y="-6185248"/>
            <a:ext cx="19930400" cy="10656232"/>
          </a:xfrm>
          <a:custGeom>
            <a:avLst/>
            <a:gdLst/>
            <a:ahLst/>
            <a:cxnLst/>
            <a:rect l="l" t="t" r="r" b="b"/>
            <a:pathLst>
              <a:path w="17108254" h="11334218">
                <a:moveTo>
                  <a:pt x="0" y="0"/>
                </a:moveTo>
                <a:lnTo>
                  <a:pt x="17108253" y="0"/>
                </a:lnTo>
                <a:lnTo>
                  <a:pt x="17108253" y="11334218"/>
                </a:lnTo>
                <a:lnTo>
                  <a:pt x="0" y="1133421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30000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 dirty="0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253FAF65-BAB5-9EAE-7525-D7E96D15AE74}"/>
              </a:ext>
            </a:extLst>
          </p:cNvPr>
          <p:cNvSpPr/>
          <p:nvPr/>
        </p:nvSpPr>
        <p:spPr>
          <a:xfrm>
            <a:off x="14719156" y="5824603"/>
            <a:ext cx="3568844" cy="4462397"/>
          </a:xfrm>
          <a:custGeom>
            <a:avLst/>
            <a:gdLst/>
            <a:ahLst/>
            <a:cxnLst/>
            <a:rect l="l" t="t" r="r" b="b"/>
            <a:pathLst>
              <a:path w="8227126" h="10287000">
                <a:moveTo>
                  <a:pt x="0" y="0"/>
                </a:moveTo>
                <a:lnTo>
                  <a:pt x="8227126" y="0"/>
                </a:lnTo>
                <a:lnTo>
                  <a:pt x="8227126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pic>
        <p:nvPicPr>
          <p:cNvPr id="6" name="Picture 5" descr="A person and person standing together&#10;&#10;Description automatically generated">
            <a:extLst>
              <a:ext uri="{FF2B5EF4-FFF2-40B4-BE49-F238E27FC236}">
                <a16:creationId xmlns:a16="http://schemas.microsoft.com/office/drawing/2014/main" id="{8A0ED4A2-5B9B-B2A1-6D01-7D30C2F95DD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1963" y="4977972"/>
            <a:ext cx="7962838" cy="5309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9075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4">
            <a:extLst>
              <a:ext uri="{FF2B5EF4-FFF2-40B4-BE49-F238E27FC236}">
                <a16:creationId xmlns:a16="http://schemas.microsoft.com/office/drawing/2014/main" id="{7BCAEADF-0026-82F2-4DFA-8C2C335D9515}"/>
              </a:ext>
            </a:extLst>
          </p:cNvPr>
          <p:cNvSpPr/>
          <p:nvPr/>
        </p:nvSpPr>
        <p:spPr>
          <a:xfrm rot="-1209378">
            <a:off x="7293833" y="-11529236"/>
            <a:ext cx="19206908" cy="18030484"/>
          </a:xfrm>
          <a:custGeom>
            <a:avLst/>
            <a:gdLst/>
            <a:ahLst/>
            <a:cxnLst/>
            <a:rect l="l" t="t" r="r" b="b"/>
            <a:pathLst>
              <a:path w="19206908" h="18030484">
                <a:moveTo>
                  <a:pt x="0" y="0"/>
                </a:moveTo>
                <a:lnTo>
                  <a:pt x="19206907" y="0"/>
                </a:lnTo>
                <a:lnTo>
                  <a:pt x="19206907" y="18030484"/>
                </a:lnTo>
                <a:lnTo>
                  <a:pt x="0" y="180304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8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 dirty="0"/>
          </a:p>
        </p:txBody>
      </p:sp>
      <p:sp>
        <p:nvSpPr>
          <p:cNvPr id="12" name="Freeform 5">
            <a:extLst>
              <a:ext uri="{FF2B5EF4-FFF2-40B4-BE49-F238E27FC236}">
                <a16:creationId xmlns:a16="http://schemas.microsoft.com/office/drawing/2014/main" id="{9146133B-AA3E-F0FA-F4F5-B8831B362DCD}"/>
              </a:ext>
            </a:extLst>
          </p:cNvPr>
          <p:cNvSpPr/>
          <p:nvPr/>
        </p:nvSpPr>
        <p:spPr>
          <a:xfrm rot="900000">
            <a:off x="9467049" y="-6185248"/>
            <a:ext cx="19930400" cy="10656232"/>
          </a:xfrm>
          <a:custGeom>
            <a:avLst/>
            <a:gdLst/>
            <a:ahLst/>
            <a:cxnLst/>
            <a:rect l="l" t="t" r="r" b="b"/>
            <a:pathLst>
              <a:path w="17108254" h="11334218">
                <a:moveTo>
                  <a:pt x="0" y="0"/>
                </a:moveTo>
                <a:lnTo>
                  <a:pt x="17108253" y="0"/>
                </a:lnTo>
                <a:lnTo>
                  <a:pt x="17108253" y="11334218"/>
                </a:lnTo>
                <a:lnTo>
                  <a:pt x="0" y="1133421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30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 dirty="0"/>
          </a:p>
        </p:txBody>
      </p:sp>
      <p:pic>
        <p:nvPicPr>
          <p:cNvPr id="16" name="Picture 15" descr="A black and white logo&#10;&#10;Description automatically generated">
            <a:extLst>
              <a:ext uri="{FF2B5EF4-FFF2-40B4-BE49-F238E27FC236}">
                <a16:creationId xmlns:a16="http://schemas.microsoft.com/office/drawing/2014/main" id="{F8193F32-6698-2EA6-CE59-5D4FDB1088E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577" y="8801099"/>
            <a:ext cx="4377038" cy="1379223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08B28045-68E0-809C-3F35-6E7DABBBB5C4}"/>
              </a:ext>
            </a:extLst>
          </p:cNvPr>
          <p:cNvSpPr txBox="1"/>
          <p:nvPr/>
        </p:nvSpPr>
        <p:spPr>
          <a:xfrm>
            <a:off x="431576" y="1790700"/>
            <a:ext cx="9550624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kern="0" dirty="0">
                <a:solidFill>
                  <a:schemeClr val="bg1"/>
                </a:solidFill>
                <a:effectLst/>
                <a:latin typeface="Montserrat" panose="00000500000000000000" pitchFamily="50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Qualify to win 3 days in Rome, Italy (16 -19 Feb) with Jeff &amp; Margo Lestz and Andy and Brittany </a:t>
            </a:r>
            <a:r>
              <a:rPr lang="en-GB" sz="2800" kern="0" dirty="0" err="1">
                <a:solidFill>
                  <a:schemeClr val="bg1"/>
                </a:solidFill>
                <a:effectLst/>
                <a:latin typeface="Montserrat" panose="00000500000000000000" pitchFamily="50" charset="0"/>
                <a:ea typeface="Times New Roman" panose="02020603050405020304" pitchFamily="18" charset="0"/>
                <a:cs typeface="Times New Roman" panose="02020603050405020304" pitchFamily="18" charset="0"/>
              </a:rPr>
              <a:t>Onstead</a:t>
            </a:r>
            <a:r>
              <a:rPr lang="en-GB" sz="2800" kern="0" dirty="0">
                <a:solidFill>
                  <a:schemeClr val="bg1"/>
                </a:solidFill>
                <a:effectLst/>
                <a:latin typeface="Montserrat" panose="00000500000000000000" pitchFamily="50" charset="0"/>
                <a:ea typeface="Times New Roman" panose="02020603050405020304" pitchFamily="18" charset="0"/>
                <a:cs typeface="Times New Roman" panose="02020603050405020304" pitchFamily="18" charset="0"/>
              </a:rPr>
              <a:t> from Primerica.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BF894AF-BCCE-2D97-8FD8-4CC289C55702}"/>
              </a:ext>
            </a:extLst>
          </p:cNvPr>
          <p:cNvSpPr txBox="1"/>
          <p:nvPr/>
        </p:nvSpPr>
        <p:spPr>
          <a:xfrm>
            <a:off x="431576" y="3606582"/>
            <a:ext cx="14351224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kern="0" dirty="0">
                <a:solidFill>
                  <a:schemeClr val="bg1"/>
                </a:solidFill>
                <a:effectLst/>
                <a:latin typeface="Montserrat" panose="00000500000000000000" pitchFamily="50" charset="0"/>
                <a:ea typeface="Times New Roman" panose="02020603050405020304" pitchFamily="18" charset="0"/>
                <a:cs typeface="Times New Roman" panose="02020603050405020304" pitchFamily="18" charset="0"/>
              </a:rPr>
              <a:t>Flights, Hotels and some meals are included. </a:t>
            </a:r>
            <a:endParaRPr lang="en-GB" sz="2800" kern="100" dirty="0">
              <a:solidFill>
                <a:schemeClr val="bg1"/>
              </a:solidFill>
              <a:effectLst/>
              <a:latin typeface="Montserrat" panose="00000500000000000000" pitchFamily="50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r>
              <a:rPr lang="en-GB" sz="2800" kern="0" dirty="0">
                <a:solidFill>
                  <a:schemeClr val="bg1"/>
                </a:solidFill>
                <a:effectLst/>
                <a:latin typeface="Montserrat" panose="00000500000000000000" pitchFamily="50" charset="0"/>
                <a:ea typeface="Times New Roman" panose="02020603050405020304" pitchFamily="18" charset="0"/>
                <a:cs typeface="Times New Roman" panose="02020603050405020304" pitchFamily="18" charset="0"/>
              </a:rPr>
              <a:t>If you want to join this special group, It’s up to you to go and do something special. </a:t>
            </a:r>
            <a:endParaRPr lang="en-GB" sz="2800" kern="100" dirty="0">
              <a:solidFill>
                <a:schemeClr val="bg1"/>
              </a:solidFill>
              <a:effectLst/>
              <a:latin typeface="Montserrat" panose="00000500000000000000" pitchFamily="50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A white airplane with a blue tail&#10;&#10;Description automatically generated">
            <a:extLst>
              <a:ext uri="{FF2B5EF4-FFF2-40B4-BE49-F238E27FC236}">
                <a16:creationId xmlns:a16="http://schemas.microsoft.com/office/drawing/2014/main" id="{E7ADF69F-C26F-8846-5C57-35064147091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36312" y1="51394" x2="36312" y2="51394"/>
                        <a14:foregroundMark x1="60571" y1="39596" x2="60571" y2="39596"/>
                        <a14:foregroundMark x1="56390" y1="41899" x2="56390" y2="41899"/>
                        <a14:foregroundMark x1="78727" y1="31758" x2="78727" y2="31758"/>
                        <a14:foregroundMark x1="79610" y1="31313" x2="79610" y2="31313"/>
                        <a14:foregroundMark x1="80364" y1="31475" x2="81195" y2="31556"/>
                        <a14:foregroundMark x1="59065" y1="40283" x2="56338" y2="41131"/>
                        <a14:foregroundMark x1="81844" y1="32081" x2="81844" y2="320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0131" y="4613034"/>
            <a:ext cx="7772400" cy="4996543"/>
          </a:xfrm>
          <a:prstGeom prst="rect">
            <a:avLst/>
          </a:prstGeom>
        </p:spPr>
      </p:pic>
      <p:pic>
        <p:nvPicPr>
          <p:cNvPr id="9" name="Picture 8" descr="A plate of spaghetti with tomatoes falling&#10;&#10;Description automatically generated">
            <a:extLst>
              <a:ext uri="{FF2B5EF4-FFF2-40B4-BE49-F238E27FC236}">
                <a16:creationId xmlns:a16="http://schemas.microsoft.com/office/drawing/2014/main" id="{6F181D3F-25BF-712B-F84D-A175F6BB771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32542" y1="39895" x2="36736" y2="43937"/>
                        <a14:foregroundMark x1="33502" y1="37672" x2="33957" y2="38884"/>
                        <a14:foregroundMark x1="60030" y1="26920" x2="56190" y2="30356"/>
                        <a14:foregroundMark x1="45528" y1="20493" x2="48004" y2="24778"/>
                        <a14:foregroundMark x1="48004" y1="24778" x2="46286" y2="20493"/>
                        <a14:foregroundMark x1="27337" y1="49272" x2="32087" y2="51738"/>
                        <a14:foregroundMark x1="74533" y1="65804" x2="77312" y2="66532"/>
                        <a14:foregroundMark x1="64022" y1="39127" x2="64022" y2="391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3975" y="5094334"/>
            <a:ext cx="3486621" cy="4358276"/>
          </a:xfrm>
          <a:prstGeom prst="rect">
            <a:avLst/>
          </a:prstGeom>
        </p:spPr>
      </p:pic>
      <p:pic>
        <p:nvPicPr>
          <p:cNvPr id="13" name="Picture 12" descr="A bag and hat with a flag on top of it&#10;&#10;Description automatically generated">
            <a:extLst>
              <a:ext uri="{FF2B5EF4-FFF2-40B4-BE49-F238E27FC236}">
                <a16:creationId xmlns:a16="http://schemas.microsoft.com/office/drawing/2014/main" id="{6CB64695-FE5D-3795-7200-FEE98203FBC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88" b="90821" l="9983" r="89993">
                        <a14:foregroundMark x1="40579" y1="41124" x2="43723" y2="53538"/>
                        <a14:foregroundMark x1="43723" y1="53538" x2="43723" y2="53538"/>
                        <a14:foregroundMark x1="36336" y1="49454" x2="38258" y2="55884"/>
                        <a14:foregroundMark x1="38258" y1="55884" x2="37335" y2="56814"/>
                        <a14:foregroundMark x1="49638" y1="54751" x2="49913" y2="58876"/>
                        <a14:foregroundMark x1="49638" y1="53417" x2="47766" y2="29721"/>
                        <a14:foregroundMark x1="58548" y1="50505" x2="50836" y2="54145"/>
                        <a14:foregroundMark x1="50836" y1="54145" x2="50836" y2="54145"/>
                        <a14:foregroundMark x1="41452" y1="52527" x2="41702" y2="56167"/>
                        <a14:foregroundMark x1="75593" y1="85807" x2="72698" y2="86454"/>
                        <a14:foregroundMark x1="74020" y1="81076" x2="75418" y2="83381"/>
                        <a14:foregroundMark x1="68954" y1="87667" x2="67607" y2="88476"/>
                        <a14:foregroundMark x1="30971" y1="77558" x2="31395" y2="89850"/>
                        <a14:foregroundMark x1="30397" y1="78771" x2="24657" y2="85241"/>
                        <a14:foregroundMark x1="24332" y1="78366" x2="23309" y2="86535"/>
                        <a14:foregroundMark x1="23309" y1="86535" x2="20140" y2="86535"/>
                        <a14:foregroundMark x1="20140" y1="86535" x2="20090" y2="85402"/>
                        <a14:foregroundMark x1="20414" y1="84189" x2="19616" y2="90983"/>
                        <a14:foregroundMark x1="19616" y1="90983" x2="35987" y2="92721"/>
                        <a14:foregroundMark x1="35987" y1="92721" x2="41752" y2="90821"/>
                        <a14:foregroundMark x1="41752" y1="90821" x2="41702" y2="87667"/>
                        <a14:foregroundMark x1="22985" y1="81197" x2="19541" y2="82410"/>
                        <a14:foregroundMark x1="19541" y1="82410" x2="15872" y2="86252"/>
                        <a14:foregroundMark x1="15872" y1="86252" x2="14924" y2="88071"/>
                        <a14:foregroundMark x1="18418" y1="83097" x2="15473" y2="85564"/>
                        <a14:foregroundMark x1="15473" y1="85564" x2="14674" y2="89850"/>
                        <a14:backgroundMark x1="23409" y1="79741" x2="22585" y2="803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7463" y="4437051"/>
            <a:ext cx="7027568" cy="4336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6699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>
            <a:extLst>
              <a:ext uri="{FF2B5EF4-FFF2-40B4-BE49-F238E27FC236}">
                <a16:creationId xmlns:a16="http://schemas.microsoft.com/office/drawing/2014/main" id="{49806008-AFDF-E0A1-F8BD-0D50018E11C8}"/>
              </a:ext>
            </a:extLst>
          </p:cNvPr>
          <p:cNvSpPr/>
          <p:nvPr/>
        </p:nvSpPr>
        <p:spPr>
          <a:xfrm>
            <a:off x="7713665" y="2559698"/>
            <a:ext cx="17257454" cy="11710415"/>
          </a:xfrm>
          <a:custGeom>
            <a:avLst/>
            <a:gdLst/>
            <a:ahLst/>
            <a:cxnLst/>
            <a:rect l="l" t="t" r="r" b="b"/>
            <a:pathLst>
              <a:path w="17257454" h="11710415">
                <a:moveTo>
                  <a:pt x="0" y="0"/>
                </a:moveTo>
                <a:lnTo>
                  <a:pt x="17257455" y="0"/>
                </a:lnTo>
                <a:lnTo>
                  <a:pt x="17257455" y="11710415"/>
                </a:lnTo>
                <a:lnTo>
                  <a:pt x="0" y="1171041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9999"/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1" name="Freeform 4">
            <a:extLst>
              <a:ext uri="{FF2B5EF4-FFF2-40B4-BE49-F238E27FC236}">
                <a16:creationId xmlns:a16="http://schemas.microsoft.com/office/drawing/2014/main" id="{7BCAEADF-0026-82F2-4DFA-8C2C335D9515}"/>
              </a:ext>
            </a:extLst>
          </p:cNvPr>
          <p:cNvSpPr/>
          <p:nvPr/>
        </p:nvSpPr>
        <p:spPr>
          <a:xfrm rot="-1209378">
            <a:off x="7293833" y="-11529236"/>
            <a:ext cx="19206908" cy="18030484"/>
          </a:xfrm>
          <a:custGeom>
            <a:avLst/>
            <a:gdLst/>
            <a:ahLst/>
            <a:cxnLst/>
            <a:rect l="l" t="t" r="r" b="b"/>
            <a:pathLst>
              <a:path w="19206908" h="18030484">
                <a:moveTo>
                  <a:pt x="0" y="0"/>
                </a:moveTo>
                <a:lnTo>
                  <a:pt x="19206907" y="0"/>
                </a:lnTo>
                <a:lnTo>
                  <a:pt x="19206907" y="18030484"/>
                </a:lnTo>
                <a:lnTo>
                  <a:pt x="0" y="1803048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2" name="Freeform 5">
            <a:extLst>
              <a:ext uri="{FF2B5EF4-FFF2-40B4-BE49-F238E27FC236}">
                <a16:creationId xmlns:a16="http://schemas.microsoft.com/office/drawing/2014/main" id="{9146133B-AA3E-F0FA-F4F5-B8831B362DCD}"/>
              </a:ext>
            </a:extLst>
          </p:cNvPr>
          <p:cNvSpPr/>
          <p:nvPr/>
        </p:nvSpPr>
        <p:spPr>
          <a:xfrm rot="900000">
            <a:off x="9467049" y="-6185248"/>
            <a:ext cx="19930400" cy="10656232"/>
          </a:xfrm>
          <a:custGeom>
            <a:avLst/>
            <a:gdLst/>
            <a:ahLst/>
            <a:cxnLst/>
            <a:rect l="l" t="t" r="r" b="b"/>
            <a:pathLst>
              <a:path w="17108254" h="11334218">
                <a:moveTo>
                  <a:pt x="0" y="0"/>
                </a:moveTo>
                <a:lnTo>
                  <a:pt x="17108253" y="0"/>
                </a:lnTo>
                <a:lnTo>
                  <a:pt x="17108253" y="11334218"/>
                </a:lnTo>
                <a:lnTo>
                  <a:pt x="0" y="1133421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3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pic>
        <p:nvPicPr>
          <p:cNvPr id="16" name="Picture 15" descr="A black and white logo&#10;&#10;Description automatically generated">
            <a:extLst>
              <a:ext uri="{FF2B5EF4-FFF2-40B4-BE49-F238E27FC236}">
                <a16:creationId xmlns:a16="http://schemas.microsoft.com/office/drawing/2014/main" id="{F8193F32-6698-2EA6-CE59-5D4FDB1088E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577" y="8801099"/>
            <a:ext cx="4377038" cy="137922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F6104C6-7829-7671-34C0-BFD254BA8509}"/>
              </a:ext>
            </a:extLst>
          </p:cNvPr>
          <p:cNvSpPr txBox="1"/>
          <p:nvPr/>
        </p:nvSpPr>
        <p:spPr>
          <a:xfrm>
            <a:off x="412527" y="1333500"/>
            <a:ext cx="15220950" cy="63938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5400" b="1" u="sng" kern="0" dirty="0">
                <a:solidFill>
                  <a:srgbClr val="FFC000"/>
                </a:solidFill>
                <a:effectLst/>
                <a:latin typeface="Bebas Neue" panose="020B0606020202050201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Qualifications</a:t>
            </a:r>
            <a:r>
              <a:rPr lang="en-GB" sz="5400" kern="0" dirty="0">
                <a:solidFill>
                  <a:srgbClr val="FFC000"/>
                </a:solidFill>
                <a:effectLst/>
                <a:latin typeface="Bebas Neue" panose="020B0606020202050201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GB" sz="5400" kern="100" dirty="0">
              <a:solidFill>
                <a:srgbClr val="FFC000"/>
              </a:solidFill>
              <a:effectLst/>
              <a:latin typeface="Bebas Neue" panose="020B0606020202050201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GB" sz="2800" kern="100" dirty="0">
              <a:solidFill>
                <a:schemeClr val="bg1"/>
              </a:solidFill>
              <a:effectLst/>
              <a:latin typeface="Montserrat" panose="00000500000000000000" pitchFamily="50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200000"/>
              </a:lnSpc>
              <a:buBlip>
                <a:blip r:embed="rId8"/>
              </a:buBlip>
            </a:pPr>
            <a:r>
              <a:rPr lang="en-GB" sz="2800" kern="0" dirty="0">
                <a:solidFill>
                  <a:schemeClr val="bg1"/>
                </a:solidFill>
                <a:effectLst/>
                <a:latin typeface="Montserrat" panose="00000500000000000000" pitchFamily="50" charset="0"/>
                <a:ea typeface="Times New Roman" panose="02020603050405020304" pitchFamily="18" charset="0"/>
                <a:cs typeface="Times New Roman" panose="02020603050405020304" pitchFamily="18" charset="0"/>
              </a:rPr>
              <a:t>August – November 2024</a:t>
            </a:r>
            <a:endParaRPr lang="en-GB" sz="2800" kern="100" dirty="0">
              <a:solidFill>
                <a:schemeClr val="bg1"/>
              </a:solidFill>
              <a:effectLst/>
              <a:latin typeface="Montserrat" panose="00000500000000000000" pitchFamily="50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200000"/>
              </a:lnSpc>
              <a:buBlip>
                <a:blip r:embed="rId8"/>
              </a:buBlip>
            </a:pPr>
            <a:r>
              <a:rPr lang="en-GB" sz="2800" kern="0" dirty="0">
                <a:solidFill>
                  <a:schemeClr val="bg1"/>
                </a:solidFill>
                <a:effectLst/>
                <a:latin typeface="Montserrat" panose="00000500000000000000" pitchFamily="50" charset="0"/>
                <a:ea typeface="Times New Roman" panose="02020603050405020304" pitchFamily="18" charset="0"/>
                <a:cs typeface="Times New Roman" panose="02020603050405020304" pitchFamily="18" charset="0"/>
              </a:rPr>
              <a:t>50 Team IBAs  x  £50,000 APE Team Activated Business</a:t>
            </a:r>
            <a:endParaRPr lang="en-GB" sz="2800" kern="100" dirty="0">
              <a:solidFill>
                <a:schemeClr val="bg1"/>
              </a:solidFill>
              <a:effectLst/>
              <a:latin typeface="Montserrat" panose="00000500000000000000" pitchFamily="50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200000"/>
              </a:lnSpc>
              <a:buBlip>
                <a:blip r:embed="rId8"/>
              </a:buBlip>
            </a:pPr>
            <a:r>
              <a:rPr lang="en-GB" sz="2800" kern="0" dirty="0">
                <a:solidFill>
                  <a:schemeClr val="bg1"/>
                </a:solidFill>
                <a:effectLst/>
                <a:latin typeface="Montserrat" panose="00000500000000000000" pitchFamily="50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Persistency including CFI must be above 90%</a:t>
            </a:r>
            <a:endParaRPr lang="en-GB" sz="2800" kern="100" dirty="0">
              <a:solidFill>
                <a:schemeClr val="bg1"/>
              </a:solidFill>
              <a:effectLst/>
              <a:latin typeface="Montserrat" panose="00000500000000000000" pitchFamily="50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200000"/>
              </a:lnSpc>
              <a:buBlip>
                <a:blip r:embed="rId8"/>
              </a:buBlip>
            </a:pPr>
            <a:r>
              <a:rPr lang="en-GB" sz="2800" kern="0" dirty="0">
                <a:solidFill>
                  <a:schemeClr val="bg1"/>
                </a:solidFill>
                <a:effectLst/>
                <a:latin typeface="Montserrat" panose="00000500000000000000" pitchFamily="50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Max £1,000 to count per policy</a:t>
            </a:r>
            <a:endParaRPr lang="en-GB" sz="2800" kern="100" dirty="0">
              <a:solidFill>
                <a:schemeClr val="bg1"/>
              </a:solidFill>
              <a:effectLst/>
              <a:latin typeface="Montserrat" panose="00000500000000000000" pitchFamily="50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200000"/>
              </a:lnSpc>
              <a:buBlip>
                <a:blip r:embed="rId8"/>
              </a:buBlip>
            </a:pPr>
            <a:r>
              <a:rPr lang="en-GB" sz="2800" kern="0" dirty="0">
                <a:solidFill>
                  <a:schemeClr val="bg1"/>
                </a:solidFill>
                <a:effectLst/>
                <a:latin typeface="Montserrat" panose="00000500000000000000" pitchFamily="50" charset="0"/>
                <a:ea typeface="Times New Roman" panose="02020603050405020304" pitchFamily="18" charset="0"/>
                <a:cs typeface="Times New Roman" panose="02020603050405020304" pitchFamily="18" charset="0"/>
              </a:rPr>
              <a:t>No more than 50% from one leg </a:t>
            </a:r>
            <a:endParaRPr lang="en-GB" sz="2800" kern="100" dirty="0">
              <a:solidFill>
                <a:schemeClr val="bg1"/>
              </a:solidFill>
              <a:effectLst/>
              <a:latin typeface="Montserrat" panose="00000500000000000000" pitchFamily="50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200000"/>
              </a:lnSpc>
              <a:buBlip>
                <a:blip r:embed="rId8"/>
              </a:buBlip>
            </a:pPr>
            <a:r>
              <a:rPr lang="en-GB" sz="2800" kern="0" dirty="0">
                <a:solidFill>
                  <a:schemeClr val="bg1"/>
                </a:solidFill>
                <a:effectLst/>
                <a:latin typeface="Montserrat" panose="00000500000000000000" pitchFamily="50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Contest is open to </a:t>
            </a:r>
            <a:r>
              <a:rPr lang="en-GB" sz="2800" b="1" kern="0" dirty="0">
                <a:solidFill>
                  <a:schemeClr val="bg1"/>
                </a:solidFill>
                <a:effectLst/>
                <a:latin typeface="Montserrat" panose="00000500000000000000" pitchFamily="50" charset="0"/>
                <a:ea typeface="Times New Roman" panose="02020603050405020304" pitchFamily="18" charset="0"/>
                <a:cs typeface="Times New Roman" panose="02020603050405020304" pitchFamily="18" charset="0"/>
              </a:rPr>
              <a:t>ALL LEVELS</a:t>
            </a:r>
            <a:endParaRPr lang="en-GB" sz="2800" b="1" kern="100" dirty="0">
              <a:solidFill>
                <a:schemeClr val="bg1"/>
              </a:solidFill>
              <a:effectLst/>
              <a:latin typeface="Montserrat" panose="00000500000000000000" pitchFamily="50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531593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</TotalTime>
  <Words>201</Words>
  <Application>Microsoft Office PowerPoint</Application>
  <PresentationFormat>Custom</PresentationFormat>
  <Paragraphs>20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2" baseType="lpstr">
      <vt:lpstr>Arial</vt:lpstr>
      <vt:lpstr>Calibri</vt:lpstr>
      <vt:lpstr>Bebas Neue</vt:lpstr>
      <vt:lpstr>Montserrat</vt:lpstr>
      <vt:lpstr>Bukhari Script</vt:lpstr>
      <vt:lpstr>Bebas Neue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Rome</dc:title>
  <cp:lastModifiedBy>George Jenkins</cp:lastModifiedBy>
  <cp:revision>3</cp:revision>
  <dcterms:created xsi:type="dcterms:W3CDTF">2006-08-16T00:00:00Z</dcterms:created>
  <dcterms:modified xsi:type="dcterms:W3CDTF">2024-07-31T14:51:26Z</dcterms:modified>
  <dc:identifier>DAGMgsVyBKo</dc:identifier>
</cp:coreProperties>
</file>