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529" r:id="rId7"/>
    <p:sldId id="261" r:id="rId8"/>
    <p:sldId id="262" r:id="rId9"/>
    <p:sldId id="263" r:id="rId10"/>
    <p:sldId id="264" r:id="rId11"/>
    <p:sldId id="265" r:id="rId12"/>
    <p:sldId id="53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84C92-C417-490E-9CD1-8FB8179210AF}" v="5" dt="2024-06-21T12:33:13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ana Shete" userId="37e74582-fd8f-49a1-a41f-9b69afa4b3c2" providerId="ADAL" clId="{21284C92-C417-490E-9CD1-8FB8179210AF}"/>
    <pc:docChg chg="custSel addSld delSld modSld">
      <pc:chgData name="Rachana Shete" userId="37e74582-fd8f-49a1-a41f-9b69afa4b3c2" providerId="ADAL" clId="{21284C92-C417-490E-9CD1-8FB8179210AF}" dt="2024-06-21T12:33:11.634" v="8" actId="47"/>
      <pc:docMkLst>
        <pc:docMk/>
      </pc:docMkLst>
      <pc:sldChg chg="del">
        <pc:chgData name="Rachana Shete" userId="37e74582-fd8f-49a1-a41f-9b69afa4b3c2" providerId="ADAL" clId="{21284C92-C417-490E-9CD1-8FB8179210AF}" dt="2024-06-21T12:29:55.016" v="4" actId="47"/>
        <pc:sldMkLst>
          <pc:docMk/>
          <pc:sldMk cId="415824975" sldId="260"/>
        </pc:sldMkLst>
      </pc:sldChg>
      <pc:sldChg chg="modSp mod">
        <pc:chgData name="Rachana Shete" userId="37e74582-fd8f-49a1-a41f-9b69afa4b3c2" providerId="ADAL" clId="{21284C92-C417-490E-9CD1-8FB8179210AF}" dt="2024-06-21T12:29:53.460" v="1" actId="27636"/>
        <pc:sldMkLst>
          <pc:docMk/>
          <pc:sldMk cId="940997118" sldId="263"/>
        </pc:sldMkLst>
        <pc:spChg chg="mod">
          <ac:chgData name="Rachana Shete" userId="37e74582-fd8f-49a1-a41f-9b69afa4b3c2" providerId="ADAL" clId="{21284C92-C417-490E-9CD1-8FB8179210AF}" dt="2024-06-21T12:29:53.460" v="1" actId="27636"/>
          <ac:spMkLst>
            <pc:docMk/>
            <pc:sldMk cId="940997118" sldId="263"/>
            <ac:spMk id="2" creationId="{A2FF7F34-E6FF-35E2-33DA-FC43A5E0F149}"/>
          </ac:spMkLst>
        </pc:spChg>
      </pc:sldChg>
      <pc:sldChg chg="modSp mod">
        <pc:chgData name="Rachana Shete" userId="37e74582-fd8f-49a1-a41f-9b69afa4b3c2" providerId="ADAL" clId="{21284C92-C417-490E-9CD1-8FB8179210AF}" dt="2024-06-21T12:29:53.470" v="2" actId="27636"/>
        <pc:sldMkLst>
          <pc:docMk/>
          <pc:sldMk cId="2883945932" sldId="265"/>
        </pc:sldMkLst>
        <pc:spChg chg="mod">
          <ac:chgData name="Rachana Shete" userId="37e74582-fd8f-49a1-a41f-9b69afa4b3c2" providerId="ADAL" clId="{21284C92-C417-490E-9CD1-8FB8179210AF}" dt="2024-06-21T12:29:53.470" v="2" actId="27636"/>
          <ac:spMkLst>
            <pc:docMk/>
            <pc:sldMk cId="2883945932" sldId="265"/>
            <ac:spMk id="2" creationId="{3FEC6840-3223-D9D8-FB6C-2B046BA7196D}"/>
          </ac:spMkLst>
        </pc:spChg>
      </pc:sldChg>
      <pc:sldChg chg="del">
        <pc:chgData name="Rachana Shete" userId="37e74582-fd8f-49a1-a41f-9b69afa4b3c2" providerId="ADAL" clId="{21284C92-C417-490E-9CD1-8FB8179210AF}" dt="2024-06-21T12:30:09.353" v="6" actId="47"/>
        <pc:sldMkLst>
          <pc:docMk/>
          <pc:sldMk cId="2712438629" sldId="266"/>
        </pc:sldMkLst>
      </pc:sldChg>
      <pc:sldChg chg="modSp mod">
        <pc:chgData name="Rachana Shete" userId="37e74582-fd8f-49a1-a41f-9b69afa4b3c2" providerId="ADAL" clId="{21284C92-C417-490E-9CD1-8FB8179210AF}" dt="2024-06-21T12:29:53.502" v="3" actId="27636"/>
        <pc:sldMkLst>
          <pc:docMk/>
          <pc:sldMk cId="4230056786" sldId="275"/>
        </pc:sldMkLst>
        <pc:spChg chg="mod">
          <ac:chgData name="Rachana Shete" userId="37e74582-fd8f-49a1-a41f-9b69afa4b3c2" providerId="ADAL" clId="{21284C92-C417-490E-9CD1-8FB8179210AF}" dt="2024-06-21T12:29:53.502" v="3" actId="27636"/>
          <ac:spMkLst>
            <pc:docMk/>
            <pc:sldMk cId="4230056786" sldId="275"/>
            <ac:spMk id="2" creationId="{25562480-A498-0A30-0102-EECE726F5DDF}"/>
          </ac:spMkLst>
        </pc:spChg>
      </pc:sldChg>
      <pc:sldChg chg="add">
        <pc:chgData name="Rachana Shete" userId="37e74582-fd8f-49a1-a41f-9b69afa4b3c2" providerId="ADAL" clId="{21284C92-C417-490E-9CD1-8FB8179210AF}" dt="2024-06-21T12:29:53.323" v="0"/>
        <pc:sldMkLst>
          <pc:docMk/>
          <pc:sldMk cId="975430492" sldId="529"/>
        </pc:sldMkLst>
      </pc:sldChg>
      <pc:sldChg chg="add del">
        <pc:chgData name="Rachana Shete" userId="37e74582-fd8f-49a1-a41f-9b69afa4b3c2" providerId="ADAL" clId="{21284C92-C417-490E-9CD1-8FB8179210AF}" dt="2024-06-21T12:33:11.634" v="8" actId="47"/>
        <pc:sldMkLst>
          <pc:docMk/>
          <pc:sldMk cId="3723834493" sldId="530"/>
        </pc:sldMkLst>
      </pc:sldChg>
      <pc:sldChg chg="del">
        <pc:chgData name="Rachana Shete" userId="37e74582-fd8f-49a1-a41f-9b69afa4b3c2" providerId="ADAL" clId="{21284C92-C417-490E-9CD1-8FB8179210AF}" dt="2024-06-21T12:33:01.523" v="7"/>
        <pc:sldMkLst>
          <pc:docMk/>
          <pc:sldMk cId="458648307" sldId="5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86E7-E1E0-42AA-928D-4494ADC910C8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13DB-9EFB-4896-8753-245CFD0E6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7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Animation Notes - £2,560,000 in 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841BF-CB3A-48E1-BA1B-BC7D528F33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0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BD64-4865-C80A-B840-3FCC949D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61C15-E268-0550-6F52-85DF6A3A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A104-8DEA-4844-AB85-37568B77191B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822C7-8C5C-281B-009B-97D0E99B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22B4C-02F3-12FB-FCBA-32F55993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7C6E-30AF-4393-96FB-8E33D08D7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4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1EDE-3A7E-480F-A816-B809C1E2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22FCC-2177-4888-BFE2-B4BC84E2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ED447-6FA2-416D-B984-E188F5D1C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40D810-EC32-46A5-9BD2-4D5C9DB75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225648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D23D-34C2-4610-8861-79045F46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7DEB2-3D62-4348-ACD9-67B16FE4A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9C04D-E6E9-42FF-9D2D-8EFBE8546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A98451-5140-4FE4-A314-53E5F3AAF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266427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895F-3B45-4833-9EA8-3DA051F6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F6DC-A997-4A62-A1DA-F7E140216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08FAF2-4BE2-4B19-9570-5A9FDF414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108487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D0D0-8657-4A1C-BAE9-2F5A0AE82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554482"/>
            <a:ext cx="9144000" cy="1747665"/>
          </a:xfrm>
        </p:spPr>
        <p:txBody>
          <a:bodyPr anchor="b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B22BA-CA6D-4F09-A919-9A5AEABBC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411582"/>
            <a:ext cx="9144000" cy="42642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6F19BB6-57B2-4C5B-A21A-C8EE6E051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157589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895F-3B45-4833-9EA8-3DA051F6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F6DC-A997-4A62-A1DA-F7E140216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08FAF2-4BE2-4B19-9570-5A9FDF414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63887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463B-7874-4047-904E-E73E2555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3015C-1221-461B-A275-EE61E437A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CDBC28-C359-483D-90EF-182846A7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150231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4782-AEAC-49BA-BE6D-2FCEFCB9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CBCFE-56CF-49C6-9F90-7A64B28DC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6824D-5451-4AAA-AB68-5598993BC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0F51E7-2486-4345-BD51-CA1DC89DF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236518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87DF-2EBA-4559-BE6F-A639E9C5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4F894-8AD5-45BB-AA23-3499DC9E0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81CB8-E962-4F91-9AF3-7E3DD8D7D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8CEBC-5FCB-48C3-B062-7216E1BA3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EEB87-C913-44A9-9BAC-8B1F17864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D5F355-15A7-4509-AFAB-2427979B0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13588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11D1-0452-4E03-9A81-133F84B4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93371B-D35E-49A8-B6AE-F8AD88A8A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424979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E5273-2D37-4FDB-ADAD-23671D7F1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</p:spTree>
    <p:extLst>
      <p:ext uri="{BB962C8B-B14F-4D97-AF65-F5344CB8AC3E}">
        <p14:creationId xmlns:p14="http://schemas.microsoft.com/office/powerpoint/2010/main" val="417884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3FD-9154-6D17-7953-045EE0C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931DC-F7FD-A514-B191-32539C2C1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621B1-7FA9-4152-B713-3696B2934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8A104-8DEA-4844-AB85-37568B77191B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647B-46EC-A58B-9A4D-515B97CEC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0E6B6-23D3-B716-B742-FC8F9F987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FD7C6E-30AF-4393-96FB-8E33D08D7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5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CC187-296D-414C-8DF1-D6FF9CE8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73A71-FAC7-4852-8E82-B2852ADED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9DE6-C300-4269-956B-B9563B0CC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415961"/>
            <a:ext cx="105155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endParaRPr lang="en-GB"/>
          </a:p>
          <a:p>
            <a:r>
              <a:rPr lang="en-GB" sz="800"/>
              <a:t>THIS INFORMATION IS FOR ILLUSTRATIVE AND EDUCATION PURPOSES ONLY. ALL INFORMATION DISCUSSED IS FACTUAL INFORMATION AND IS NOT ADVICE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998FE1-D039-4D11-9EF2-EAE1391BB683}"/>
              </a:ext>
            </a:extLst>
          </p:cNvPr>
          <p:cNvGrpSpPr/>
          <p:nvPr userDrawn="1"/>
        </p:nvGrpSpPr>
        <p:grpSpPr>
          <a:xfrm>
            <a:off x="0" y="6732413"/>
            <a:ext cx="12192000" cy="159244"/>
            <a:chOff x="0" y="6738567"/>
            <a:chExt cx="12192000" cy="1196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773143-6AAB-4785-BF33-21FAC56B66B0}"/>
                </a:ext>
              </a:extLst>
            </p:cNvPr>
            <p:cNvSpPr/>
            <p:nvPr userDrawn="1"/>
          </p:nvSpPr>
          <p:spPr>
            <a:xfrm>
              <a:off x="0" y="6738567"/>
              <a:ext cx="2032000" cy="119641"/>
            </a:xfrm>
            <a:prstGeom prst="rect">
              <a:avLst/>
            </a:prstGeom>
            <a:solidFill>
              <a:srgbClr val="02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F0955B-79AE-44BC-8CBE-38151819D5A7}"/>
                </a:ext>
              </a:extLst>
            </p:cNvPr>
            <p:cNvSpPr/>
            <p:nvPr userDrawn="1"/>
          </p:nvSpPr>
          <p:spPr>
            <a:xfrm>
              <a:off x="2032000" y="6738567"/>
              <a:ext cx="6096000" cy="119433"/>
            </a:xfrm>
            <a:prstGeom prst="rect">
              <a:avLst/>
            </a:prstGeom>
            <a:solidFill>
              <a:srgbClr val="355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6788AE-098B-418F-B16F-2D68429D4BA5}"/>
                </a:ext>
              </a:extLst>
            </p:cNvPr>
            <p:cNvSpPr/>
            <p:nvPr userDrawn="1"/>
          </p:nvSpPr>
          <p:spPr>
            <a:xfrm>
              <a:off x="8128000" y="6738567"/>
              <a:ext cx="2032000" cy="119641"/>
            </a:xfrm>
            <a:prstGeom prst="rect">
              <a:avLst/>
            </a:prstGeom>
            <a:solidFill>
              <a:srgbClr val="3B5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5A8355-39FE-40DD-88DE-DA2D3B315277}"/>
                </a:ext>
              </a:extLst>
            </p:cNvPr>
            <p:cNvSpPr/>
            <p:nvPr userDrawn="1"/>
          </p:nvSpPr>
          <p:spPr>
            <a:xfrm>
              <a:off x="10160000" y="6738567"/>
              <a:ext cx="2032000" cy="119641"/>
            </a:xfrm>
            <a:prstGeom prst="rect">
              <a:avLst/>
            </a:prstGeom>
            <a:solidFill>
              <a:srgbClr val="48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509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1BC7C2-5C77-12B2-3A48-226F1D18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B5409-22AE-EC1A-5768-A371D2880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6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EC6840-3223-D9D8-FB6C-2B046BA7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>
                <a:latin typeface="Montserrat"/>
              </a:rPr>
              <a:t>Problems Facing Families Today</a:t>
            </a:r>
            <a:br>
              <a:rPr lang="en-US" sz="4200">
                <a:latin typeface="Montserrat"/>
              </a:rPr>
            </a:br>
            <a:br>
              <a:rPr lang="en-US" sz="4200">
                <a:latin typeface="Montserrat"/>
              </a:rPr>
            </a:br>
            <a:r>
              <a:rPr lang="en-US" sz="4200">
                <a:latin typeface="Montserrat"/>
              </a:rPr>
              <a:t>Let's Talk Debt Freedom</a:t>
            </a:r>
            <a:endParaRPr lang="en-US" sz="4200" dirty="0">
              <a:latin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E032A-4B2B-005D-FA8F-F15C80BDDD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4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797-6509-4862-9AA3-7BE7DBB7C9A6}"/>
              </a:ext>
            </a:extLst>
          </p:cNvPr>
          <p:cNvSpPr/>
          <p:nvPr/>
        </p:nvSpPr>
        <p:spPr>
          <a:xfrm>
            <a:off x="5973772" y="536563"/>
            <a:ext cx="5653960" cy="5592726"/>
          </a:xfrm>
          <a:prstGeom prst="rect">
            <a:avLst/>
          </a:prstGeom>
          <a:solidFill>
            <a:srgbClr val="46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635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5C411-FFD4-4FA5-AB93-8AA4D681D8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79726" y="582502"/>
            <a:ext cx="4896775" cy="1336457"/>
          </a:xfrm>
        </p:spPr>
        <p:txBody>
          <a:bodyPr/>
          <a:lstStyle/>
          <a:p>
            <a:r>
              <a:rPr lang="en-GB" sz="3200" dirty="0"/>
              <a:t>Do You Know How The Banks Make Money?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6D67E-5BFD-456F-BDA7-0226126110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79726" y="2029171"/>
            <a:ext cx="4754733" cy="35135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239395" indent="0">
              <a:lnSpc>
                <a:spcPct val="109100"/>
              </a:lnSpc>
              <a:spcBef>
                <a:spcPts val="100"/>
              </a:spcBef>
              <a:buNone/>
            </a:pPr>
            <a:r>
              <a:rPr lang="en-GB" sz="1800" spc="5" dirty="0">
                <a:latin typeface="Montserrat"/>
                <a:cs typeface="Montserrat"/>
              </a:rPr>
              <a:t>The </a:t>
            </a:r>
            <a:r>
              <a:rPr lang="en-GB" sz="1800" b="1" i="1" dirty="0">
                <a:latin typeface="Montserrat"/>
                <a:cs typeface="Montserrat"/>
              </a:rPr>
              <a:t>Rule of 72 </a:t>
            </a:r>
            <a:r>
              <a:rPr lang="en-GB" sz="1800" spc="-10" dirty="0">
                <a:latin typeface="Montserrat"/>
                <a:cs typeface="Montserrat"/>
              </a:rPr>
              <a:t>approximates </a:t>
            </a:r>
            <a:r>
              <a:rPr lang="en-GB" sz="1800" dirty="0">
                <a:latin typeface="Montserrat"/>
                <a:cs typeface="Montserrat"/>
              </a:rPr>
              <a:t>the number of </a:t>
            </a:r>
            <a:r>
              <a:rPr lang="en-GB" sz="1800" spc="-10" dirty="0">
                <a:latin typeface="Montserrat"/>
                <a:cs typeface="Montserrat"/>
              </a:rPr>
              <a:t>years </a:t>
            </a:r>
            <a:r>
              <a:rPr lang="en-GB" sz="1800" dirty="0">
                <a:latin typeface="Montserrat"/>
                <a:cs typeface="Montserrat"/>
              </a:rPr>
              <a:t>it will </a:t>
            </a:r>
            <a:r>
              <a:rPr lang="en-GB" sz="1800" spc="-10" dirty="0">
                <a:latin typeface="Montserrat"/>
                <a:cs typeface="Montserrat"/>
              </a:rPr>
              <a:t>take </a:t>
            </a:r>
            <a:r>
              <a:rPr lang="en-GB" sz="1800" spc="-15" dirty="0">
                <a:latin typeface="Montserrat"/>
                <a:cs typeface="Montserrat"/>
              </a:rPr>
              <a:t>to </a:t>
            </a:r>
            <a:r>
              <a:rPr lang="en-GB" sz="1800" dirty="0">
                <a:latin typeface="Montserrat"/>
                <a:cs typeface="Montserrat"/>
              </a:rPr>
              <a:t>double </a:t>
            </a:r>
            <a:r>
              <a:rPr lang="en-GB" sz="1800" spc="-5" dirty="0">
                <a:latin typeface="Montserrat"/>
                <a:cs typeface="Montserrat"/>
              </a:rPr>
              <a:t>your money </a:t>
            </a:r>
            <a:r>
              <a:rPr lang="en-GB" sz="1800" dirty="0">
                <a:latin typeface="Montserrat"/>
                <a:cs typeface="Montserrat"/>
              </a:rPr>
              <a:t>at a </a:t>
            </a:r>
            <a:r>
              <a:rPr lang="en-GB" sz="1800" spc="10" dirty="0">
                <a:latin typeface="Montserrat"/>
                <a:cs typeface="Montserrat"/>
              </a:rPr>
              <a:t>fixed </a:t>
            </a:r>
            <a:r>
              <a:rPr lang="en-GB" sz="1800" spc="-10" dirty="0">
                <a:latin typeface="Montserrat"/>
                <a:cs typeface="Montserrat"/>
              </a:rPr>
              <a:t>rate </a:t>
            </a:r>
            <a:r>
              <a:rPr lang="en-GB" sz="1800" dirty="0">
                <a:latin typeface="Montserrat"/>
                <a:cs typeface="Montserrat"/>
              </a:rPr>
              <a:t>of </a:t>
            </a:r>
            <a:r>
              <a:rPr lang="en-GB" sz="1800" spc="-5" dirty="0">
                <a:latin typeface="Montserrat"/>
                <a:cs typeface="Montserrat"/>
              </a:rPr>
              <a:t>interest.</a:t>
            </a:r>
            <a:r>
              <a:rPr lang="en-GB" spc="-5" dirty="0">
                <a:latin typeface="Montserrat"/>
                <a:cs typeface="Montserrat"/>
              </a:rPr>
              <a:t> </a:t>
            </a:r>
            <a:endParaRPr lang="en-GB" dirty="0">
              <a:latin typeface="Montserrat"/>
              <a:cs typeface="Montserrat"/>
            </a:endParaRPr>
          </a:p>
          <a:p>
            <a:pPr marL="0" marR="239395" indent="0">
              <a:lnSpc>
                <a:spcPct val="109100"/>
              </a:lnSpc>
              <a:spcBef>
                <a:spcPts val="100"/>
              </a:spcBef>
              <a:buNone/>
            </a:pPr>
            <a:r>
              <a:rPr lang="en-GB" dirty="0">
                <a:latin typeface="Montserrat"/>
                <a:cs typeface="Montserrat"/>
              </a:rPr>
              <a:t>To</a:t>
            </a:r>
            <a:r>
              <a:rPr lang="en-GB" sz="1800" spc="-75" dirty="0">
                <a:latin typeface="Montserrat"/>
                <a:cs typeface="Montserrat"/>
              </a:rPr>
              <a:t> </a:t>
            </a:r>
            <a:r>
              <a:rPr lang="en-GB" spc="-5" dirty="0">
                <a:latin typeface="Montserrat"/>
                <a:cs typeface="Montserrat"/>
              </a:rPr>
              <a:t>calculate</a:t>
            </a:r>
            <a:r>
              <a:rPr lang="en-GB" sz="1800" spc="-5" dirty="0">
                <a:latin typeface="Montserrat"/>
                <a:cs typeface="Montserrat"/>
              </a:rPr>
              <a:t> </a:t>
            </a:r>
            <a:r>
              <a:rPr lang="en-GB" spc="-5" dirty="0">
                <a:latin typeface="Montserrat"/>
                <a:cs typeface="Montserrat"/>
              </a:rPr>
              <a:t>it, you </a:t>
            </a:r>
            <a:r>
              <a:rPr lang="en-GB" dirty="0">
                <a:latin typeface="Montserrat"/>
                <a:cs typeface="Montserrat"/>
              </a:rPr>
              <a:t>divide</a:t>
            </a:r>
            <a:r>
              <a:rPr lang="en-GB" sz="1800" dirty="0">
                <a:latin typeface="Montserrat"/>
                <a:cs typeface="Montserrat"/>
              </a:rPr>
              <a:t> 72 </a:t>
            </a:r>
            <a:r>
              <a:rPr lang="en-GB" sz="1800" spc="-10" dirty="0">
                <a:latin typeface="Montserrat"/>
                <a:cs typeface="Montserrat"/>
              </a:rPr>
              <a:t>by</a:t>
            </a:r>
            <a:r>
              <a:rPr lang="en-GB" sz="1800" spc="-20" dirty="0">
                <a:latin typeface="Montserrat"/>
                <a:cs typeface="Montserrat"/>
              </a:rPr>
              <a:t> </a:t>
            </a:r>
            <a:r>
              <a:rPr lang="en-GB" sz="1800" dirty="0">
                <a:latin typeface="Montserrat"/>
                <a:cs typeface="Montserrat"/>
              </a:rPr>
              <a:t>the </a:t>
            </a:r>
            <a:r>
              <a:rPr lang="en-GB" sz="1800" spc="-10" dirty="0">
                <a:latin typeface="Montserrat"/>
                <a:cs typeface="Montserrat"/>
              </a:rPr>
              <a:t>rate </a:t>
            </a:r>
            <a:r>
              <a:rPr lang="en-GB" sz="1800" dirty="0">
                <a:latin typeface="Montserrat"/>
                <a:cs typeface="Montserrat"/>
              </a:rPr>
              <a:t>of </a:t>
            </a:r>
            <a:r>
              <a:rPr lang="en-GB" sz="1800" spc="-5" dirty="0">
                <a:latin typeface="Montserrat"/>
                <a:cs typeface="Montserrat"/>
              </a:rPr>
              <a:t>return </a:t>
            </a:r>
            <a:r>
              <a:rPr lang="en-GB" sz="1800" dirty="0">
                <a:latin typeface="Montserrat"/>
                <a:cs typeface="Montserrat"/>
              </a:rPr>
              <a:t>that</a:t>
            </a:r>
            <a:r>
              <a:rPr lang="en-GB" sz="1800" spc="-75" dirty="0">
                <a:latin typeface="Montserrat"/>
                <a:cs typeface="Montserrat"/>
              </a:rPr>
              <a:t> </a:t>
            </a:r>
            <a:r>
              <a:rPr lang="en-GB" sz="1800" spc="-5" dirty="0">
                <a:latin typeface="Montserrat"/>
                <a:cs typeface="Montserrat"/>
              </a:rPr>
              <a:t>your investment</a:t>
            </a:r>
            <a:r>
              <a:rPr lang="en-GB" sz="1800" spc="-10" dirty="0">
                <a:latin typeface="Montserrat"/>
                <a:cs typeface="Montserrat"/>
              </a:rPr>
              <a:t> earns</a:t>
            </a:r>
            <a:r>
              <a:rPr lang="en-GB" spc="-10" dirty="0">
                <a:latin typeface="Montserrat"/>
                <a:cs typeface="Montserrat"/>
              </a:rPr>
              <a:t>.</a:t>
            </a:r>
            <a:endParaRPr lang="en-GB" sz="1800" dirty="0">
              <a:latin typeface="Montserrat"/>
              <a:cs typeface="Montserrat"/>
            </a:endParaRPr>
          </a:p>
          <a:p>
            <a:pPr marL="0" marR="5080" indent="0">
              <a:lnSpc>
                <a:spcPct val="100000"/>
              </a:lnSpc>
              <a:spcBef>
                <a:spcPts val="885"/>
              </a:spcBef>
              <a:buNone/>
            </a:pPr>
            <a:r>
              <a:rPr lang="en-GB" b="1" i="1" dirty="0">
                <a:latin typeface="Montserrat"/>
                <a:cs typeface="Montserrat"/>
              </a:rPr>
              <a:t>Doesn't</a:t>
            </a:r>
            <a:r>
              <a:rPr lang="en-GB" sz="1800" b="1" i="1" dirty="0">
                <a:latin typeface="Montserrat"/>
                <a:cs typeface="Montserrat"/>
              </a:rPr>
              <a:t> it </a:t>
            </a:r>
            <a:r>
              <a:rPr lang="en-GB" sz="1800" b="1" i="1" spc="-10" dirty="0">
                <a:latin typeface="Montserrat"/>
                <a:cs typeface="Montserrat"/>
              </a:rPr>
              <a:t>make </a:t>
            </a:r>
            <a:r>
              <a:rPr lang="en-GB" sz="1800" b="1" i="1" dirty="0">
                <a:latin typeface="Montserrat"/>
                <a:cs typeface="Montserrat"/>
              </a:rPr>
              <a:t>sense </a:t>
            </a:r>
            <a:r>
              <a:rPr lang="en-GB" sz="1800" b="1" i="1" spc="-15" dirty="0">
                <a:latin typeface="Montserrat"/>
                <a:cs typeface="Montserrat"/>
              </a:rPr>
              <a:t>to</a:t>
            </a:r>
            <a:r>
              <a:rPr lang="en-GB" sz="1800" b="1" i="1" spc="-70" dirty="0">
                <a:latin typeface="Montserrat"/>
                <a:cs typeface="Montserrat"/>
              </a:rPr>
              <a:t> </a:t>
            </a:r>
            <a:r>
              <a:rPr lang="en-GB" sz="1800" b="1" i="1" dirty="0">
                <a:latin typeface="Montserrat"/>
                <a:cs typeface="Montserrat"/>
              </a:rPr>
              <a:t>get </a:t>
            </a:r>
            <a:r>
              <a:rPr lang="en-GB" b="1" i="1" dirty="0">
                <a:latin typeface="Montserrat"/>
                <a:cs typeface="Montserrat"/>
              </a:rPr>
              <a:t>the</a:t>
            </a:r>
            <a:r>
              <a:rPr lang="en-GB" sz="1800" b="1" i="1" dirty="0">
                <a:latin typeface="Montserrat"/>
                <a:cs typeface="Montserrat"/>
              </a:rPr>
              <a:t> </a:t>
            </a:r>
            <a:r>
              <a:rPr lang="en-GB" b="1" i="1" dirty="0">
                <a:latin typeface="Montserrat"/>
                <a:cs typeface="Montserrat"/>
              </a:rPr>
              <a:t>Rule</a:t>
            </a:r>
            <a:r>
              <a:rPr lang="en-GB" sz="1800" b="1" i="1" dirty="0">
                <a:latin typeface="Montserrat"/>
                <a:cs typeface="Montserrat"/>
              </a:rPr>
              <a:t> </a:t>
            </a:r>
            <a:r>
              <a:rPr lang="en-GB" b="1" i="1" dirty="0">
                <a:latin typeface="Montserrat"/>
                <a:cs typeface="Montserrat"/>
              </a:rPr>
              <a:t>of 72 </a:t>
            </a:r>
            <a:r>
              <a:rPr lang="en-GB" sz="1800" b="1" i="1" spc="-5" dirty="0">
                <a:latin typeface="Montserrat"/>
                <a:cs typeface="Montserrat"/>
              </a:rPr>
              <a:t>working FOR </a:t>
            </a:r>
            <a:r>
              <a:rPr lang="en-GB" sz="1800" b="1" i="1" spc="-10" dirty="0">
                <a:latin typeface="Montserrat"/>
                <a:cs typeface="Montserrat"/>
              </a:rPr>
              <a:t>you </a:t>
            </a:r>
            <a:r>
              <a:rPr lang="en-GB" sz="1800" b="1" i="1" spc="-5" dirty="0">
                <a:latin typeface="Montserrat"/>
                <a:cs typeface="Montserrat"/>
              </a:rPr>
              <a:t>rather </a:t>
            </a:r>
            <a:r>
              <a:rPr lang="en-GB" sz="1800" b="1" i="1" dirty="0">
                <a:latin typeface="Montserrat"/>
                <a:cs typeface="Montserrat"/>
              </a:rPr>
              <a:t>than AGAINST</a:t>
            </a:r>
            <a:r>
              <a:rPr lang="en-GB" sz="1800" b="1" i="1" spc="-40" dirty="0">
                <a:latin typeface="Montserrat"/>
                <a:cs typeface="Montserrat"/>
              </a:rPr>
              <a:t> </a:t>
            </a:r>
            <a:r>
              <a:rPr lang="en-GB" sz="1800" b="1" i="1" dirty="0">
                <a:latin typeface="Montserrat"/>
                <a:cs typeface="Montserrat"/>
              </a:rPr>
              <a:t>you?</a:t>
            </a:r>
          </a:p>
          <a:p>
            <a:pPr marL="0" marR="5080" indent="0">
              <a:lnSpc>
                <a:spcPct val="100000"/>
              </a:lnSpc>
              <a:spcBef>
                <a:spcPts val="885"/>
              </a:spcBef>
              <a:buNone/>
            </a:pPr>
            <a:r>
              <a:rPr lang="en-GB" b="1" i="1" dirty="0">
                <a:latin typeface="Montserrat"/>
                <a:cs typeface="Montserrat"/>
              </a:rPr>
              <a:t>Do you think people need to know this?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56D6465-0948-4452-9263-D7538A88923A}"/>
              </a:ext>
            </a:extLst>
          </p:cNvPr>
          <p:cNvGraphicFramePr>
            <a:graphicFrameLocks noGrp="1"/>
          </p:cNvGraphicFramePr>
          <p:nvPr/>
        </p:nvGraphicFramePr>
        <p:xfrm>
          <a:off x="6144876" y="701368"/>
          <a:ext cx="5311064" cy="525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35">
                  <a:extLst>
                    <a:ext uri="{9D8B030D-6E8A-4147-A177-3AD203B41FA5}">
                      <a16:colId xmlns:a16="http://schemas.microsoft.com/office/drawing/2014/main" val="4130713607"/>
                    </a:ext>
                  </a:extLst>
                </a:gridCol>
                <a:gridCol w="1523443">
                  <a:extLst>
                    <a:ext uri="{9D8B030D-6E8A-4147-A177-3AD203B41FA5}">
                      <a16:colId xmlns:a16="http://schemas.microsoft.com/office/drawing/2014/main" val="2333387325"/>
                    </a:ext>
                  </a:extLst>
                </a:gridCol>
                <a:gridCol w="1523443">
                  <a:extLst>
                    <a:ext uri="{9D8B030D-6E8A-4147-A177-3AD203B41FA5}">
                      <a16:colId xmlns:a16="http://schemas.microsoft.com/office/drawing/2014/main" val="2885421302"/>
                    </a:ext>
                  </a:extLst>
                </a:gridCol>
                <a:gridCol w="1523443">
                  <a:extLst>
                    <a:ext uri="{9D8B030D-6E8A-4147-A177-3AD203B41FA5}">
                      <a16:colId xmlns:a16="http://schemas.microsoft.com/office/drawing/2014/main" val="3634039679"/>
                    </a:ext>
                  </a:extLst>
                </a:gridCol>
              </a:tblGrid>
              <a:tr h="408506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Number of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3%*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6%*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12%*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67328"/>
                  </a:ext>
                </a:extLst>
              </a:tr>
              <a:tr h="53822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31631"/>
                  </a:ext>
                </a:extLst>
              </a:tr>
              <a:tr h="53822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78710"/>
                  </a:ext>
                </a:extLst>
              </a:tr>
              <a:tr h="53822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</a:rPr>
                        <a:t>£20,000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805783"/>
                  </a:ext>
                </a:extLst>
              </a:tr>
              <a:tr h="53822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£80,000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60444"/>
                  </a:ext>
                </a:extLst>
              </a:tr>
              <a:tr h="53822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</a:rPr>
                        <a:t>£20,000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</a:rPr>
                        <a:t>£40,000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£160,000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83834"/>
                  </a:ext>
                </a:extLst>
              </a:tr>
              <a:tr h="53822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£320,000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92296"/>
                  </a:ext>
                </a:extLst>
              </a:tr>
              <a:tr h="53822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</a:rPr>
                        <a:t>£80,000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£640,000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89283"/>
                  </a:ext>
                </a:extLst>
              </a:tr>
              <a:tr h="53822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£1,280,000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17150"/>
                  </a:ext>
                </a:extLst>
              </a:tr>
              <a:tr h="538220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 Medium" panose="00000600000000000000" pitchFamily="50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</a:rPr>
                        <a:t>£40,000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</a:rPr>
                        <a:t>£160,000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£2,560,000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945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EB122-E679-AE4A-B8AF-48856C20B987}"/>
              </a:ext>
            </a:extLst>
          </p:cNvPr>
          <p:cNvGrpSpPr/>
          <p:nvPr/>
        </p:nvGrpSpPr>
        <p:grpSpPr>
          <a:xfrm>
            <a:off x="0" y="6730850"/>
            <a:ext cx="12192000" cy="144766"/>
            <a:chOff x="0" y="6738567"/>
            <a:chExt cx="12192000" cy="11964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791EE1-FF1C-984E-AE99-10A20FEC83B3}"/>
                </a:ext>
              </a:extLst>
            </p:cNvPr>
            <p:cNvSpPr/>
            <p:nvPr userDrawn="1"/>
          </p:nvSpPr>
          <p:spPr>
            <a:xfrm>
              <a:off x="0" y="6738567"/>
              <a:ext cx="2032000" cy="119641"/>
            </a:xfrm>
            <a:prstGeom prst="rect">
              <a:avLst/>
            </a:prstGeom>
            <a:solidFill>
              <a:srgbClr val="02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A0C48E-3D68-7045-8AC8-BE9EC93B06D5}"/>
                </a:ext>
              </a:extLst>
            </p:cNvPr>
            <p:cNvSpPr/>
            <p:nvPr userDrawn="1"/>
          </p:nvSpPr>
          <p:spPr>
            <a:xfrm>
              <a:off x="2032000" y="6738567"/>
              <a:ext cx="6096000" cy="119433"/>
            </a:xfrm>
            <a:prstGeom prst="rect">
              <a:avLst/>
            </a:prstGeom>
            <a:solidFill>
              <a:srgbClr val="355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5B9E0E-575A-3541-AC52-E0ECAA9EB104}"/>
                </a:ext>
              </a:extLst>
            </p:cNvPr>
            <p:cNvSpPr/>
            <p:nvPr userDrawn="1"/>
          </p:nvSpPr>
          <p:spPr>
            <a:xfrm>
              <a:off x="8128000" y="6738567"/>
              <a:ext cx="2032000" cy="119641"/>
            </a:xfrm>
            <a:prstGeom prst="rect">
              <a:avLst/>
            </a:prstGeom>
            <a:solidFill>
              <a:srgbClr val="3B5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9C318E-1DE3-D84C-8A84-F7DCA4328BB6}"/>
                </a:ext>
              </a:extLst>
            </p:cNvPr>
            <p:cNvSpPr/>
            <p:nvPr userDrawn="1"/>
          </p:nvSpPr>
          <p:spPr>
            <a:xfrm>
              <a:off x="10160000" y="6738567"/>
              <a:ext cx="2032000" cy="119641"/>
            </a:xfrm>
            <a:prstGeom prst="rect">
              <a:avLst/>
            </a:prstGeom>
            <a:solidFill>
              <a:srgbClr val="48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7EF3C7-C7C3-4C37-8F50-AE4BE5E5BE6F}"/>
              </a:ext>
            </a:extLst>
          </p:cNvPr>
          <p:cNvSpPr txBox="1"/>
          <p:nvPr/>
        </p:nvSpPr>
        <p:spPr>
          <a:xfrm>
            <a:off x="5924896" y="6371257"/>
            <a:ext cx="565396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*PLEASE NOTE: these rates are for illustrative purposes only.</a:t>
            </a:r>
            <a:endParaRPr kumimoji="0" lang="en-GB" sz="7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BB4D1A-F71C-4FC2-9D05-9D219174439E}"/>
              </a:ext>
            </a:extLst>
          </p:cNvPr>
          <p:cNvSpPr/>
          <p:nvPr/>
        </p:nvSpPr>
        <p:spPr>
          <a:xfrm>
            <a:off x="7115501" y="1226700"/>
            <a:ext cx="1061375" cy="30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7D8288-53C3-4FEC-8760-44E281C23BF6}"/>
              </a:ext>
            </a:extLst>
          </p:cNvPr>
          <p:cNvSpPr/>
          <p:nvPr/>
        </p:nvSpPr>
        <p:spPr>
          <a:xfrm>
            <a:off x="7115501" y="3377210"/>
            <a:ext cx="1061375" cy="30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550E4E-2AFD-4201-BCA5-53E5344604CB}"/>
              </a:ext>
            </a:extLst>
          </p:cNvPr>
          <p:cNvSpPr/>
          <p:nvPr/>
        </p:nvSpPr>
        <p:spPr>
          <a:xfrm>
            <a:off x="7115501" y="5527723"/>
            <a:ext cx="1061375" cy="30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FFB36-A342-4BF5-A42A-9CF9E8555F2D}"/>
              </a:ext>
            </a:extLst>
          </p:cNvPr>
          <p:cNvSpPr/>
          <p:nvPr/>
        </p:nvSpPr>
        <p:spPr>
          <a:xfrm>
            <a:off x="8639501" y="1226700"/>
            <a:ext cx="1061375" cy="30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9CCD1A-C073-4EF0-9321-8E9211092D9B}"/>
              </a:ext>
            </a:extLst>
          </p:cNvPr>
          <p:cNvSpPr/>
          <p:nvPr/>
        </p:nvSpPr>
        <p:spPr>
          <a:xfrm>
            <a:off x="8639501" y="3377210"/>
            <a:ext cx="1061375" cy="30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1DECB8-ED97-41A8-B989-5B05B176B779}"/>
              </a:ext>
            </a:extLst>
          </p:cNvPr>
          <p:cNvSpPr/>
          <p:nvPr/>
        </p:nvSpPr>
        <p:spPr>
          <a:xfrm>
            <a:off x="8639501" y="5527723"/>
            <a:ext cx="1061375" cy="30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6F37C2-47E9-4341-B809-0BCB3B46AB1E}"/>
              </a:ext>
            </a:extLst>
          </p:cNvPr>
          <p:cNvSpPr/>
          <p:nvPr/>
        </p:nvSpPr>
        <p:spPr>
          <a:xfrm>
            <a:off x="8639501" y="2305701"/>
            <a:ext cx="1061375" cy="30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1C8AD8-45D3-4D80-85D4-2D3E437B1F93}"/>
              </a:ext>
            </a:extLst>
          </p:cNvPr>
          <p:cNvSpPr/>
          <p:nvPr/>
        </p:nvSpPr>
        <p:spPr>
          <a:xfrm>
            <a:off x="8639501" y="4448719"/>
            <a:ext cx="1061375" cy="30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BC72EC-844A-4450-A81B-46102D976EAA}"/>
              </a:ext>
            </a:extLst>
          </p:cNvPr>
          <p:cNvSpPr/>
          <p:nvPr/>
        </p:nvSpPr>
        <p:spPr>
          <a:xfrm>
            <a:off x="10157749" y="1219744"/>
            <a:ext cx="1061375" cy="30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0AB591-1A19-4061-8B56-F18ADB5A79E8}"/>
              </a:ext>
            </a:extLst>
          </p:cNvPr>
          <p:cNvSpPr/>
          <p:nvPr/>
        </p:nvSpPr>
        <p:spPr>
          <a:xfrm>
            <a:off x="10157749" y="3388008"/>
            <a:ext cx="1061375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C2BD51-7884-47CF-9CD2-E32417E35A88}"/>
              </a:ext>
            </a:extLst>
          </p:cNvPr>
          <p:cNvSpPr/>
          <p:nvPr/>
        </p:nvSpPr>
        <p:spPr>
          <a:xfrm>
            <a:off x="10072033" y="5538521"/>
            <a:ext cx="1232807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DCD34F-38BE-434A-9E00-38F7BD5A59DE}"/>
              </a:ext>
            </a:extLst>
          </p:cNvPr>
          <p:cNvSpPr/>
          <p:nvPr/>
        </p:nvSpPr>
        <p:spPr>
          <a:xfrm>
            <a:off x="10157749" y="2316499"/>
            <a:ext cx="1061375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0D77BF-1A56-4BF1-B065-745214B1F1DE}"/>
              </a:ext>
            </a:extLst>
          </p:cNvPr>
          <p:cNvSpPr/>
          <p:nvPr/>
        </p:nvSpPr>
        <p:spPr>
          <a:xfrm>
            <a:off x="10157749" y="4459517"/>
            <a:ext cx="1061375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2064AA-94D2-445B-BE31-7918DC503445}"/>
              </a:ext>
            </a:extLst>
          </p:cNvPr>
          <p:cNvSpPr/>
          <p:nvPr/>
        </p:nvSpPr>
        <p:spPr>
          <a:xfrm>
            <a:off x="10157749" y="1822885"/>
            <a:ext cx="1061375" cy="30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34397D-3C23-43D4-B9AA-362D89B485E6}"/>
              </a:ext>
            </a:extLst>
          </p:cNvPr>
          <p:cNvSpPr/>
          <p:nvPr/>
        </p:nvSpPr>
        <p:spPr>
          <a:xfrm>
            <a:off x="10157749" y="3929007"/>
            <a:ext cx="1061375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C76671-2437-4573-B1F5-922F80E806AF}"/>
              </a:ext>
            </a:extLst>
          </p:cNvPr>
          <p:cNvSpPr/>
          <p:nvPr/>
        </p:nvSpPr>
        <p:spPr>
          <a:xfrm>
            <a:off x="10157749" y="2839742"/>
            <a:ext cx="1061375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0CC62C-DCB6-49CE-B057-F12BFC90E5AA}"/>
              </a:ext>
            </a:extLst>
          </p:cNvPr>
          <p:cNvSpPr/>
          <p:nvPr/>
        </p:nvSpPr>
        <p:spPr>
          <a:xfrm>
            <a:off x="10072033" y="4990028"/>
            <a:ext cx="1232806" cy="33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1B070-2C14-26CA-0B5F-B9B4971BF3A3}"/>
              </a:ext>
            </a:extLst>
          </p:cNvPr>
          <p:cNvSpPr txBox="1">
            <a:spLocks/>
          </p:cNvSpPr>
          <p:nvPr/>
        </p:nvSpPr>
        <p:spPr>
          <a:xfrm>
            <a:off x="0" y="6453599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F1040-06/24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8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B366D3-465E-F1A5-468F-85B5C52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D658D-B621-5D49-3C23-E15137433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977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BBC6F7-4572-6B5B-1F30-B02AFFCF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FCE87-709F-0CF5-AC14-02BF172F52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92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63E343-4A64-2130-B103-BF8AF9BB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Homeowners</a:t>
            </a:r>
            <a:br>
              <a:rPr lang="en-GB"/>
            </a:br>
            <a:r>
              <a:rPr lang="en-GB" sz="2800"/>
              <a:t>How to Pay Less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38F6F-C271-EC74-4AEC-A7B9162B9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4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111351-C605-8811-6BAE-95E1E65C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D273D-CEAA-BBB9-5534-97FC5F726D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E86C94-DD48-85DC-0F96-7B11DCDE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0D8EA-DAF2-820A-3FD7-07D7C5C0B7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22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F11FFC-BB58-57DC-71A2-2B4FE2F4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Montserrat"/>
              </a:rPr>
              <a:t>12 Normal Monthly Mortgage Payments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771EF-5D40-FC4E-FD68-CE9E1F057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7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14D64A-4652-CCC3-7DA7-809BBC1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Montserrat"/>
              </a:rPr>
              <a:t>26 Fortnightly Mortgage Payments</a:t>
            </a:r>
            <a:endParaRPr lang="en-GB" sz="3200" dirty="0">
              <a:latin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793C8-1A2C-AB98-D638-B38CDF5A19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4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ADC9E5-C20F-8D78-EF1D-BE0E9E8F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/>
              <a:t>Fortnightly Mortgage Payments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72F9D-70A9-3160-553E-ABA86B74BE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5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EF5DF7-A1C3-24BE-571C-5F59A4B6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8BA19-2F24-AB3B-35FD-F06CBF4AE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1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562480-A498-0A30-0102-EECE726F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Problems Facing Families Today</a:t>
            </a:r>
            <a:br>
              <a:rPr lang="en-GB" sz="3200"/>
            </a:br>
            <a:br>
              <a:rPr lang="en-GB" sz="3200"/>
            </a:br>
            <a:r>
              <a:rPr lang="en-GB" sz="2800"/>
              <a:t>Protection Needs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55C20-0374-4650-6834-3178C6BB30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5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7AE760-304B-8E64-8082-58BA48BF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In Your Lifetime You Could Earn A Fortune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CCBD9-93DC-6A55-D2ED-FE597A5CB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5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BA8B69-81EF-622E-E1B1-BBC58875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What Is Your Family’s Biggest Asset?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C0E39-A757-5699-E1C3-AD3CCD4BBA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0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4C47BF-4B9A-6835-1373-13A6192A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85888-ED91-F2BA-97D1-7C71A79558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039EA-08A4-5490-97A1-96A0042D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Why Take Out Protection? 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A877C-000A-2F39-81D6-B602122D6B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2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DF2940-F5A3-0733-B5F5-5ED1E670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Is All Life Cover The Same?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088C7-81FB-5850-ED0F-C56B5D4C66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37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3BAF45-73EE-B204-BBCF-5062FFAE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Problems Facing Families Today</a:t>
            </a:r>
            <a:br>
              <a:rPr lang="en-GB" sz="3600"/>
            </a:br>
            <a:r>
              <a:rPr lang="en-GB" sz="2800"/>
              <a:t>Will Planning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8402E-7D17-EC4E-3A11-C72DF07BE1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1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6FF0A1-ED7F-2B94-A2CA-D266EF63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Do You Know How The Banks Make Money?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0B856-D34B-E252-674F-FBC92CC2B5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6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75D93F-8C19-4D8A-C129-6A19CC03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So Why Should You Invest?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6EE8-5F6C-5AD9-739C-EF656C3D7A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7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8ED2B8-DD86-A48A-76A1-A5FA5E9B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Become an Owner, Not a Loaner</a:t>
            </a:r>
          </a:p>
          <a:p>
            <a:r>
              <a:rPr lang="en-GB" sz="3200"/>
              <a:t>Bypass the Middleman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95676-3D8A-F62D-5881-42FDE4917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0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FED3F7-0FA0-9189-EE23-19E188DF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Us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56B4E-16F3-E7E2-1EE3-A2D1CE4BFB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3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7C870A-8098-99B6-6108-41E74B9A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>
                <a:solidFill>
                  <a:srgbClr val="384F7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Big Events are Not Uncommon through History</a:t>
            </a:r>
            <a:endParaRPr lang="en-GB" sz="2000" dirty="0">
              <a:solidFill>
                <a:srgbClr val="384F7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22646-FDD5-7039-0368-6C4C361E7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68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98A471-D941-435B-C9C5-40F60E79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pc="-5"/>
              <a:t>Most </a:t>
            </a:r>
            <a:r>
              <a:rPr lang="en-GB" sz="3600" spc="-10"/>
              <a:t>People </a:t>
            </a:r>
            <a:r>
              <a:rPr lang="en-GB" sz="3600" spc="5"/>
              <a:t>Don’t </a:t>
            </a:r>
            <a:r>
              <a:rPr lang="en-GB" sz="3600" spc="-5"/>
              <a:t>Plan </a:t>
            </a:r>
            <a:r>
              <a:rPr lang="en-GB" sz="3600" spc="-15"/>
              <a:t>To</a:t>
            </a:r>
            <a:r>
              <a:rPr lang="en-GB" sz="3600"/>
              <a:t> </a:t>
            </a:r>
            <a:r>
              <a:rPr lang="en-GB" sz="3600" spc="-15"/>
              <a:t>Fail </a:t>
            </a:r>
            <a:br>
              <a:rPr lang="en-GB" sz="3600" spc="-15"/>
            </a:br>
            <a:r>
              <a:rPr lang="en-GB" sz="3600" spc="-15"/>
              <a:t>They Fail To Plan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7C5EA-FBF4-5AFE-2E43-82736A4B59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29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D0A426-E9B3-EB49-0D66-ECD42A4D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Overall Solution</a:t>
            </a:r>
            <a:br>
              <a:rPr lang="en-GB" sz="3600"/>
            </a:br>
            <a:r>
              <a:rPr lang="en-GB" sz="2800"/>
              <a:t>Financial Game Plan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DE280-549D-CCA9-54FE-2CDF773138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25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23EFD8-625A-5AB8-30F3-32C0724E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/>
              <a:t>Our Commitment To You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195A8-841B-B6C4-920F-59FB517F2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3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E2AFA-BBA2-6517-49EF-1EDDE45A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i="1">
                <a:solidFill>
                  <a:srgbClr val="3552BA"/>
                </a:solidFill>
              </a:rPr>
              <a:t>3 Income Opportunities </a:t>
            </a:r>
            <a:r>
              <a:rPr lang="en-GB" sz="4000"/>
              <a:t>with Genistar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48D23-75EE-27EE-843B-49FF36645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9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A09132-BE3C-01C5-C168-46AD2BEB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34F74-B580-4313-C33E-A2B8EC365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7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5861C6-1BF7-7F7E-A128-F9770F5B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Regulatory Disclaimer</a:t>
            </a:r>
            <a:endParaRPr lang="en-US" dirty="0">
              <a:latin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95AD-E21F-0C86-4130-6CB49277B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9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D8971D-D2E1-87AC-27A7-2908A409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/>
              <a:t>Thank you…</a:t>
            </a:r>
            <a:endParaRPr lang="en-GB" sz="6000" i="1" dirty="0">
              <a:solidFill>
                <a:srgbClr val="3452B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F4345-ADA2-FF73-5656-0051BA4FF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73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8A9940-0286-D07C-5F81-4640599B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3E45F-DFF3-5760-C40C-EF82324CB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04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255935-10F5-59A8-4A11-F5A032C1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170AC-3385-91FD-8093-AFFE8281C9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7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73EC7B-DECC-0823-0908-086E5F33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Montserrat"/>
              </a:rPr>
              <a:t>We Are Authorised And Regulated</a:t>
            </a:r>
            <a:endParaRPr lang="en-GB" sz="3200" dirty="0">
              <a:latin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D8618-AFDC-52EF-6736-4F10FA4FF2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79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26DCD5-5458-2378-E646-30CCB360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latin typeface="Montserrat"/>
              </a:rPr>
              <a:t>Would You Be Willing To Invest Some Time In Order To:</a:t>
            </a:r>
            <a:endParaRPr lang="en-GB" sz="3600" dirty="0">
              <a:latin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682C6-0D90-CE4F-C186-850D027F93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03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DD118A-1F6E-712A-2EDB-C59CF457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Getting The Right Insurance Policy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7CB37-84F9-A304-2219-9F038C65D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92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C3CDEF-291A-1E57-5733-4E0AAF9D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Other Policy Options To Consider: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12DC7-CD47-A21E-F1E4-5C775FF560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77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B4C1F9-D09B-28CD-F0C4-6F2214FE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/>
              <a:t>Serious vs Critical Illness Cover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88BC9-6206-BAF6-337D-3438486C3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4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BBB979-9955-EEF8-AC5C-417BC5F9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Private Medical Insurance (PMI)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DF3E4-EA64-07AD-0B6B-6B5A494F66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95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A044B8-5D0F-13DD-D564-BE4DDB1A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Income Protection Insurance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B5371-8CC7-108D-08BC-E1542A49D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26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E70E51-8C25-823F-D2CD-C1DD7B87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7AC68-778E-31B3-3238-E155AC83A7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17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08EB17-BBD7-B4C7-04F2-E258431F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94A3F-326A-F657-37DB-DAF009CAD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45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22C11F-D85E-E501-675B-51455486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33">
                <a:solidFill>
                  <a:srgbClr val="44546A"/>
                </a:solidFill>
              </a:rPr>
              <a:t>Your Simple Investment Service at a Glance</a:t>
            </a:r>
            <a:endParaRPr lang="en-GB" sz="2133" dirty="0">
              <a:solidFill>
                <a:srgbClr val="44546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0EC74-A0AD-D62F-55B4-3178682CA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42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12B7B-59A3-5F0B-0AF4-386451BD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067" i="1">
                <a:solidFill>
                  <a:srgbClr val="384F74"/>
                </a:solidFill>
                <a:latin typeface="Open Sans"/>
                <a:ea typeface="Open Sans"/>
                <a:cs typeface="Open Sans"/>
                <a:sym typeface="Open Sans"/>
              </a:rPr>
              <a:t>Exceptional asset gathering track record underpinned by a young, sticky and engaged customer base</a:t>
            </a:r>
            <a:endParaRPr lang="en-GB" sz="1067" i="1" dirty="0">
              <a:solidFill>
                <a:srgbClr val="384F7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501C2-0208-BDA2-44C8-7443466F33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E31145B-168D-7043-9EAE-4D9785E98BAC}"/>
              </a:ext>
            </a:extLst>
          </p:cNvPr>
          <p:cNvGrpSpPr/>
          <p:nvPr/>
        </p:nvGrpSpPr>
        <p:grpSpPr>
          <a:xfrm>
            <a:off x="0" y="6730850"/>
            <a:ext cx="12192000" cy="144766"/>
            <a:chOff x="0" y="6738567"/>
            <a:chExt cx="12192000" cy="11964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FDBAFA6-3741-B245-8E2B-68DE3A7756A7}"/>
                </a:ext>
              </a:extLst>
            </p:cNvPr>
            <p:cNvSpPr/>
            <p:nvPr userDrawn="1"/>
          </p:nvSpPr>
          <p:spPr>
            <a:xfrm>
              <a:off x="0" y="6738567"/>
              <a:ext cx="2032000" cy="119641"/>
            </a:xfrm>
            <a:prstGeom prst="rect">
              <a:avLst/>
            </a:prstGeom>
            <a:solidFill>
              <a:srgbClr val="02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571571-B2CF-704F-AE46-D4E02B8E28F8}"/>
                </a:ext>
              </a:extLst>
            </p:cNvPr>
            <p:cNvSpPr/>
            <p:nvPr userDrawn="1"/>
          </p:nvSpPr>
          <p:spPr>
            <a:xfrm>
              <a:off x="2032000" y="6738567"/>
              <a:ext cx="6096000" cy="119433"/>
            </a:xfrm>
            <a:prstGeom prst="rect">
              <a:avLst/>
            </a:prstGeom>
            <a:solidFill>
              <a:srgbClr val="355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3B50A71-376B-504A-BDEE-C24822C6458A}"/>
                </a:ext>
              </a:extLst>
            </p:cNvPr>
            <p:cNvSpPr/>
            <p:nvPr userDrawn="1"/>
          </p:nvSpPr>
          <p:spPr>
            <a:xfrm>
              <a:off x="8128000" y="6738567"/>
              <a:ext cx="2032000" cy="119641"/>
            </a:xfrm>
            <a:prstGeom prst="rect">
              <a:avLst/>
            </a:prstGeom>
            <a:solidFill>
              <a:srgbClr val="3B5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02988D-860D-A248-B124-D3CEBD408756}"/>
                </a:ext>
              </a:extLst>
            </p:cNvPr>
            <p:cNvSpPr/>
            <p:nvPr userDrawn="1"/>
          </p:nvSpPr>
          <p:spPr>
            <a:xfrm>
              <a:off x="10160000" y="6738567"/>
              <a:ext cx="2032000" cy="119641"/>
            </a:xfrm>
            <a:prstGeom prst="rect">
              <a:avLst/>
            </a:prstGeom>
            <a:solidFill>
              <a:srgbClr val="48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260A457-21F5-4663-9D98-23480A805D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476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Montserrat"/>
              </a:rPr>
              <a:t>Problems Facing Families Today 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D48C31-D593-4C31-9B82-6C2AE07D3F1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57035" y="3903488"/>
            <a:ext cx="4628314" cy="2598439"/>
            <a:chOff x="6057035" y="3903488"/>
            <a:chExt cx="4628314" cy="25984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6649520-87C6-4B31-987B-5F06103A2E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7035" y="4014665"/>
              <a:ext cx="3645613" cy="2487262"/>
            </a:xfrm>
            <a:prstGeom prst="rect">
              <a:avLst/>
            </a:prstGeom>
            <a:solidFill>
              <a:srgbClr val="02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/>
                  <a:ea typeface="Calibri" panose="020F0502020204030204" pitchFamily="34" charset="0"/>
                  <a:cs typeface="+mn-cs"/>
                </a:rPr>
                <a:t>Retirement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/>
                  <a:ea typeface="Calibri" panose="020F0502020204030204" pitchFamily="34" charset="0"/>
                  <a:cs typeface="+mn-cs"/>
                </a:rPr>
                <a:t>Will you be one of the 95% ?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Calibri" panose="020F0502020204030204" pitchFamily="34" charset="0"/>
                <a:cs typeface="+mn-cs"/>
              </a:endParaRPr>
            </a:p>
          </p:txBody>
        </p:sp>
        <p:pic>
          <p:nvPicPr>
            <p:cNvPr id="4" name="Graphic 3" descr="Piggy Bank with solid fill">
              <a:extLst>
                <a:ext uri="{FF2B5EF4-FFF2-40B4-BE49-F238E27FC236}">
                  <a16:creationId xmlns:a16="http://schemas.microsoft.com/office/drawing/2014/main" id="{FC63B4E3-C176-406C-BADE-573F18F88F6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70949" y="3903488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DDCABA-938A-455F-A084-A8986F45C4D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38540" y="1304428"/>
            <a:ext cx="4397091" cy="2556022"/>
            <a:chOff x="6038540" y="1304428"/>
            <a:chExt cx="4397091" cy="255602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B50B999-912E-42E3-A94E-5282E80946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38540" y="1373188"/>
              <a:ext cx="3645612" cy="2487262"/>
            </a:xfrm>
            <a:prstGeom prst="rect">
              <a:avLst/>
            </a:prstGeom>
            <a:solidFill>
              <a:srgbClr val="355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/>
                </a:rPr>
                <a:t>Wills &amp; Trusts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/>
                </a:rPr>
                <a:t>70% of families do not have a will or </a:t>
              </a:r>
              <a:r>
                <a:rPr lang="en-GB" sz="1600" dirty="0">
                  <a:latin typeface="Montserrat ExtraBold"/>
                </a:rPr>
                <a:t>their assets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 ExtraBold"/>
                </a:rPr>
                <a:t> in trust, leaving potential problems in the event of death</a:t>
              </a:r>
              <a:r>
                <a:rPr lang="en-GB" sz="1600" dirty="0">
                  <a:latin typeface="Montserrat ExtraBold"/>
                </a:rPr>
                <a:t>. </a:t>
              </a:r>
              <a:endParaRPr lang="en-GB" dirty="0">
                <a:ea typeface="+mn-ea"/>
                <a:cs typeface="+mn-cs"/>
              </a:endParaRPr>
            </a:p>
          </p:txBody>
        </p:sp>
        <p:pic>
          <p:nvPicPr>
            <p:cNvPr id="6" name="Graphic 5" descr="Contract with solid fill">
              <a:extLst>
                <a:ext uri="{FF2B5EF4-FFF2-40B4-BE49-F238E27FC236}">
                  <a16:creationId xmlns:a16="http://schemas.microsoft.com/office/drawing/2014/main" id="{78A5274A-9DC5-43D5-90D1-AA8A8E5AB90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70949" y="1304428"/>
              <a:ext cx="664682" cy="66468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8BED4C-32A6-414E-A376-DA3D1F0EED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21901" y="1179569"/>
            <a:ext cx="4560013" cy="2689952"/>
            <a:chOff x="1421901" y="1179569"/>
            <a:chExt cx="4560013" cy="268995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6EB68E-815F-4656-AEFC-8A09076206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6301" y="1373188"/>
              <a:ext cx="3645613" cy="2496333"/>
            </a:xfrm>
            <a:prstGeom prst="rect">
              <a:avLst/>
            </a:prstGeom>
            <a:solidFill>
              <a:srgbClr val="48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dirty="0">
                  <a:solidFill>
                    <a:srgbClr val="020470"/>
                  </a:solidFill>
                  <a:latin typeface="Montserrat ExtraBold"/>
                </a:rPr>
                <a:t>Debt </a:t>
              </a:r>
              <a:endParaRPr lang="en-US" dirty="0">
                <a:solidFill>
                  <a:srgbClr val="020470"/>
                </a:solidFill>
                <a:ea typeface="+mn-lt"/>
                <a:cs typeface="+mn-lt"/>
              </a:endParaRPr>
            </a:p>
            <a:p>
              <a:pPr lvl="1" algn="ctr">
                <a:defRPr/>
              </a:pPr>
              <a:endParaRPr lang="en-GB" dirty="0">
                <a:solidFill>
                  <a:srgbClr val="020470"/>
                </a:solidFill>
                <a:ea typeface="+mn-lt"/>
                <a:cs typeface="+mn-lt"/>
              </a:endParaRPr>
            </a:p>
            <a:p>
              <a:pPr algn="ctr">
                <a:defRPr/>
              </a:pPr>
              <a:r>
                <a:rPr lang="en-GB" sz="1600" dirty="0">
                  <a:solidFill>
                    <a:srgbClr val="020470"/>
                  </a:solidFill>
                  <a:latin typeface="Montserrat ExtraBold"/>
                </a:rPr>
                <a:t>Debt can be an obstacle that prevents people from achieving their goals and dreams.</a:t>
              </a:r>
              <a:endParaRPr lang="en-GB" sz="1600" dirty="0">
                <a:solidFill>
                  <a:srgbClr val="020470"/>
                </a:solidFill>
                <a:cs typeface="Calibri" panose="020F0502020204030204"/>
              </a:endParaRPr>
            </a:p>
          </p:txBody>
        </p:sp>
        <p:pic>
          <p:nvPicPr>
            <p:cNvPr id="8" name="Graphic 7" descr="Credit card with solid fill">
              <a:extLst>
                <a:ext uri="{FF2B5EF4-FFF2-40B4-BE49-F238E27FC236}">
                  <a16:creationId xmlns:a16="http://schemas.microsoft.com/office/drawing/2014/main" id="{79A8D47C-1011-4722-9652-57392339F74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21901" y="1179569"/>
              <a:ext cx="914400" cy="9144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4F08EA-0620-42BE-97C9-8BE580B27C6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21901" y="4014413"/>
            <a:ext cx="4560013" cy="2487514"/>
            <a:chOff x="1421901" y="4014413"/>
            <a:chExt cx="4560013" cy="24875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CCE2FE9-918B-42FF-B482-CC3301AE63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6301" y="4014665"/>
              <a:ext cx="3645613" cy="2487262"/>
            </a:xfrm>
            <a:prstGeom prst="rect">
              <a:avLst/>
            </a:prstGeom>
            <a:solidFill>
              <a:srgbClr val="3B5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Montserrat ExtraBold"/>
                </a:rPr>
                <a:t>Protection</a:t>
              </a:r>
              <a:r>
                <a:rPr lang="en-GB">
                  <a:latin typeface="Montserrat ExtraBold"/>
                </a:rPr>
                <a:t> </a:t>
              </a:r>
              <a:endParaRPr lang="en-US"/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/>
            </a:p>
            <a:p>
              <a:pPr algn="ctr"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Montserrat ExtraBold"/>
                </a:rPr>
                <a:t>Are all protection policies the same? Most people don’t know what sort of protection is right for them or how to work out how much they need</a:t>
              </a:r>
              <a:r>
                <a:rPr lang="en-GB" sz="1600">
                  <a:latin typeface="Montserrat ExtraBold"/>
                </a:rPr>
                <a:t>. </a:t>
              </a:r>
              <a:endParaRPr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ExtraBold" panose="00000900000000000000" pitchFamily="50" charset="0"/>
              </a:endParaRPr>
            </a:p>
          </p:txBody>
        </p:sp>
        <p:pic>
          <p:nvPicPr>
            <p:cNvPr id="10" name="Graphic 9" descr="Shield with solid fill">
              <a:extLst>
                <a:ext uri="{FF2B5EF4-FFF2-40B4-BE49-F238E27FC236}">
                  <a16:creationId xmlns:a16="http://schemas.microsoft.com/office/drawing/2014/main" id="{F35AF2A6-7153-48AE-B969-6CC6FD8AB35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21901" y="4014413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E4A33F-4EF7-8FE3-09E9-F6368DF29993}"/>
              </a:ext>
            </a:extLst>
          </p:cNvPr>
          <p:cNvSpPr txBox="1">
            <a:spLocks/>
          </p:cNvSpPr>
          <p:nvPr/>
        </p:nvSpPr>
        <p:spPr>
          <a:xfrm>
            <a:off x="0" y="6453599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latin typeface="Montserrat" pitchFamily="2" charset="0"/>
              </a:rPr>
              <a:t>F1040-06/24</a:t>
            </a:r>
            <a:endParaRPr lang="en-US" sz="12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B3C21F-46BC-1B53-F57E-DFC62270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Montserrat"/>
              </a:rPr>
              <a:t>Genistar Is Expanding Rapidly</a:t>
            </a:r>
            <a:endParaRPr lang="en-GB" sz="3200" dirty="0">
              <a:latin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6E9FE-CE71-591F-51C4-9FFDB5CD29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AC3B20-392C-6208-39EF-4F28C207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64E02-B95E-B5E4-88AF-8B896A2D9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FF7F34-E6FF-35E2-33DA-FC43A5E0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600"/>
            </a:br>
            <a:r>
              <a:rPr lang="en-GB" sz="3600"/>
              <a:t>Problems Facing Families Today</a:t>
            </a:r>
            <a:br>
              <a:rPr lang="en-GB" sz="3600"/>
            </a:br>
            <a:br>
              <a:rPr lang="en-GB" sz="3600"/>
            </a:br>
            <a:r>
              <a:rPr lang="en-GB" sz="3600"/>
              <a:t>Where Will You Be At Retirement?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826C0-0708-12A6-F817-4A0A417A79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10D533-CCB6-2A64-F835-34329B28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How Would You Like To Retire?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42253-5C4F-1600-4E9D-92F991E63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4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461</Words>
  <Application>Microsoft Office PowerPoint</Application>
  <PresentationFormat>Widescreen</PresentationFormat>
  <Paragraphs>91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Aptos</vt:lpstr>
      <vt:lpstr>Aptos Display</vt:lpstr>
      <vt:lpstr>Arial</vt:lpstr>
      <vt:lpstr>Calibri</vt:lpstr>
      <vt:lpstr>Montserrat</vt:lpstr>
      <vt:lpstr>Montserrat ExtraBold</vt:lpstr>
      <vt:lpstr>Montserrat Medium</vt:lpstr>
      <vt:lpstr>Montserrat SemiBold</vt:lpstr>
      <vt:lpstr>Open Sans</vt:lpstr>
      <vt:lpstr>Office Theme</vt:lpstr>
      <vt:lpstr>1_Office Theme</vt:lpstr>
      <vt:lpstr>PowerPoint Presentation</vt:lpstr>
      <vt:lpstr>PowerPoint Presentation</vt:lpstr>
      <vt:lpstr>About Us</vt:lpstr>
      <vt:lpstr>We Are Authorised And Regulated</vt:lpstr>
      <vt:lpstr>Problems Facing Families Today </vt:lpstr>
      <vt:lpstr>Genistar Is Expanding Rapidly</vt:lpstr>
      <vt:lpstr>PowerPoint Presentation</vt:lpstr>
      <vt:lpstr> Problems Facing Families Today  Where Will You Be At Retirement?</vt:lpstr>
      <vt:lpstr>How Would You Like To Retire?</vt:lpstr>
      <vt:lpstr>Problems Facing Families Today  Let's Talk Debt Freedom</vt:lpstr>
      <vt:lpstr>Do You Know How The Banks Make Money?</vt:lpstr>
      <vt:lpstr>PowerPoint Presentation</vt:lpstr>
      <vt:lpstr>PowerPoint Presentation</vt:lpstr>
      <vt:lpstr>Homeowners How to Pay Less</vt:lpstr>
      <vt:lpstr>PowerPoint Presentation</vt:lpstr>
      <vt:lpstr>PowerPoint Presentation</vt:lpstr>
      <vt:lpstr>12 Normal Monthly Mortgage Payments</vt:lpstr>
      <vt:lpstr>26 Fortnightly Mortgage Payments</vt:lpstr>
      <vt:lpstr>Fortnightly Mortgage Payments</vt:lpstr>
      <vt:lpstr>Problems Facing Families Today  Protection Needs</vt:lpstr>
      <vt:lpstr>In Your Lifetime You Could Earn A Fortune</vt:lpstr>
      <vt:lpstr>What Is Your Family’s Biggest Asset?</vt:lpstr>
      <vt:lpstr>PowerPoint Presentation</vt:lpstr>
      <vt:lpstr>Why Take Out Protection? </vt:lpstr>
      <vt:lpstr>Is All Life Cover The Same?</vt:lpstr>
      <vt:lpstr>Problems Facing Families Today Will Planning</vt:lpstr>
      <vt:lpstr>Do You Know How The Banks Make Money?</vt:lpstr>
      <vt:lpstr>So Why Should You Invest?</vt:lpstr>
      <vt:lpstr>Become an Owner, Not a Loaner Bypass the Middleman</vt:lpstr>
      <vt:lpstr>Big Events are Not Uncommon through History</vt:lpstr>
      <vt:lpstr>Most People Don’t Plan To Fail  They Fail To Plan</vt:lpstr>
      <vt:lpstr>Overall Solution Financial Game Plan</vt:lpstr>
      <vt:lpstr>Our Commitment To You</vt:lpstr>
      <vt:lpstr>3 Income Opportunities with Genistar</vt:lpstr>
      <vt:lpstr>PowerPoint Presentation</vt:lpstr>
      <vt:lpstr>Regulatory Disclaimer</vt:lpstr>
      <vt:lpstr>Thank you…</vt:lpstr>
      <vt:lpstr>PowerPoint Presentation</vt:lpstr>
      <vt:lpstr>PowerPoint Presentation</vt:lpstr>
      <vt:lpstr>Would You Be Willing To Invest Some Time In Order To:</vt:lpstr>
      <vt:lpstr>Getting The Right Insurance Policy</vt:lpstr>
      <vt:lpstr>Other Policy Options To Consider:</vt:lpstr>
      <vt:lpstr>Serious vs Critical Illness Cover</vt:lpstr>
      <vt:lpstr>Private Medical Insurance (PMI)</vt:lpstr>
      <vt:lpstr>Income Protection Insurance</vt:lpstr>
      <vt:lpstr>PowerPoint Presentation</vt:lpstr>
      <vt:lpstr>PowerPoint Presentation</vt:lpstr>
      <vt:lpstr>Your Simple Investment Service at a Glance</vt:lpstr>
      <vt:lpstr>Exceptional asset gathering track record underpinned by a young, sticky and engaged customer base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Rachana Shete</dc:creator>
  <cp:lastModifiedBy>Rachana Shete</cp:lastModifiedBy>
  <cp:revision>1</cp:revision>
  <dcterms:created xsi:type="dcterms:W3CDTF">2024-06-21T12:29:20Z</dcterms:created>
  <dcterms:modified xsi:type="dcterms:W3CDTF">2024-06-21T12:33:16Z</dcterms:modified>
</cp:coreProperties>
</file>