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147470618" r:id="rId2"/>
    <p:sldId id="2147470813" r:id="rId3"/>
    <p:sldId id="2147470822" r:id="rId4"/>
    <p:sldId id="2147470823" r:id="rId5"/>
    <p:sldId id="2147470827" r:id="rId6"/>
    <p:sldId id="2147470824" r:id="rId7"/>
    <p:sldId id="2147470825" r:id="rId8"/>
    <p:sldId id="2147470828" r:id="rId9"/>
    <p:sldId id="2147470826" r:id="rId10"/>
    <p:sldId id="214747082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9DAE3-0819-4DDF-B1F0-B06EBE26559F}" v="35" dt="2024-04-08T12:47:28.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8" d="100"/>
          <a:sy n="108" d="100"/>
        </p:scale>
        <p:origin x="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9B79A-08CE-4D8D-ABFD-B3D1FD4A2002}" type="datetimeFigureOut">
              <a:rPr lang="en-GB" smtClean="0"/>
              <a:t>26/04/2024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6F822-032C-4D86-B4FD-ACA3A8528963}" type="slidenum">
              <a:rPr lang="en-GB" smtClean="0"/>
              <a:t>‹#›</a:t>
            </a:fld>
            <a:endParaRPr lang="en-GB"/>
          </a:p>
        </p:txBody>
      </p:sp>
    </p:spTree>
    <p:extLst>
      <p:ext uri="{BB962C8B-B14F-4D97-AF65-F5344CB8AC3E}">
        <p14:creationId xmlns:p14="http://schemas.microsoft.com/office/powerpoint/2010/main" val="422533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B7410-31E2-0EEC-70B8-5E1F58AFE0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87F373-19E9-72EC-4360-251403E65D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6624AB-046A-6614-F3E7-9B0754B2DDF1}"/>
              </a:ext>
            </a:extLst>
          </p:cNvPr>
          <p:cNvSpPr>
            <a:spLocks noGrp="1"/>
          </p:cNvSpPr>
          <p:nvPr>
            <p:ph type="dt" sz="half" idx="10"/>
          </p:nvPr>
        </p:nvSpPr>
        <p:spPr/>
        <p:txBody>
          <a:bodyPr/>
          <a:lstStyle/>
          <a:p>
            <a:fld id="{038246E5-73F9-45BB-9F27-FA7719C119AE}" type="datetimeFigureOut">
              <a:rPr lang="en-GB" smtClean="0"/>
              <a:t>26/04/2024</a:t>
            </a:fld>
            <a:endParaRPr lang="en-GB"/>
          </a:p>
        </p:txBody>
      </p:sp>
      <p:sp>
        <p:nvSpPr>
          <p:cNvPr id="5" name="Footer Placeholder 4">
            <a:extLst>
              <a:ext uri="{FF2B5EF4-FFF2-40B4-BE49-F238E27FC236}">
                <a16:creationId xmlns:a16="http://schemas.microsoft.com/office/drawing/2014/main" id="{50C582C5-4F19-C3EF-61C3-4FF9A801CB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BA046-3043-2CCB-94EA-63606CA8BA70}"/>
              </a:ext>
            </a:extLst>
          </p:cNvPr>
          <p:cNvSpPr>
            <a:spLocks noGrp="1"/>
          </p:cNvSpPr>
          <p:nvPr>
            <p:ph type="sldNum" sz="quarter" idx="12"/>
          </p:nvPr>
        </p:nvSpPr>
        <p:spPr/>
        <p:txBody>
          <a:bodyPr/>
          <a:lstStyle/>
          <a:p>
            <a:fld id="{2970F47F-7BB8-4DE4-846A-B77F6982DEB7}" type="slidenum">
              <a:rPr lang="en-GB" smtClean="0"/>
              <a:t>‹#›</a:t>
            </a:fld>
            <a:endParaRPr lang="en-GB"/>
          </a:p>
        </p:txBody>
      </p:sp>
    </p:spTree>
    <p:extLst>
      <p:ext uri="{BB962C8B-B14F-4D97-AF65-F5344CB8AC3E}">
        <p14:creationId xmlns:p14="http://schemas.microsoft.com/office/powerpoint/2010/main" val="136860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46BC-556F-992E-1B86-C85AC0A97A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9FCD92-1723-4EA3-D7B8-0516A0329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32A2C5-B0F1-9CA0-9F85-6426B29F6C16}"/>
              </a:ext>
            </a:extLst>
          </p:cNvPr>
          <p:cNvSpPr>
            <a:spLocks noGrp="1"/>
          </p:cNvSpPr>
          <p:nvPr>
            <p:ph type="dt" sz="half" idx="10"/>
          </p:nvPr>
        </p:nvSpPr>
        <p:spPr/>
        <p:txBody>
          <a:bodyPr/>
          <a:lstStyle/>
          <a:p>
            <a:fld id="{038246E5-73F9-45BB-9F27-FA7719C119AE}" type="datetimeFigureOut">
              <a:rPr lang="en-GB" smtClean="0"/>
              <a:t>26/04/2024</a:t>
            </a:fld>
            <a:endParaRPr lang="en-GB"/>
          </a:p>
        </p:txBody>
      </p:sp>
      <p:sp>
        <p:nvSpPr>
          <p:cNvPr id="5" name="Footer Placeholder 4">
            <a:extLst>
              <a:ext uri="{FF2B5EF4-FFF2-40B4-BE49-F238E27FC236}">
                <a16:creationId xmlns:a16="http://schemas.microsoft.com/office/drawing/2014/main" id="{2AAB9CC8-765A-C402-B312-633E319144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0F5633-4732-C90E-E4F7-823FFBC576F7}"/>
              </a:ext>
            </a:extLst>
          </p:cNvPr>
          <p:cNvSpPr>
            <a:spLocks noGrp="1"/>
          </p:cNvSpPr>
          <p:nvPr>
            <p:ph type="sldNum" sz="quarter" idx="12"/>
          </p:nvPr>
        </p:nvSpPr>
        <p:spPr/>
        <p:txBody>
          <a:bodyPr/>
          <a:lstStyle/>
          <a:p>
            <a:fld id="{2970F47F-7BB8-4DE4-846A-B77F6982DEB7}" type="slidenum">
              <a:rPr lang="en-GB" smtClean="0"/>
              <a:t>‹#›</a:t>
            </a:fld>
            <a:endParaRPr lang="en-GB"/>
          </a:p>
        </p:txBody>
      </p:sp>
    </p:spTree>
    <p:extLst>
      <p:ext uri="{BB962C8B-B14F-4D97-AF65-F5344CB8AC3E}">
        <p14:creationId xmlns:p14="http://schemas.microsoft.com/office/powerpoint/2010/main" val="174629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62861F-AE49-E128-01F6-FCB8704287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011D39-9D11-782A-AA40-C461B2C329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CC09FF-B960-3AE9-4E1E-09C49E7C0ADA}"/>
              </a:ext>
            </a:extLst>
          </p:cNvPr>
          <p:cNvSpPr>
            <a:spLocks noGrp="1"/>
          </p:cNvSpPr>
          <p:nvPr>
            <p:ph type="dt" sz="half" idx="10"/>
          </p:nvPr>
        </p:nvSpPr>
        <p:spPr/>
        <p:txBody>
          <a:bodyPr/>
          <a:lstStyle/>
          <a:p>
            <a:fld id="{038246E5-73F9-45BB-9F27-FA7719C119AE}" type="datetimeFigureOut">
              <a:rPr lang="en-GB" smtClean="0"/>
              <a:t>26/04/2024</a:t>
            </a:fld>
            <a:endParaRPr lang="en-GB"/>
          </a:p>
        </p:txBody>
      </p:sp>
      <p:sp>
        <p:nvSpPr>
          <p:cNvPr id="5" name="Footer Placeholder 4">
            <a:extLst>
              <a:ext uri="{FF2B5EF4-FFF2-40B4-BE49-F238E27FC236}">
                <a16:creationId xmlns:a16="http://schemas.microsoft.com/office/drawing/2014/main" id="{1A825BB4-1FE9-B06C-C2E4-2CEB660A5B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CF491-193E-8875-6050-0FE17ABBADE0}"/>
              </a:ext>
            </a:extLst>
          </p:cNvPr>
          <p:cNvSpPr>
            <a:spLocks noGrp="1"/>
          </p:cNvSpPr>
          <p:nvPr>
            <p:ph type="sldNum" sz="quarter" idx="12"/>
          </p:nvPr>
        </p:nvSpPr>
        <p:spPr/>
        <p:txBody>
          <a:bodyPr/>
          <a:lstStyle/>
          <a:p>
            <a:fld id="{2970F47F-7BB8-4DE4-846A-B77F6982DEB7}" type="slidenum">
              <a:rPr lang="en-GB" smtClean="0"/>
              <a:t>‹#›</a:t>
            </a:fld>
            <a:endParaRPr lang="en-GB"/>
          </a:p>
        </p:txBody>
      </p:sp>
    </p:spTree>
    <p:extLst>
      <p:ext uri="{BB962C8B-B14F-4D97-AF65-F5344CB8AC3E}">
        <p14:creationId xmlns:p14="http://schemas.microsoft.com/office/powerpoint/2010/main" val="67481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54CD-3FC7-5F16-66FB-CECCBC3244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B21EC3-1729-6000-4B1C-0ED6077AAE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A4466C-157A-21F9-4202-786D6BA4003F}"/>
              </a:ext>
            </a:extLst>
          </p:cNvPr>
          <p:cNvSpPr>
            <a:spLocks noGrp="1"/>
          </p:cNvSpPr>
          <p:nvPr>
            <p:ph type="dt" sz="half" idx="10"/>
          </p:nvPr>
        </p:nvSpPr>
        <p:spPr/>
        <p:txBody>
          <a:bodyPr/>
          <a:lstStyle/>
          <a:p>
            <a:fld id="{038246E5-73F9-45BB-9F27-FA7719C119AE}" type="datetimeFigureOut">
              <a:rPr lang="en-GB" smtClean="0"/>
              <a:t>26/04/2024</a:t>
            </a:fld>
            <a:endParaRPr lang="en-GB"/>
          </a:p>
        </p:txBody>
      </p:sp>
      <p:sp>
        <p:nvSpPr>
          <p:cNvPr id="5" name="Footer Placeholder 4">
            <a:extLst>
              <a:ext uri="{FF2B5EF4-FFF2-40B4-BE49-F238E27FC236}">
                <a16:creationId xmlns:a16="http://schemas.microsoft.com/office/drawing/2014/main" id="{E8CE8CE6-9948-6E92-070E-F81ABD3ED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9D9CB0-3EA3-C0F8-43C0-0738860D9FB0}"/>
              </a:ext>
            </a:extLst>
          </p:cNvPr>
          <p:cNvSpPr>
            <a:spLocks noGrp="1"/>
          </p:cNvSpPr>
          <p:nvPr>
            <p:ph type="sldNum" sz="quarter" idx="12"/>
          </p:nvPr>
        </p:nvSpPr>
        <p:spPr/>
        <p:txBody>
          <a:bodyPr/>
          <a:lstStyle/>
          <a:p>
            <a:fld id="{2970F47F-7BB8-4DE4-846A-B77F6982DEB7}" type="slidenum">
              <a:rPr lang="en-GB" smtClean="0"/>
              <a:t>‹#›</a:t>
            </a:fld>
            <a:endParaRPr lang="en-GB"/>
          </a:p>
        </p:txBody>
      </p:sp>
    </p:spTree>
    <p:extLst>
      <p:ext uri="{BB962C8B-B14F-4D97-AF65-F5344CB8AC3E}">
        <p14:creationId xmlns:p14="http://schemas.microsoft.com/office/powerpoint/2010/main" val="369771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CE10-63ED-5CA7-DF75-CBDB35ED4D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170F1E-C18A-146E-3C29-7E302DA26C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B26A9B-C0F9-8F65-A258-FBA19F53595D}"/>
              </a:ext>
            </a:extLst>
          </p:cNvPr>
          <p:cNvSpPr>
            <a:spLocks noGrp="1"/>
          </p:cNvSpPr>
          <p:nvPr>
            <p:ph type="dt" sz="half" idx="10"/>
          </p:nvPr>
        </p:nvSpPr>
        <p:spPr/>
        <p:txBody>
          <a:bodyPr/>
          <a:lstStyle/>
          <a:p>
            <a:fld id="{038246E5-73F9-45BB-9F27-FA7719C119AE}" type="datetimeFigureOut">
              <a:rPr lang="en-GB" smtClean="0"/>
              <a:t>26/04/2024</a:t>
            </a:fld>
            <a:endParaRPr lang="en-GB"/>
          </a:p>
        </p:txBody>
      </p:sp>
      <p:sp>
        <p:nvSpPr>
          <p:cNvPr id="5" name="Footer Placeholder 4">
            <a:extLst>
              <a:ext uri="{FF2B5EF4-FFF2-40B4-BE49-F238E27FC236}">
                <a16:creationId xmlns:a16="http://schemas.microsoft.com/office/drawing/2014/main" id="{A27605F6-DC7D-8EAB-9099-8402220E3F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76797A-E0A9-28D9-2FAF-CD13DA6F91FA}"/>
              </a:ext>
            </a:extLst>
          </p:cNvPr>
          <p:cNvSpPr>
            <a:spLocks noGrp="1"/>
          </p:cNvSpPr>
          <p:nvPr>
            <p:ph type="sldNum" sz="quarter" idx="12"/>
          </p:nvPr>
        </p:nvSpPr>
        <p:spPr/>
        <p:txBody>
          <a:bodyPr/>
          <a:lstStyle/>
          <a:p>
            <a:fld id="{2970F47F-7BB8-4DE4-846A-B77F6982DEB7}" type="slidenum">
              <a:rPr lang="en-GB" smtClean="0"/>
              <a:t>‹#›</a:t>
            </a:fld>
            <a:endParaRPr lang="en-GB"/>
          </a:p>
        </p:txBody>
      </p:sp>
    </p:spTree>
    <p:extLst>
      <p:ext uri="{BB962C8B-B14F-4D97-AF65-F5344CB8AC3E}">
        <p14:creationId xmlns:p14="http://schemas.microsoft.com/office/powerpoint/2010/main" val="356195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C27E-043E-903B-AC8D-F42C672A94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879C2A-27BC-DC93-EF9E-9529FEB1EA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282B1-8551-74A2-C153-155B5D7F7C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AB0528-2A70-AE98-66F3-A0B483CBC7B3}"/>
              </a:ext>
            </a:extLst>
          </p:cNvPr>
          <p:cNvSpPr>
            <a:spLocks noGrp="1"/>
          </p:cNvSpPr>
          <p:nvPr>
            <p:ph type="dt" sz="half" idx="10"/>
          </p:nvPr>
        </p:nvSpPr>
        <p:spPr/>
        <p:txBody>
          <a:bodyPr/>
          <a:lstStyle/>
          <a:p>
            <a:fld id="{038246E5-73F9-45BB-9F27-FA7719C119AE}" type="datetimeFigureOut">
              <a:rPr lang="en-GB" smtClean="0"/>
              <a:t>26/04/2024</a:t>
            </a:fld>
            <a:endParaRPr lang="en-GB"/>
          </a:p>
        </p:txBody>
      </p:sp>
      <p:sp>
        <p:nvSpPr>
          <p:cNvPr id="6" name="Footer Placeholder 5">
            <a:extLst>
              <a:ext uri="{FF2B5EF4-FFF2-40B4-BE49-F238E27FC236}">
                <a16:creationId xmlns:a16="http://schemas.microsoft.com/office/drawing/2014/main" id="{396746BE-1EE2-A149-38A2-103BE00EDE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B2BCE3-D259-D4CB-8A7F-8A571D56E602}"/>
              </a:ext>
            </a:extLst>
          </p:cNvPr>
          <p:cNvSpPr>
            <a:spLocks noGrp="1"/>
          </p:cNvSpPr>
          <p:nvPr>
            <p:ph type="sldNum" sz="quarter" idx="12"/>
          </p:nvPr>
        </p:nvSpPr>
        <p:spPr/>
        <p:txBody>
          <a:bodyPr/>
          <a:lstStyle/>
          <a:p>
            <a:fld id="{2970F47F-7BB8-4DE4-846A-B77F6982DEB7}" type="slidenum">
              <a:rPr lang="en-GB" smtClean="0"/>
              <a:t>‹#›</a:t>
            </a:fld>
            <a:endParaRPr lang="en-GB"/>
          </a:p>
        </p:txBody>
      </p:sp>
    </p:spTree>
    <p:extLst>
      <p:ext uri="{BB962C8B-B14F-4D97-AF65-F5344CB8AC3E}">
        <p14:creationId xmlns:p14="http://schemas.microsoft.com/office/powerpoint/2010/main" val="180929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2D8D-B516-E1A8-5D16-0FDCBB8A4A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A4D9AC-9C8E-93FB-40B5-3A96392B6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0CC49-E5A7-DA48-26F6-8BE1814A2D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284249-F188-04BC-FA49-F378D7942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012C19-6706-17E7-F60B-3DE4B741D2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579AC6-B1BE-CD08-DB5A-C92941BA9D42}"/>
              </a:ext>
            </a:extLst>
          </p:cNvPr>
          <p:cNvSpPr>
            <a:spLocks noGrp="1"/>
          </p:cNvSpPr>
          <p:nvPr>
            <p:ph type="dt" sz="half" idx="10"/>
          </p:nvPr>
        </p:nvSpPr>
        <p:spPr/>
        <p:txBody>
          <a:bodyPr/>
          <a:lstStyle/>
          <a:p>
            <a:fld id="{038246E5-73F9-45BB-9F27-FA7719C119AE}" type="datetimeFigureOut">
              <a:rPr lang="en-GB" smtClean="0"/>
              <a:t>26/04/2024</a:t>
            </a:fld>
            <a:endParaRPr lang="en-GB"/>
          </a:p>
        </p:txBody>
      </p:sp>
      <p:sp>
        <p:nvSpPr>
          <p:cNvPr id="8" name="Footer Placeholder 7">
            <a:extLst>
              <a:ext uri="{FF2B5EF4-FFF2-40B4-BE49-F238E27FC236}">
                <a16:creationId xmlns:a16="http://schemas.microsoft.com/office/drawing/2014/main" id="{510A9092-262E-F024-9A73-BF260167ED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2E2820-039C-A116-208B-057FEA357568}"/>
              </a:ext>
            </a:extLst>
          </p:cNvPr>
          <p:cNvSpPr>
            <a:spLocks noGrp="1"/>
          </p:cNvSpPr>
          <p:nvPr>
            <p:ph type="sldNum" sz="quarter" idx="12"/>
          </p:nvPr>
        </p:nvSpPr>
        <p:spPr/>
        <p:txBody>
          <a:bodyPr/>
          <a:lstStyle/>
          <a:p>
            <a:fld id="{2970F47F-7BB8-4DE4-846A-B77F6982DEB7}" type="slidenum">
              <a:rPr lang="en-GB" smtClean="0"/>
              <a:t>‹#›</a:t>
            </a:fld>
            <a:endParaRPr lang="en-GB"/>
          </a:p>
        </p:txBody>
      </p:sp>
    </p:spTree>
    <p:extLst>
      <p:ext uri="{BB962C8B-B14F-4D97-AF65-F5344CB8AC3E}">
        <p14:creationId xmlns:p14="http://schemas.microsoft.com/office/powerpoint/2010/main" val="244213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6F07-C9B1-9B1A-8B63-A8C98BD88B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4DC4D2-BF2E-7C80-65C0-DB1A4181F6B3}"/>
              </a:ext>
            </a:extLst>
          </p:cNvPr>
          <p:cNvSpPr>
            <a:spLocks noGrp="1"/>
          </p:cNvSpPr>
          <p:nvPr>
            <p:ph type="dt" sz="half" idx="10"/>
          </p:nvPr>
        </p:nvSpPr>
        <p:spPr/>
        <p:txBody>
          <a:bodyPr/>
          <a:lstStyle/>
          <a:p>
            <a:fld id="{038246E5-73F9-45BB-9F27-FA7719C119AE}" type="datetimeFigureOut">
              <a:rPr lang="en-GB" smtClean="0"/>
              <a:t>26/04/2024</a:t>
            </a:fld>
            <a:endParaRPr lang="en-GB"/>
          </a:p>
        </p:txBody>
      </p:sp>
      <p:sp>
        <p:nvSpPr>
          <p:cNvPr id="4" name="Footer Placeholder 3">
            <a:extLst>
              <a:ext uri="{FF2B5EF4-FFF2-40B4-BE49-F238E27FC236}">
                <a16:creationId xmlns:a16="http://schemas.microsoft.com/office/drawing/2014/main" id="{19F9A244-A8CE-8D15-D0EC-0918F89E0A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2B3A8-9D27-89AC-F811-D15E25E70FC4}"/>
              </a:ext>
            </a:extLst>
          </p:cNvPr>
          <p:cNvSpPr>
            <a:spLocks noGrp="1"/>
          </p:cNvSpPr>
          <p:nvPr>
            <p:ph type="sldNum" sz="quarter" idx="12"/>
          </p:nvPr>
        </p:nvSpPr>
        <p:spPr/>
        <p:txBody>
          <a:bodyPr/>
          <a:lstStyle/>
          <a:p>
            <a:fld id="{2970F47F-7BB8-4DE4-846A-B77F6982DEB7}" type="slidenum">
              <a:rPr lang="en-GB" smtClean="0"/>
              <a:t>‹#›</a:t>
            </a:fld>
            <a:endParaRPr lang="en-GB"/>
          </a:p>
        </p:txBody>
      </p:sp>
    </p:spTree>
    <p:extLst>
      <p:ext uri="{BB962C8B-B14F-4D97-AF65-F5344CB8AC3E}">
        <p14:creationId xmlns:p14="http://schemas.microsoft.com/office/powerpoint/2010/main" val="208078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D3CCA6-158A-47E9-BE39-35607BB3F7B7}"/>
              </a:ext>
            </a:extLst>
          </p:cNvPr>
          <p:cNvSpPr>
            <a:spLocks noGrp="1"/>
          </p:cNvSpPr>
          <p:nvPr>
            <p:ph type="dt" sz="half" idx="10"/>
          </p:nvPr>
        </p:nvSpPr>
        <p:spPr/>
        <p:txBody>
          <a:bodyPr/>
          <a:lstStyle/>
          <a:p>
            <a:fld id="{038246E5-73F9-45BB-9F27-FA7719C119AE}" type="datetimeFigureOut">
              <a:rPr lang="en-GB" smtClean="0"/>
              <a:t>26/04/2024</a:t>
            </a:fld>
            <a:endParaRPr lang="en-GB"/>
          </a:p>
        </p:txBody>
      </p:sp>
      <p:sp>
        <p:nvSpPr>
          <p:cNvPr id="3" name="Footer Placeholder 2">
            <a:extLst>
              <a:ext uri="{FF2B5EF4-FFF2-40B4-BE49-F238E27FC236}">
                <a16:creationId xmlns:a16="http://schemas.microsoft.com/office/drawing/2014/main" id="{84D2978B-0AF3-D3CA-A12D-08D7317438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2F2623-286C-86ED-881D-2DDAA8CC0FD8}"/>
              </a:ext>
            </a:extLst>
          </p:cNvPr>
          <p:cNvSpPr>
            <a:spLocks noGrp="1"/>
          </p:cNvSpPr>
          <p:nvPr>
            <p:ph type="sldNum" sz="quarter" idx="12"/>
          </p:nvPr>
        </p:nvSpPr>
        <p:spPr/>
        <p:txBody>
          <a:bodyPr/>
          <a:lstStyle/>
          <a:p>
            <a:fld id="{2970F47F-7BB8-4DE4-846A-B77F6982DEB7}" type="slidenum">
              <a:rPr lang="en-GB" smtClean="0"/>
              <a:t>‹#›</a:t>
            </a:fld>
            <a:endParaRPr lang="en-GB"/>
          </a:p>
        </p:txBody>
      </p:sp>
    </p:spTree>
    <p:extLst>
      <p:ext uri="{BB962C8B-B14F-4D97-AF65-F5344CB8AC3E}">
        <p14:creationId xmlns:p14="http://schemas.microsoft.com/office/powerpoint/2010/main" val="386728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3A5A-7997-8455-FF52-9881967DE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199607-1172-4F85-3EB7-765EFAFD7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1E3963-ED3A-9541-C22D-D7B55B4E0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E41C1-E1B9-B041-957D-2DA65100FFBB}"/>
              </a:ext>
            </a:extLst>
          </p:cNvPr>
          <p:cNvSpPr>
            <a:spLocks noGrp="1"/>
          </p:cNvSpPr>
          <p:nvPr>
            <p:ph type="dt" sz="half" idx="10"/>
          </p:nvPr>
        </p:nvSpPr>
        <p:spPr/>
        <p:txBody>
          <a:bodyPr/>
          <a:lstStyle/>
          <a:p>
            <a:fld id="{038246E5-73F9-45BB-9F27-FA7719C119AE}" type="datetimeFigureOut">
              <a:rPr lang="en-GB" smtClean="0"/>
              <a:t>26/04/2024</a:t>
            </a:fld>
            <a:endParaRPr lang="en-GB"/>
          </a:p>
        </p:txBody>
      </p:sp>
      <p:sp>
        <p:nvSpPr>
          <p:cNvPr id="6" name="Footer Placeholder 5">
            <a:extLst>
              <a:ext uri="{FF2B5EF4-FFF2-40B4-BE49-F238E27FC236}">
                <a16:creationId xmlns:a16="http://schemas.microsoft.com/office/drawing/2014/main" id="{9E21466B-E433-8222-D558-C5489C2AD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AF8114-3562-F193-CBE6-59E53A927545}"/>
              </a:ext>
            </a:extLst>
          </p:cNvPr>
          <p:cNvSpPr>
            <a:spLocks noGrp="1"/>
          </p:cNvSpPr>
          <p:nvPr>
            <p:ph type="sldNum" sz="quarter" idx="12"/>
          </p:nvPr>
        </p:nvSpPr>
        <p:spPr/>
        <p:txBody>
          <a:bodyPr/>
          <a:lstStyle/>
          <a:p>
            <a:fld id="{2970F47F-7BB8-4DE4-846A-B77F6982DEB7}" type="slidenum">
              <a:rPr lang="en-GB" smtClean="0"/>
              <a:t>‹#›</a:t>
            </a:fld>
            <a:endParaRPr lang="en-GB"/>
          </a:p>
        </p:txBody>
      </p:sp>
    </p:spTree>
    <p:extLst>
      <p:ext uri="{BB962C8B-B14F-4D97-AF65-F5344CB8AC3E}">
        <p14:creationId xmlns:p14="http://schemas.microsoft.com/office/powerpoint/2010/main" val="341386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62D7-8D5A-64DA-BEC5-DAFCF74B8F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EE05A2-855B-B8A1-2DBD-BBD2A036F8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72B8A3-536A-5B37-0E73-6F52152B8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EFF6C0-9B33-C2AE-3917-AFC0A6B12F43}"/>
              </a:ext>
            </a:extLst>
          </p:cNvPr>
          <p:cNvSpPr>
            <a:spLocks noGrp="1"/>
          </p:cNvSpPr>
          <p:nvPr>
            <p:ph type="dt" sz="half" idx="10"/>
          </p:nvPr>
        </p:nvSpPr>
        <p:spPr/>
        <p:txBody>
          <a:bodyPr/>
          <a:lstStyle/>
          <a:p>
            <a:fld id="{038246E5-73F9-45BB-9F27-FA7719C119AE}" type="datetimeFigureOut">
              <a:rPr lang="en-GB" smtClean="0"/>
              <a:t>26/04/2024</a:t>
            </a:fld>
            <a:endParaRPr lang="en-GB"/>
          </a:p>
        </p:txBody>
      </p:sp>
      <p:sp>
        <p:nvSpPr>
          <p:cNvPr id="6" name="Footer Placeholder 5">
            <a:extLst>
              <a:ext uri="{FF2B5EF4-FFF2-40B4-BE49-F238E27FC236}">
                <a16:creationId xmlns:a16="http://schemas.microsoft.com/office/drawing/2014/main" id="{D24DEF7B-BD3A-CB75-79F2-4AEFE40727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D5C8FA-C4FA-5F30-270E-8DD6AB9538C9}"/>
              </a:ext>
            </a:extLst>
          </p:cNvPr>
          <p:cNvSpPr>
            <a:spLocks noGrp="1"/>
          </p:cNvSpPr>
          <p:nvPr>
            <p:ph type="sldNum" sz="quarter" idx="12"/>
          </p:nvPr>
        </p:nvSpPr>
        <p:spPr/>
        <p:txBody>
          <a:bodyPr/>
          <a:lstStyle/>
          <a:p>
            <a:fld id="{2970F47F-7BB8-4DE4-846A-B77F6982DEB7}" type="slidenum">
              <a:rPr lang="en-GB" smtClean="0"/>
              <a:t>‹#›</a:t>
            </a:fld>
            <a:endParaRPr lang="en-GB"/>
          </a:p>
        </p:txBody>
      </p:sp>
    </p:spTree>
    <p:extLst>
      <p:ext uri="{BB962C8B-B14F-4D97-AF65-F5344CB8AC3E}">
        <p14:creationId xmlns:p14="http://schemas.microsoft.com/office/powerpoint/2010/main" val="65087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58ACD"/>
            </a:gs>
            <a:gs pos="100000">
              <a:srgbClr val="0070C0"/>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4955A-3385-A60E-768F-CB414E823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44B0B1-7BCD-0604-7638-EC4244DF11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B16143-46C7-0B4A-58D2-4643A442C1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246E5-73F9-45BB-9F27-FA7719C119AE}" type="datetimeFigureOut">
              <a:rPr lang="en-GB" smtClean="0"/>
              <a:t>26/04/2024</a:t>
            </a:fld>
            <a:endParaRPr lang="en-GB"/>
          </a:p>
        </p:txBody>
      </p:sp>
      <p:sp>
        <p:nvSpPr>
          <p:cNvPr id="5" name="Footer Placeholder 4">
            <a:extLst>
              <a:ext uri="{FF2B5EF4-FFF2-40B4-BE49-F238E27FC236}">
                <a16:creationId xmlns:a16="http://schemas.microsoft.com/office/drawing/2014/main" id="{AFA5ECFB-264F-D97F-B920-818D5A3EF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ADE79B-0AE9-5232-5277-AD4B15F4D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0F47F-7BB8-4DE4-846A-B77F6982DEB7}" type="slidenum">
              <a:rPr lang="en-GB" smtClean="0"/>
              <a:t>‹#›</a:t>
            </a:fld>
            <a:endParaRPr lang="en-GB"/>
          </a:p>
        </p:txBody>
      </p:sp>
    </p:spTree>
    <p:extLst>
      <p:ext uri="{BB962C8B-B14F-4D97-AF65-F5344CB8AC3E}">
        <p14:creationId xmlns:p14="http://schemas.microsoft.com/office/powerpoint/2010/main" val="4124018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prove-right-to-work/get-a-share-code-online"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file:///C:\Users\max.joarder\Downloads\Independent%20Business%20Application%20-%20Fitness%20for%20Debt%20and%20Bankruptc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A796F5-7E39-7B56-067F-14FF9F9880D2}"/>
              </a:ext>
            </a:extLst>
          </p:cNvPr>
          <p:cNvSpPr/>
          <p:nvPr/>
        </p:nvSpPr>
        <p:spPr>
          <a:xfrm>
            <a:off x="225468" y="237995"/>
            <a:ext cx="11711836" cy="637574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colorful star on a white circle&#10;&#10;Description automatically generated">
            <a:extLst>
              <a:ext uri="{FF2B5EF4-FFF2-40B4-BE49-F238E27FC236}">
                <a16:creationId xmlns:a16="http://schemas.microsoft.com/office/drawing/2014/main" id="{B646A72A-003C-EE86-67C7-6DA49308AF36}"/>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371757" y="-1670810"/>
            <a:ext cx="4326089" cy="4942587"/>
          </a:xfrm>
          <a:prstGeom prst="rect">
            <a:avLst/>
          </a:prstGeom>
        </p:spPr>
      </p:pic>
      <p:sp>
        <p:nvSpPr>
          <p:cNvPr id="2" name="TextBox 1">
            <a:extLst>
              <a:ext uri="{FF2B5EF4-FFF2-40B4-BE49-F238E27FC236}">
                <a16:creationId xmlns:a16="http://schemas.microsoft.com/office/drawing/2014/main" id="{D5F1F3A0-B53F-0AA0-56AC-9F787E5ED1DB}"/>
              </a:ext>
            </a:extLst>
          </p:cNvPr>
          <p:cNvSpPr txBox="1"/>
          <p:nvPr/>
        </p:nvSpPr>
        <p:spPr>
          <a:xfrm>
            <a:off x="240080" y="2548705"/>
            <a:ext cx="11682611" cy="17543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Bebas Neue"/>
                <a:ea typeface="+mn-ea"/>
                <a:cs typeface="+mn-cs"/>
              </a:rPr>
              <a:t>IBA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C000"/>
                </a:solidFill>
                <a:effectLst/>
                <a:uLnTx/>
                <a:uFillTx/>
                <a:latin typeface="Bebas Neue"/>
                <a:ea typeface="+mn-ea"/>
                <a:cs typeface="+mn-cs"/>
              </a:rPr>
              <a:t>How to get yours approved faster!</a:t>
            </a:r>
            <a:endParaRPr kumimoji="0" lang="en-LA" sz="5400" b="0" i="0" u="none" strike="noStrike" kern="1200" cap="none" spc="0" normalizeH="0" baseline="0" noProof="0" dirty="0">
              <a:ln>
                <a:noFill/>
              </a:ln>
              <a:solidFill>
                <a:srgbClr val="FFC000"/>
              </a:solidFill>
              <a:effectLst/>
              <a:uLnTx/>
              <a:uFillTx/>
              <a:latin typeface="Bebas Neue" panose="020B0606020202050201" pitchFamily="34" charset="77"/>
              <a:ea typeface="+mn-ea"/>
              <a:cs typeface="+mn-cs"/>
            </a:endParaRPr>
          </a:p>
        </p:txBody>
      </p:sp>
      <p:pic>
        <p:nvPicPr>
          <p:cNvPr id="4" name="Picture 3" descr="A black and white logo&#10;&#10;Description automatically generated">
            <a:extLst>
              <a:ext uri="{FF2B5EF4-FFF2-40B4-BE49-F238E27FC236}">
                <a16:creationId xmlns:a16="http://schemas.microsoft.com/office/drawing/2014/main" id="{6C0CDC81-671A-C949-D534-1E9B6D157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92" y="6051252"/>
            <a:ext cx="1902615" cy="523219"/>
          </a:xfrm>
          <a:prstGeom prst="rect">
            <a:avLst/>
          </a:prstGeom>
        </p:spPr>
      </p:pic>
    </p:spTree>
    <p:extLst>
      <p:ext uri="{BB962C8B-B14F-4D97-AF65-F5344CB8AC3E}">
        <p14:creationId xmlns:p14="http://schemas.microsoft.com/office/powerpoint/2010/main" val="1180015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A796F5-7E39-7B56-067F-14FF9F9880D2}"/>
              </a:ext>
            </a:extLst>
          </p:cNvPr>
          <p:cNvSpPr/>
          <p:nvPr/>
        </p:nvSpPr>
        <p:spPr>
          <a:xfrm>
            <a:off x="225468" y="237995"/>
            <a:ext cx="11711836" cy="637574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and white logo&#10;&#10;Description automatically generated">
            <a:extLst>
              <a:ext uri="{FF2B5EF4-FFF2-40B4-BE49-F238E27FC236}">
                <a16:creationId xmlns:a16="http://schemas.microsoft.com/office/drawing/2014/main" id="{6C0CDC81-671A-C949-D534-1E9B6D15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2" y="6051252"/>
            <a:ext cx="1902615" cy="523219"/>
          </a:xfrm>
          <a:prstGeom prst="rect">
            <a:avLst/>
          </a:prstGeom>
        </p:spPr>
      </p:pic>
      <p:sp>
        <p:nvSpPr>
          <p:cNvPr id="5" name="TextBox 4">
            <a:extLst>
              <a:ext uri="{FF2B5EF4-FFF2-40B4-BE49-F238E27FC236}">
                <a16:creationId xmlns:a16="http://schemas.microsoft.com/office/drawing/2014/main" id="{90D127D4-C001-9EF2-F0BB-6414442DCEA1}"/>
              </a:ext>
            </a:extLst>
          </p:cNvPr>
          <p:cNvSpPr txBox="1"/>
          <p:nvPr/>
        </p:nvSpPr>
        <p:spPr>
          <a:xfrm>
            <a:off x="715992" y="1057960"/>
            <a:ext cx="6581955" cy="1015663"/>
          </a:xfrm>
          <a:prstGeom prst="rect">
            <a:avLst/>
          </a:prstGeom>
          <a:noFill/>
        </p:spPr>
        <p:txBody>
          <a:bodyPr wrap="square" rtlCol="0">
            <a:spAutoFit/>
          </a:bodyPr>
          <a:lstStyle/>
          <a:p>
            <a:r>
              <a:rPr lang="en-US" b="1" dirty="0">
                <a:solidFill>
                  <a:schemeClr val="bg1"/>
                </a:solidFill>
                <a:latin typeface="Montserrat" panose="00000500000000000000" pitchFamily="2" charset="0"/>
              </a:rPr>
              <a:t>Thank you for reading!</a:t>
            </a:r>
          </a:p>
          <a:p>
            <a:endParaRPr lang="en-US" sz="1400" dirty="0">
              <a:solidFill>
                <a:schemeClr val="bg1"/>
              </a:solidFill>
              <a:latin typeface="Montserrat" panose="00000500000000000000" pitchFamily="2" charset="0"/>
            </a:endParaRPr>
          </a:p>
          <a:p>
            <a:r>
              <a:rPr lang="en-US" sz="1400" dirty="0">
                <a:solidFill>
                  <a:schemeClr val="bg1"/>
                </a:solidFill>
                <a:latin typeface="Montserrat" panose="00000500000000000000" pitchFamily="2" charset="0"/>
              </a:rPr>
              <a:t>Should you have any questions regarding the IBA submissions process please do not hesitate to contact a member of Compliance.</a:t>
            </a:r>
            <a:endParaRPr lang="en-GB" sz="1400" dirty="0">
              <a:solidFill>
                <a:schemeClr val="bg1"/>
              </a:solidFill>
              <a:latin typeface="Montserrat" panose="00000500000000000000" pitchFamily="2" charset="0"/>
            </a:endParaRPr>
          </a:p>
        </p:txBody>
      </p:sp>
      <p:pic>
        <p:nvPicPr>
          <p:cNvPr id="3" name="Picture 2" descr="A colorful star on a white circle&#10;&#10;Description automatically generated">
            <a:extLst>
              <a:ext uri="{FF2B5EF4-FFF2-40B4-BE49-F238E27FC236}">
                <a16:creationId xmlns:a16="http://schemas.microsoft.com/office/drawing/2014/main" id="{FB972911-AD81-547D-04E2-743E0B22B48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6712419" y="-844639"/>
            <a:ext cx="7544563" cy="8541013"/>
          </a:xfrm>
          <a:prstGeom prst="rect">
            <a:avLst/>
          </a:prstGeom>
        </p:spPr>
      </p:pic>
    </p:spTree>
    <p:extLst>
      <p:ext uri="{BB962C8B-B14F-4D97-AF65-F5344CB8AC3E}">
        <p14:creationId xmlns:p14="http://schemas.microsoft.com/office/powerpoint/2010/main" val="2161992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A796F5-7E39-7B56-067F-14FF9F9880D2}"/>
              </a:ext>
            </a:extLst>
          </p:cNvPr>
          <p:cNvSpPr/>
          <p:nvPr/>
        </p:nvSpPr>
        <p:spPr>
          <a:xfrm>
            <a:off x="225468" y="237995"/>
            <a:ext cx="11711836" cy="637574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and white logo&#10;&#10;Description automatically generated">
            <a:extLst>
              <a:ext uri="{FF2B5EF4-FFF2-40B4-BE49-F238E27FC236}">
                <a16:creationId xmlns:a16="http://schemas.microsoft.com/office/drawing/2014/main" id="{6C0CDC81-671A-C949-D534-1E9B6D15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2" y="6051252"/>
            <a:ext cx="1902615" cy="523219"/>
          </a:xfrm>
          <a:prstGeom prst="rect">
            <a:avLst/>
          </a:prstGeom>
        </p:spPr>
      </p:pic>
      <p:sp>
        <p:nvSpPr>
          <p:cNvPr id="2" name="TextBox 1">
            <a:extLst>
              <a:ext uri="{FF2B5EF4-FFF2-40B4-BE49-F238E27FC236}">
                <a16:creationId xmlns:a16="http://schemas.microsoft.com/office/drawing/2014/main" id="{7196F4BD-A5A2-01D1-DE68-7E000613616C}"/>
              </a:ext>
            </a:extLst>
          </p:cNvPr>
          <p:cNvSpPr txBox="1"/>
          <p:nvPr/>
        </p:nvSpPr>
        <p:spPr>
          <a:xfrm>
            <a:off x="364525" y="283529"/>
            <a:ext cx="11441193" cy="3839577"/>
          </a:xfrm>
          <a:prstGeom prst="rect">
            <a:avLst/>
          </a:prstGeom>
          <a:noFill/>
        </p:spPr>
        <p:txBody>
          <a:bodyPr wrap="square" rtlCol="0">
            <a:spAutoFit/>
          </a:bodyPr>
          <a:lstStyle/>
          <a:p>
            <a:pPr lvl="0">
              <a:lnSpc>
                <a:spcPct val="107000"/>
              </a:lnSpc>
              <a:spcAft>
                <a:spcPts val="800"/>
              </a:spcAft>
            </a:pPr>
            <a:r>
              <a:rPr lang="en-GB" sz="4400" b="1" kern="100" dirty="0">
                <a:solidFill>
                  <a:schemeClr val="bg1"/>
                </a:solidFill>
                <a:effectLst/>
                <a:latin typeface="Bebas Neue" panose="020B0606020202050201" pitchFamily="34" charset="0"/>
                <a:ea typeface="Calibri" panose="020F0502020204030204" pitchFamily="34" charset="0"/>
                <a:cs typeface="Times New Roman" panose="02020603050405020304" pitchFamily="18" charset="0"/>
              </a:rPr>
              <a:t>Introduction</a:t>
            </a:r>
          </a:p>
          <a:p>
            <a:pPr lvl="0">
              <a:lnSpc>
                <a:spcPct val="107000"/>
              </a:lnSpc>
              <a:spcAft>
                <a:spcPts val="800"/>
              </a:spcAft>
            </a:pPr>
            <a:endParaRPr lang="en-GB"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a:spcAft>
                <a:spcPts val="800"/>
              </a:spcAft>
            </a:pPr>
            <a:r>
              <a:rPr lang="en-GB" sz="1500" b="1"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QUICKER IBA APPROVALS</a:t>
            </a:r>
          </a:p>
          <a:p>
            <a:pPr>
              <a:spcAft>
                <a:spcPts val="800"/>
              </a:spcAft>
            </a:pPr>
            <a:r>
              <a:rPr lang="en-GB" sz="15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This presentation aims to help you get your IBAs approved </a:t>
            </a:r>
            <a:r>
              <a:rPr lang="en-GB" sz="15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quicker and more efficiently. </a:t>
            </a:r>
          </a:p>
          <a:p>
            <a:pPr>
              <a:spcAft>
                <a:spcPts val="800"/>
              </a:spcAft>
            </a:pPr>
            <a:endParaRPr lang="en-GB" sz="15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a:p>
            <a:pPr>
              <a:spcAft>
                <a:spcPts val="800"/>
              </a:spcAft>
            </a:pPr>
            <a:r>
              <a:rPr lang="en-GB" sz="15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With both the Field and the FSC’s best interests in mind, and to uphold the integrity of the services Genistar Ltd provides to clients, the </a:t>
            </a:r>
            <a:r>
              <a:rPr lang="en-GB" sz="15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following </a:t>
            </a:r>
            <a:r>
              <a:rPr lang="en-GB" sz="15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slides will address areas commonly picked up during the IBA submission process – As a team, let’s work together towards a reduction in pending applications </a:t>
            </a:r>
            <a:r>
              <a:rPr lang="en-GB" sz="15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and</a:t>
            </a:r>
            <a:r>
              <a:rPr lang="en-GB" sz="15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Fresh Desk tickets raised!</a:t>
            </a:r>
          </a:p>
          <a:p>
            <a:pPr>
              <a:lnSpc>
                <a:spcPct val="150000"/>
              </a:lnSpc>
              <a:spcAft>
                <a:spcPts val="800"/>
              </a:spcAft>
            </a:pPr>
            <a:endParaRPr lang="en-GB" sz="15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endParaRPr lang="en-GB" dirty="0">
              <a:solidFill>
                <a:schemeClr val="bg1"/>
              </a:solidFill>
              <a:latin typeface="Montserrat" panose="00000500000000000000" pitchFamily="2" charset="0"/>
            </a:endParaRPr>
          </a:p>
        </p:txBody>
      </p:sp>
      <p:pic>
        <p:nvPicPr>
          <p:cNvPr id="5" name="Picture 4" descr="A group of people running&#10;&#10;Description automatically generated">
            <a:extLst>
              <a:ext uri="{FF2B5EF4-FFF2-40B4-BE49-F238E27FC236}">
                <a16:creationId xmlns:a16="http://schemas.microsoft.com/office/drawing/2014/main" id="{B63057D3-DD81-1005-CD4F-5779C7570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592" y="4168640"/>
            <a:ext cx="7243588" cy="1729667"/>
          </a:xfrm>
          <a:prstGeom prst="rect">
            <a:avLst/>
          </a:prstGeom>
        </p:spPr>
      </p:pic>
      <p:sp>
        <p:nvSpPr>
          <p:cNvPr id="6" name="TextBox 5">
            <a:extLst>
              <a:ext uri="{FF2B5EF4-FFF2-40B4-BE49-F238E27FC236}">
                <a16:creationId xmlns:a16="http://schemas.microsoft.com/office/drawing/2014/main" id="{62ED1579-B3B2-965E-D3B9-CDF8CC444E62}"/>
              </a:ext>
            </a:extLst>
          </p:cNvPr>
          <p:cNvSpPr txBox="1"/>
          <p:nvPr/>
        </p:nvSpPr>
        <p:spPr>
          <a:xfrm>
            <a:off x="4186989" y="3425868"/>
            <a:ext cx="3826043" cy="769441"/>
          </a:xfrm>
          <a:prstGeom prst="rect">
            <a:avLst/>
          </a:prstGeom>
          <a:noFill/>
        </p:spPr>
        <p:txBody>
          <a:bodyPr wrap="square" rtlCol="0">
            <a:spAutoFit/>
          </a:bodyPr>
          <a:lstStyle/>
          <a:p>
            <a:pPr algn="ctr">
              <a:spcBef>
                <a:spcPts val="5400"/>
              </a:spcBef>
              <a:spcAft>
                <a:spcPts val="5400"/>
              </a:spcAft>
            </a:pPr>
            <a:r>
              <a:rPr lang="en-GB" sz="4400" dirty="0">
                <a:solidFill>
                  <a:srgbClr val="FFC000"/>
                </a:solidFill>
                <a:latin typeface="Bebas Neue" panose="020B0606020202050201" pitchFamily="34" charset="0"/>
              </a:rPr>
              <a:t>I	B	A</a:t>
            </a:r>
          </a:p>
        </p:txBody>
      </p:sp>
    </p:spTree>
    <p:extLst>
      <p:ext uri="{BB962C8B-B14F-4D97-AF65-F5344CB8AC3E}">
        <p14:creationId xmlns:p14="http://schemas.microsoft.com/office/powerpoint/2010/main" val="1263536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A796F5-7E39-7B56-067F-14FF9F9880D2}"/>
              </a:ext>
            </a:extLst>
          </p:cNvPr>
          <p:cNvSpPr/>
          <p:nvPr/>
        </p:nvSpPr>
        <p:spPr>
          <a:xfrm>
            <a:off x="225468" y="237995"/>
            <a:ext cx="11711836" cy="637574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and white logo&#10;&#10;Description automatically generated">
            <a:extLst>
              <a:ext uri="{FF2B5EF4-FFF2-40B4-BE49-F238E27FC236}">
                <a16:creationId xmlns:a16="http://schemas.microsoft.com/office/drawing/2014/main" id="{6C0CDC81-671A-C949-D534-1E9B6D15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2" y="6051252"/>
            <a:ext cx="1902615" cy="523219"/>
          </a:xfrm>
          <a:prstGeom prst="rect">
            <a:avLst/>
          </a:prstGeom>
        </p:spPr>
      </p:pic>
      <p:sp>
        <p:nvSpPr>
          <p:cNvPr id="7" name="Rectangle 5">
            <a:extLst>
              <a:ext uri="{FF2B5EF4-FFF2-40B4-BE49-F238E27FC236}">
                <a16:creationId xmlns:a16="http://schemas.microsoft.com/office/drawing/2014/main" id="{07B36ED3-071A-6393-C56F-B6B1AE484536}"/>
              </a:ext>
            </a:extLst>
          </p:cNvPr>
          <p:cNvSpPr>
            <a:spLocks noChangeArrowheads="1"/>
          </p:cNvSpPr>
          <p:nvPr/>
        </p:nvSpPr>
        <p:spPr bwMode="auto">
          <a:xfrm>
            <a:off x="366467" y="370242"/>
            <a:ext cx="1143651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4400" b="1" dirty="0">
                <a:solidFill>
                  <a:schemeClr val="bg1"/>
                </a:solidFill>
                <a:latin typeface="Bebas Neue" panose="020B0606020202050201" pitchFamily="34" charset="0"/>
                <a:ea typeface="Calibri" panose="020F0502020204030204" pitchFamily="34" charset="0"/>
                <a:cs typeface="Times New Roman" panose="02020603050405020304" pitchFamily="18" charset="0"/>
              </a:rPr>
              <a:t>Overview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For context, the below details the process which Compliance follows during the IBA submission process.</a:t>
            </a:r>
            <a:endParaRPr kumimoji="0" lang="en-GB" altLang="en-US" sz="1400" b="0" i="0" u="none" strike="noStrike" cap="none" normalizeH="0" baseline="0" dirty="0">
              <a:ln>
                <a:noFill/>
              </a:ln>
              <a:solidFill>
                <a:schemeClr val="bg1"/>
              </a:solidFill>
              <a:effectLst/>
              <a:latin typeface="Montserrat"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chemeClr val="bg1"/>
              </a:solidFill>
              <a:effectLst/>
              <a:latin typeface="Montserrat" panose="00000500000000000000" pitchFamily="2" charset="0"/>
            </a:endParaRPr>
          </a:p>
        </p:txBody>
      </p:sp>
      <p:pic>
        <p:nvPicPr>
          <p:cNvPr id="1026" name="Picture 2" descr="Automated ID &#10;Does 10 meet &#10;requirements? &#10;Review and Request &#10;ad ditionaIID &#10;Approved &#10;Independent Business Application &#10;Flagged by &#10;Reason for &#10;Review &#10;Fitness and &#10;proprietary check &#10;Answered &#10;to FEP &#10;question? &#10;Review F&amp;P answers &#10;and request more &#10;inform ation if needed &#10;Reset for &#10;more info &#10;Regulated &#10;Employment &#10;Conflict of &#10;Interest? &#10;Review COI &#10;Background &#10;check Failed? &#10;Sm artSearch &#10;Equifax Che&amp; &#10;Check &#10;Review Reason for Failing &#10;Credit Check/AML/PEP flag &#10;Reject ">
            <a:extLst>
              <a:ext uri="{FF2B5EF4-FFF2-40B4-BE49-F238E27FC236}">
                <a16:creationId xmlns:a16="http://schemas.microsoft.com/office/drawing/2014/main" id="{31E5937B-BDC2-D4DA-DC85-7595BD612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134" y="1635193"/>
            <a:ext cx="6891732" cy="44764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A52BD87-415D-13EA-2FD3-735090FA03C2}"/>
              </a:ext>
            </a:extLst>
          </p:cNvPr>
          <p:cNvSpPr/>
          <p:nvPr/>
        </p:nvSpPr>
        <p:spPr>
          <a:xfrm>
            <a:off x="5608320" y="2051478"/>
            <a:ext cx="696686" cy="1604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08CC653-3340-267B-CEB5-529C2D33F984}"/>
              </a:ext>
            </a:extLst>
          </p:cNvPr>
          <p:cNvSpPr txBox="1"/>
          <p:nvPr/>
        </p:nvSpPr>
        <p:spPr>
          <a:xfrm>
            <a:off x="5419756" y="2029340"/>
            <a:ext cx="1108650" cy="200055"/>
          </a:xfrm>
          <a:prstGeom prst="rect">
            <a:avLst/>
          </a:prstGeom>
          <a:noFill/>
        </p:spPr>
        <p:txBody>
          <a:bodyPr wrap="square" rtlCol="0">
            <a:spAutoFit/>
          </a:bodyPr>
          <a:lstStyle/>
          <a:p>
            <a:pPr algn="ctr"/>
            <a:r>
              <a:rPr lang="en-GB" sz="700" dirty="0"/>
              <a:t>Flagged by Compliance?</a:t>
            </a:r>
          </a:p>
        </p:txBody>
      </p:sp>
      <p:sp>
        <p:nvSpPr>
          <p:cNvPr id="5" name="Rectangle 4">
            <a:extLst>
              <a:ext uri="{FF2B5EF4-FFF2-40B4-BE49-F238E27FC236}">
                <a16:creationId xmlns:a16="http://schemas.microsoft.com/office/drawing/2014/main" id="{8341A389-30CC-CE52-4BCA-8888A80FC61F}"/>
              </a:ext>
            </a:extLst>
          </p:cNvPr>
          <p:cNvSpPr/>
          <p:nvPr/>
        </p:nvSpPr>
        <p:spPr>
          <a:xfrm>
            <a:off x="4990010" y="3997234"/>
            <a:ext cx="398419" cy="287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396F032-06CF-CFCF-EEFB-72C46762EBDB}"/>
              </a:ext>
            </a:extLst>
          </p:cNvPr>
          <p:cNvSpPr txBox="1"/>
          <p:nvPr/>
        </p:nvSpPr>
        <p:spPr>
          <a:xfrm>
            <a:off x="4901193" y="3916718"/>
            <a:ext cx="568029" cy="415498"/>
          </a:xfrm>
          <a:prstGeom prst="rect">
            <a:avLst/>
          </a:prstGeom>
          <a:noFill/>
        </p:spPr>
        <p:txBody>
          <a:bodyPr wrap="square" rtlCol="0">
            <a:spAutoFit/>
          </a:bodyPr>
          <a:lstStyle/>
          <a:p>
            <a:pPr algn="ctr"/>
            <a:r>
              <a:rPr lang="en-GB" sz="700" dirty="0"/>
              <a:t>Answer to F&amp;P question?</a:t>
            </a:r>
          </a:p>
        </p:txBody>
      </p:sp>
    </p:spTree>
    <p:extLst>
      <p:ext uri="{BB962C8B-B14F-4D97-AF65-F5344CB8AC3E}">
        <p14:creationId xmlns:p14="http://schemas.microsoft.com/office/powerpoint/2010/main" val="2777368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A796F5-7E39-7B56-067F-14FF9F9880D2}"/>
              </a:ext>
            </a:extLst>
          </p:cNvPr>
          <p:cNvSpPr/>
          <p:nvPr/>
        </p:nvSpPr>
        <p:spPr>
          <a:xfrm>
            <a:off x="225468" y="237995"/>
            <a:ext cx="11711836" cy="637574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and white logo&#10;&#10;Description automatically generated">
            <a:extLst>
              <a:ext uri="{FF2B5EF4-FFF2-40B4-BE49-F238E27FC236}">
                <a16:creationId xmlns:a16="http://schemas.microsoft.com/office/drawing/2014/main" id="{6C0CDC81-671A-C949-D534-1E9B6D15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2" y="6051252"/>
            <a:ext cx="1902615" cy="523219"/>
          </a:xfrm>
          <a:prstGeom prst="rect">
            <a:avLst/>
          </a:prstGeom>
        </p:spPr>
      </p:pic>
      <p:sp>
        <p:nvSpPr>
          <p:cNvPr id="2" name="TextBox 1">
            <a:extLst>
              <a:ext uri="{FF2B5EF4-FFF2-40B4-BE49-F238E27FC236}">
                <a16:creationId xmlns:a16="http://schemas.microsoft.com/office/drawing/2014/main" id="{7196F4BD-A5A2-01D1-DE68-7E000613616C}"/>
              </a:ext>
            </a:extLst>
          </p:cNvPr>
          <p:cNvSpPr txBox="1"/>
          <p:nvPr/>
        </p:nvSpPr>
        <p:spPr>
          <a:xfrm>
            <a:off x="416844" y="676397"/>
            <a:ext cx="7235240" cy="5465407"/>
          </a:xfrm>
          <a:prstGeom prst="rect">
            <a:avLst/>
          </a:prstGeom>
          <a:noFill/>
        </p:spPr>
        <p:txBody>
          <a:bodyPr wrap="square" rtlCol="0">
            <a:spAutoFit/>
          </a:bodyPr>
          <a:lstStyle/>
          <a:p>
            <a:pPr lvl="0">
              <a:lnSpc>
                <a:spcPct val="107000"/>
              </a:lnSpc>
              <a:spcAft>
                <a:spcPts val="800"/>
              </a:spcAft>
            </a:pPr>
            <a:r>
              <a:rPr lang="en-GB" sz="4400" b="1" kern="100" dirty="0">
                <a:solidFill>
                  <a:schemeClr val="bg1"/>
                </a:solidFill>
                <a:effectLst/>
                <a:latin typeface="Bebas Neue" panose="020B0606020202050201" pitchFamily="34" charset="0"/>
                <a:ea typeface="Calibri" panose="020F0502020204030204" pitchFamily="34" charset="0"/>
                <a:cs typeface="Arial" panose="020B0604020202020204" pitchFamily="34" charset="0"/>
              </a:rPr>
              <a:t>How to Get </a:t>
            </a:r>
            <a:r>
              <a:rPr lang="en-GB" sz="4400" b="1" kern="100" dirty="0">
                <a:solidFill>
                  <a:schemeClr val="bg1"/>
                </a:solidFill>
                <a:latin typeface="Bebas Neue" panose="020B0606020202050201" pitchFamily="34" charset="0"/>
                <a:ea typeface="Calibri" panose="020F0502020204030204" pitchFamily="34" charset="0"/>
                <a:cs typeface="Arial" panose="020B0604020202020204" pitchFamily="34" charset="0"/>
              </a:rPr>
              <a:t>Y</a:t>
            </a:r>
            <a:r>
              <a:rPr lang="en-GB" sz="4400" b="1" kern="100" dirty="0">
                <a:solidFill>
                  <a:schemeClr val="bg1"/>
                </a:solidFill>
                <a:effectLst/>
                <a:latin typeface="Bebas Neue" panose="020B0606020202050201" pitchFamily="34" charset="0"/>
                <a:ea typeface="Calibri" panose="020F0502020204030204" pitchFamily="34" charset="0"/>
                <a:cs typeface="Arial" panose="020B0604020202020204" pitchFamily="34" charset="0"/>
              </a:rPr>
              <a:t>our IBA </a:t>
            </a:r>
            <a:r>
              <a:rPr lang="en-GB" sz="4400" b="1" kern="100" dirty="0">
                <a:solidFill>
                  <a:schemeClr val="bg1"/>
                </a:solidFill>
                <a:latin typeface="Bebas Neue" panose="020B0606020202050201" pitchFamily="34" charset="0"/>
                <a:ea typeface="Calibri" panose="020F0502020204030204" pitchFamily="34" charset="0"/>
                <a:cs typeface="Arial" panose="020B0604020202020204" pitchFamily="34" charset="0"/>
              </a:rPr>
              <a:t>A</a:t>
            </a:r>
            <a:r>
              <a:rPr lang="en-GB" sz="4400" b="1" kern="100" dirty="0">
                <a:solidFill>
                  <a:schemeClr val="bg1"/>
                </a:solidFill>
                <a:effectLst/>
                <a:latin typeface="Bebas Neue" panose="020B0606020202050201" pitchFamily="34" charset="0"/>
                <a:ea typeface="Calibri" panose="020F0502020204030204" pitchFamily="34" charset="0"/>
                <a:cs typeface="Arial" panose="020B0604020202020204" pitchFamily="34" charset="0"/>
              </a:rPr>
              <a:t>pproved </a:t>
            </a:r>
            <a:r>
              <a:rPr lang="en-GB" sz="4400" b="1" kern="100" dirty="0">
                <a:solidFill>
                  <a:schemeClr val="bg1"/>
                </a:solidFill>
                <a:latin typeface="Bebas Neue" panose="020B0606020202050201" pitchFamily="34" charset="0"/>
                <a:ea typeface="Calibri" panose="020F0502020204030204" pitchFamily="34" charset="0"/>
                <a:cs typeface="Arial" panose="020B0604020202020204" pitchFamily="34" charset="0"/>
              </a:rPr>
              <a:t>F</a:t>
            </a:r>
            <a:r>
              <a:rPr lang="en-GB" sz="4400" b="1" kern="100" dirty="0">
                <a:solidFill>
                  <a:schemeClr val="bg1"/>
                </a:solidFill>
                <a:effectLst/>
                <a:latin typeface="Bebas Neue" panose="020B0606020202050201" pitchFamily="34" charset="0"/>
                <a:ea typeface="Calibri" panose="020F0502020204030204" pitchFamily="34" charset="0"/>
                <a:cs typeface="Arial" panose="020B0604020202020204" pitchFamily="34" charset="0"/>
              </a:rPr>
              <a:t>aster</a:t>
            </a:r>
          </a:p>
          <a:p>
            <a:pPr lvl="0">
              <a:lnSpc>
                <a:spcPct val="107000"/>
              </a:lnSpc>
              <a:spcAft>
                <a:spcPts val="800"/>
              </a:spcAft>
            </a:pPr>
            <a:endParaRPr lang="en-GB" sz="1800" u="sng" kern="1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p>
            <a:pPr marL="285750" indent="-285750">
              <a:spcAft>
                <a:spcPts val="800"/>
              </a:spcAft>
              <a:buFont typeface="Arial" panose="020B0604020202020204" pitchFamily="34" charset="0"/>
              <a:buChar char="•"/>
            </a:pPr>
            <a:r>
              <a:rPr lang="en-GB" sz="1500" kern="1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As a team at </a:t>
            </a:r>
            <a:r>
              <a:rPr lang="en-GB" sz="1500" kern="100" dirty="0" err="1">
                <a:solidFill>
                  <a:schemeClr val="bg1"/>
                </a:solidFill>
                <a:effectLst/>
                <a:latin typeface="Montserrat" panose="00000500000000000000" pitchFamily="2" charset="0"/>
                <a:ea typeface="Calibri" panose="020F0502020204030204" pitchFamily="34" charset="0"/>
                <a:cs typeface="Arial" panose="020B0604020202020204" pitchFamily="34" charset="0"/>
              </a:rPr>
              <a:t>Genistar</a:t>
            </a:r>
            <a:r>
              <a:rPr lang="en-GB" sz="1500" kern="1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 our primary objective is to service our clients and to assist them throughout their financial journeys.</a:t>
            </a:r>
          </a:p>
          <a:p>
            <a:pPr marL="285750" indent="-285750">
              <a:spcAft>
                <a:spcPts val="800"/>
              </a:spcAft>
              <a:buFont typeface="Arial" panose="020B0604020202020204" pitchFamily="34" charset="0"/>
              <a:buChar char="•"/>
            </a:pPr>
            <a:endParaRPr lang="en-GB" sz="1500" kern="1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p>
            <a:pPr marL="285750" indent="-285750">
              <a:spcAft>
                <a:spcPts val="800"/>
              </a:spcAft>
              <a:buFont typeface="Arial" panose="020B0604020202020204" pitchFamily="34" charset="0"/>
              <a:buChar char="•"/>
            </a:pPr>
            <a:r>
              <a:rPr lang="en-GB" sz="1500" kern="1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First impressions count! </a:t>
            </a:r>
            <a:r>
              <a:rPr lang="en-GB" sz="1500" kern="100" dirty="0">
                <a:solidFill>
                  <a:schemeClr val="bg1"/>
                </a:solidFill>
                <a:latin typeface="Montserrat" panose="00000500000000000000" pitchFamily="2" charset="0"/>
                <a:ea typeface="Calibri" panose="020F0502020204030204" pitchFamily="34" charset="0"/>
                <a:cs typeface="Arial" panose="020B0604020202020204" pitchFamily="34" charset="0"/>
              </a:rPr>
              <a:t>We </a:t>
            </a:r>
            <a:r>
              <a:rPr lang="en-GB" sz="1500" kern="1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all want to strive for efficiency throughout our various business functions; the application process is no exception. </a:t>
            </a:r>
          </a:p>
          <a:p>
            <a:pPr marL="285750" indent="-285750">
              <a:spcAft>
                <a:spcPts val="800"/>
              </a:spcAft>
              <a:buFont typeface="Arial" panose="020B0604020202020204" pitchFamily="34" charset="0"/>
              <a:buChar char="•"/>
            </a:pPr>
            <a:endParaRPr lang="en-GB" sz="1500" kern="1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p>
            <a:pPr marL="285750" indent="-285750">
              <a:spcAft>
                <a:spcPts val="800"/>
              </a:spcAft>
              <a:buFont typeface="Arial" panose="020B0604020202020204" pitchFamily="34" charset="0"/>
              <a:buChar char="•"/>
            </a:pPr>
            <a:r>
              <a:rPr lang="en-GB" sz="1500" kern="1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Considering this, and to uplift the overall IBA submissions process, the following slides </a:t>
            </a:r>
            <a:r>
              <a:rPr lang="en-GB" sz="1500" kern="100" dirty="0">
                <a:solidFill>
                  <a:schemeClr val="bg1"/>
                </a:solidFill>
                <a:latin typeface="Montserrat" panose="00000500000000000000" pitchFamily="2" charset="0"/>
                <a:ea typeface="Calibri" panose="020F0502020204030204" pitchFamily="34" charset="0"/>
                <a:cs typeface="Arial" panose="020B0604020202020204" pitchFamily="34" charset="0"/>
              </a:rPr>
              <a:t>show some</a:t>
            </a:r>
            <a:r>
              <a:rPr lang="en-GB" sz="1500" kern="1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 common issues picked up by Compliance that slow down IBAs.</a:t>
            </a:r>
          </a:p>
          <a:p>
            <a:pPr marL="285750" indent="-285750">
              <a:spcAft>
                <a:spcPts val="800"/>
              </a:spcAft>
              <a:buFont typeface="Arial" panose="020B0604020202020204" pitchFamily="34" charset="0"/>
              <a:buChar char="•"/>
            </a:pPr>
            <a:endParaRPr lang="en-GB" sz="1500" b="1" u="sng" kern="100" dirty="0">
              <a:solidFill>
                <a:schemeClr val="bg1"/>
              </a:solidFill>
              <a:latin typeface="Montserrat" panose="00000500000000000000" pitchFamily="2" charset="0"/>
              <a:ea typeface="Calibri" panose="020F0502020204030204" pitchFamily="34" charset="0"/>
              <a:cs typeface="Arial" panose="020B0604020202020204" pitchFamily="34" charset="0"/>
            </a:endParaRPr>
          </a:p>
          <a:p>
            <a:pPr>
              <a:lnSpc>
                <a:spcPct val="107000"/>
              </a:lnSpc>
              <a:spcAft>
                <a:spcPts val="800"/>
              </a:spcAft>
            </a:pPr>
            <a:endParaRPr lang="en-GB" sz="1500" b="1" i="1" u="sng" kern="1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GB" sz="1500" b="1" u="sng" kern="1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Please familiarise yourself with the information detailed in the following slides.</a:t>
            </a:r>
            <a:endParaRPr lang="en-GB" sz="1500" b="1" kern="100" dirty="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p>
            <a:endParaRPr lang="en-GB" dirty="0">
              <a:solidFill>
                <a:schemeClr val="bg1"/>
              </a:solidFill>
              <a:latin typeface="Montserrat" panose="00000500000000000000" pitchFamily="2" charset="0"/>
            </a:endParaRPr>
          </a:p>
        </p:txBody>
      </p:sp>
      <p:pic>
        <p:nvPicPr>
          <p:cNvPr id="6" name="Picture 5" descr="A cartoon light bulb pointing at something&#10;&#10;Description automatically generated">
            <a:extLst>
              <a:ext uri="{FF2B5EF4-FFF2-40B4-BE49-F238E27FC236}">
                <a16:creationId xmlns:a16="http://schemas.microsoft.com/office/drawing/2014/main" id="{C608A481-24D7-B5E1-A49E-D4F7DF5E0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6921" y="2147580"/>
            <a:ext cx="1982059" cy="2562840"/>
          </a:xfrm>
          <a:prstGeom prst="rect">
            <a:avLst/>
          </a:prstGeom>
        </p:spPr>
      </p:pic>
      <p:sp>
        <p:nvSpPr>
          <p:cNvPr id="7" name="TextBox 6">
            <a:extLst>
              <a:ext uri="{FF2B5EF4-FFF2-40B4-BE49-F238E27FC236}">
                <a16:creationId xmlns:a16="http://schemas.microsoft.com/office/drawing/2014/main" id="{B2459D43-3DAF-B3E9-251C-9BA6735595B9}"/>
              </a:ext>
            </a:extLst>
          </p:cNvPr>
          <p:cNvSpPr txBox="1"/>
          <p:nvPr/>
        </p:nvSpPr>
        <p:spPr>
          <a:xfrm>
            <a:off x="8554452" y="1802584"/>
            <a:ext cx="2925249" cy="689992"/>
          </a:xfrm>
          <a:prstGeom prst="rect">
            <a:avLst/>
          </a:prstGeom>
          <a:noFill/>
        </p:spPr>
        <p:txBody>
          <a:bodyPr wrap="square" rtlCol="0">
            <a:prstTxWarp prst="textArchUp">
              <a:avLst/>
            </a:prstTxWarp>
            <a:spAutoFit/>
          </a:bodyPr>
          <a:lstStyle/>
          <a:p>
            <a:r>
              <a:rPr lang="en-GB" sz="4400" dirty="0">
                <a:solidFill>
                  <a:srgbClr val="FFC000"/>
                </a:solidFill>
                <a:latin typeface="Montserrat ExtraBold" panose="00000900000000000000" pitchFamily="50" charset="0"/>
              </a:rPr>
              <a:t>I HAVE AN IDEA!</a:t>
            </a:r>
          </a:p>
        </p:txBody>
      </p:sp>
    </p:spTree>
    <p:extLst>
      <p:ext uri="{BB962C8B-B14F-4D97-AF65-F5344CB8AC3E}">
        <p14:creationId xmlns:p14="http://schemas.microsoft.com/office/powerpoint/2010/main" val="2161044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A796F5-7E39-7B56-067F-14FF9F9880D2}"/>
              </a:ext>
            </a:extLst>
          </p:cNvPr>
          <p:cNvSpPr/>
          <p:nvPr/>
        </p:nvSpPr>
        <p:spPr>
          <a:xfrm>
            <a:off x="225468" y="237995"/>
            <a:ext cx="11711836" cy="637574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and white logo&#10;&#10;Description automatically generated">
            <a:extLst>
              <a:ext uri="{FF2B5EF4-FFF2-40B4-BE49-F238E27FC236}">
                <a16:creationId xmlns:a16="http://schemas.microsoft.com/office/drawing/2014/main" id="{6C0CDC81-671A-C949-D534-1E9B6D15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2" y="6051252"/>
            <a:ext cx="1902615" cy="523219"/>
          </a:xfrm>
          <a:prstGeom prst="rect">
            <a:avLst/>
          </a:prstGeom>
        </p:spPr>
      </p:pic>
      <p:sp>
        <p:nvSpPr>
          <p:cNvPr id="2" name="TextBox 1">
            <a:extLst>
              <a:ext uri="{FF2B5EF4-FFF2-40B4-BE49-F238E27FC236}">
                <a16:creationId xmlns:a16="http://schemas.microsoft.com/office/drawing/2014/main" id="{7196F4BD-A5A2-01D1-DE68-7E000613616C}"/>
              </a:ext>
            </a:extLst>
          </p:cNvPr>
          <p:cNvSpPr txBox="1"/>
          <p:nvPr/>
        </p:nvSpPr>
        <p:spPr>
          <a:xfrm>
            <a:off x="442630" y="349948"/>
            <a:ext cx="11306737" cy="5701304"/>
          </a:xfrm>
          <a:prstGeom prst="rect">
            <a:avLst/>
          </a:prstGeom>
          <a:noFill/>
        </p:spPr>
        <p:txBody>
          <a:bodyPr wrap="square" rtlCol="0">
            <a:spAutoFit/>
          </a:bodyPr>
          <a:lstStyle/>
          <a:p>
            <a:pPr>
              <a:lnSpc>
                <a:spcPct val="107000"/>
              </a:lnSpc>
            </a:pPr>
            <a:r>
              <a:rPr lang="en-GB" sz="4400" b="1" kern="100" dirty="0">
                <a:solidFill>
                  <a:schemeClr val="bg1"/>
                </a:solidFill>
                <a:latin typeface="Bebas Neue" panose="020B0606020202050201" pitchFamily="34" charset="0"/>
                <a:ea typeface="Calibri" panose="020F0502020204030204" pitchFamily="34" charset="0"/>
                <a:cs typeface="Times New Roman" panose="02020603050405020304" pitchFamily="18" charset="0"/>
              </a:rPr>
              <a:t>Recruit Information Sign Up Process</a:t>
            </a:r>
          </a:p>
          <a:p>
            <a:pPr>
              <a:lnSpc>
                <a:spcPct val="107000"/>
              </a:lnSpc>
            </a:pPr>
            <a:endParaRPr lang="en-GB" sz="11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buSzPts val="1100"/>
              <a:buFont typeface="Symbol" panose="05050102010706020507" pitchFamily="18" charset="2"/>
              <a:buChar char=""/>
            </a:pP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Name Spelling – Make sure you use the person’s legal name when you sign them up for an IBA. If your recruit has a preferred name, please use the toggle to enter that name under the preferred name section. We cannot approve applications if we do not have their legal name as indicated on their ID documentation. Please also double check spelling is correct.</a:t>
            </a:r>
          </a:p>
          <a:p>
            <a:pPr marL="342900" indent="-342900">
              <a:lnSpc>
                <a:spcPct val="150000"/>
              </a:lnSpc>
              <a:buSzPts val="1100"/>
              <a:buFont typeface="Symbol" panose="05050102010706020507" pitchFamily="18" charset="2"/>
              <a:buChar char=""/>
            </a:pPr>
            <a:endPar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50000"/>
              </a:lnSpc>
              <a:buSzPts val="1100"/>
              <a:buFont typeface="Symbol" panose="05050102010706020507" pitchFamily="18" charset="2"/>
              <a:buChar char=""/>
            </a:pPr>
            <a:endPar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50000"/>
              </a:lnSpc>
              <a:buSzPts val="1100"/>
              <a:buFont typeface="Symbol" panose="05050102010706020507" pitchFamily="18" charset="2"/>
              <a:buChar char=""/>
            </a:pPr>
            <a:endPar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50000"/>
              </a:lnSpc>
              <a:buSzPts val="1100"/>
              <a:buFont typeface="Symbol" panose="05050102010706020507" pitchFamily="18" charset="2"/>
              <a:buChar char=""/>
            </a:pPr>
            <a:endPar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50000"/>
              </a:lnSpc>
              <a:buSzPts val="1100"/>
              <a:buFont typeface="Symbol" panose="05050102010706020507" pitchFamily="18" charset="2"/>
              <a:buChar char=""/>
            </a:pPr>
            <a:endPar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50000"/>
              </a:lnSpc>
              <a:buSzPts val="1100"/>
              <a:buFont typeface="Symbol" panose="05050102010706020507" pitchFamily="18" charset="2"/>
              <a:buChar char=""/>
            </a:pPr>
            <a:endPar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50000"/>
              </a:lnSpc>
              <a:buSzPts val="1100"/>
              <a:buFont typeface="Symbol" panose="05050102010706020507" pitchFamily="18" charset="2"/>
              <a:buChar char=""/>
            </a:pPr>
            <a:endPar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50000"/>
              </a:lnSpc>
              <a:buSzPts val="1100"/>
              <a:buFont typeface="Symbol" panose="05050102010706020507" pitchFamily="18" charset="2"/>
              <a:buChar char=""/>
            </a:pPr>
            <a:endPar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50000"/>
              </a:lnSpc>
              <a:buSzPts val="1100"/>
              <a:buFont typeface="Symbol" panose="05050102010706020507" pitchFamily="18" charset="2"/>
              <a:buChar char=""/>
            </a:pPr>
            <a:endPar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50000"/>
              </a:lnSpc>
              <a:buSzPts val="1100"/>
              <a:buFont typeface="Symbol" panose="05050102010706020507" pitchFamily="18" charset="2"/>
              <a:buChar char=""/>
            </a:pPr>
            <a:endPar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50000"/>
              </a:lnSpc>
              <a:buSzPts val="1100"/>
              <a:buFont typeface="Symbol" panose="05050102010706020507" pitchFamily="18" charset="2"/>
              <a:buChar char=""/>
            </a:pPr>
            <a:r>
              <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Date of birth – Please ensure this is correct and matches the date of birth on their ID document. </a:t>
            </a:r>
          </a:p>
          <a:p>
            <a:pPr marL="342900" indent="-342900">
              <a:lnSpc>
                <a:spcPct val="150000"/>
              </a:lnSpc>
              <a:buSzPts val="1100"/>
              <a:buFont typeface="Symbol" panose="05050102010706020507" pitchFamily="18" charset="2"/>
              <a:buChar char=""/>
            </a:pPr>
            <a:r>
              <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Address – If your recruit lives at 14 B, please ensure you state 14 B and not just number 14. </a:t>
            </a:r>
          </a:p>
        </p:txBody>
      </p:sp>
      <p:pic>
        <p:nvPicPr>
          <p:cNvPr id="6" name="Picture 5">
            <a:extLst>
              <a:ext uri="{FF2B5EF4-FFF2-40B4-BE49-F238E27FC236}">
                <a16:creationId xmlns:a16="http://schemas.microsoft.com/office/drawing/2014/main" id="{F39E6C82-96EF-9A75-3D60-32B2EBBD5940}"/>
              </a:ext>
            </a:extLst>
          </p:cNvPr>
          <p:cNvPicPr>
            <a:picLocks noChangeAspect="1"/>
          </p:cNvPicPr>
          <p:nvPr/>
        </p:nvPicPr>
        <p:blipFill>
          <a:blip r:embed="rId3"/>
          <a:stretch>
            <a:fillRect/>
          </a:stretch>
        </p:blipFill>
        <p:spPr>
          <a:xfrm>
            <a:off x="1858640" y="2380419"/>
            <a:ext cx="8474719" cy="2809125"/>
          </a:xfrm>
          <a:prstGeom prst="rect">
            <a:avLst/>
          </a:prstGeom>
        </p:spPr>
      </p:pic>
    </p:spTree>
    <p:extLst>
      <p:ext uri="{BB962C8B-B14F-4D97-AF65-F5344CB8AC3E}">
        <p14:creationId xmlns:p14="http://schemas.microsoft.com/office/powerpoint/2010/main" val="828024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A796F5-7E39-7B56-067F-14FF9F9880D2}"/>
              </a:ext>
            </a:extLst>
          </p:cNvPr>
          <p:cNvSpPr/>
          <p:nvPr/>
        </p:nvSpPr>
        <p:spPr>
          <a:xfrm>
            <a:off x="225468" y="237995"/>
            <a:ext cx="11711836" cy="637574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and white logo&#10;&#10;Description automatically generated">
            <a:extLst>
              <a:ext uri="{FF2B5EF4-FFF2-40B4-BE49-F238E27FC236}">
                <a16:creationId xmlns:a16="http://schemas.microsoft.com/office/drawing/2014/main" id="{6C0CDC81-671A-C949-D534-1E9B6D15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2" y="6051252"/>
            <a:ext cx="1902615" cy="523219"/>
          </a:xfrm>
          <a:prstGeom prst="rect">
            <a:avLst/>
          </a:prstGeom>
        </p:spPr>
      </p:pic>
      <p:sp>
        <p:nvSpPr>
          <p:cNvPr id="2" name="TextBox 1">
            <a:extLst>
              <a:ext uri="{FF2B5EF4-FFF2-40B4-BE49-F238E27FC236}">
                <a16:creationId xmlns:a16="http://schemas.microsoft.com/office/drawing/2014/main" id="{7196F4BD-A5A2-01D1-DE68-7E000613616C}"/>
              </a:ext>
            </a:extLst>
          </p:cNvPr>
          <p:cNvSpPr txBox="1"/>
          <p:nvPr/>
        </p:nvSpPr>
        <p:spPr>
          <a:xfrm>
            <a:off x="496243" y="416788"/>
            <a:ext cx="7074439" cy="5093702"/>
          </a:xfrm>
          <a:prstGeom prst="rect">
            <a:avLst/>
          </a:prstGeom>
          <a:noFill/>
        </p:spPr>
        <p:txBody>
          <a:bodyPr wrap="square" rtlCol="0">
            <a:spAutoFit/>
          </a:bodyPr>
          <a:lstStyle/>
          <a:p>
            <a:r>
              <a:rPr lang="en-GB" sz="4400" b="1" kern="100" dirty="0">
                <a:solidFill>
                  <a:schemeClr val="bg1"/>
                </a:solidFill>
                <a:effectLst/>
                <a:latin typeface="Bebas Neue" panose="020B0606020202050201" pitchFamily="34" charset="0"/>
                <a:ea typeface="Calibri" panose="020F0502020204030204" pitchFamily="34" charset="0"/>
                <a:cs typeface="Times New Roman" panose="02020603050405020304" pitchFamily="18" charset="0"/>
              </a:rPr>
              <a:t>ID Documentation and Right to Work</a:t>
            </a:r>
          </a:p>
          <a:p>
            <a:endParaRPr lang="en-GB" u="sng"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457200"/>
            <a:r>
              <a:rPr lang="en-GB" sz="11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a:t>
            </a:r>
          </a:p>
          <a:p>
            <a:pPr marL="342900" lvl="0" indent="-342900">
              <a:buSzPts val="1100"/>
              <a:buFont typeface="Symbol" panose="05050102010706020507" pitchFamily="18" charset="2"/>
              <a:buChar char=""/>
            </a:pP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For all ID documentation such as passports, drivers </a:t>
            </a:r>
            <a:r>
              <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l</a:t>
            </a: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icence, residency documents, visas etc. - please ensure the whole document is clearly visible (i.e.. No blurred images, no fingers covering areas of the ID document). ID’s that are blurred or have sections covered or that cannot be easily read will be rejected as we must be able to read all the details to process the IBA.</a:t>
            </a:r>
          </a:p>
          <a:p>
            <a:pPr marL="342900" lvl="0" indent="-342900">
              <a:buSzPts val="1100"/>
              <a:buFont typeface="Symbol" panose="05050102010706020507" pitchFamily="18" charset="2"/>
              <a:buChar char=""/>
            </a:pPr>
            <a:endPar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Please ensure the expiry dates listed on Genistar Online for the recruit match the expiry date stated on the ID document – ID’s showing mis-matched dates will be rejected.</a:t>
            </a:r>
          </a:p>
          <a:p>
            <a:pPr marL="342900" lvl="0" indent="-342900">
              <a:buSzPts val="1100"/>
              <a:buFont typeface="Symbol" panose="05050102010706020507" pitchFamily="18" charset="2"/>
              <a:buChar char=""/>
            </a:pPr>
            <a:endPar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Please do your best to ensure the ID document is valid and current to avoid any potential hold ups in the application process.</a:t>
            </a:r>
          </a:p>
          <a:p>
            <a:pPr marL="342900" lvl="0" indent="-342900">
              <a:buSzPts val="1100"/>
              <a:buFont typeface="Symbol" panose="05050102010706020507" pitchFamily="18" charset="2"/>
              <a:buChar char=""/>
            </a:pPr>
            <a:endPar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spcAft>
                <a:spcPts val="800"/>
              </a:spcAft>
              <a:buSzPts val="1100"/>
              <a:buFont typeface="Symbol" panose="05050102010706020507" pitchFamily="18" charset="2"/>
              <a:buChar char=""/>
            </a:pPr>
            <a:r>
              <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A</a:t>
            </a: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dditional documentation may be requ</a:t>
            </a:r>
            <a:r>
              <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ested </a:t>
            </a: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to verify a </a:t>
            </a:r>
            <a:r>
              <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recruit’s</a:t>
            </a: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full name or address if the applicant has been flagged for additional screening via SmartSearch (i.e.. utility </a:t>
            </a:r>
            <a:r>
              <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b</a:t>
            </a: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ill, bank </a:t>
            </a:r>
            <a:r>
              <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s</a:t>
            </a: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tatement, tenancy </a:t>
            </a:r>
            <a:r>
              <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a</a:t>
            </a: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greement.)</a:t>
            </a:r>
            <a:endParaRPr lang="en-GB" dirty="0">
              <a:solidFill>
                <a:schemeClr val="bg1"/>
              </a:solidFill>
              <a:latin typeface="Montserrat" panose="00000500000000000000" pitchFamily="2" charset="0"/>
            </a:endParaRPr>
          </a:p>
        </p:txBody>
      </p:sp>
      <p:pic>
        <p:nvPicPr>
          <p:cNvPr id="4098" name="Picture 2" descr="9 Funny Passport Photos on Verge of Failure (or Beyond It)">
            <a:extLst>
              <a:ext uri="{FF2B5EF4-FFF2-40B4-BE49-F238E27FC236}">
                <a16:creationId xmlns:a16="http://schemas.microsoft.com/office/drawing/2014/main" id="{013BDAA6-0E27-E8BE-7BEA-16EA60778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229" y="406915"/>
            <a:ext cx="3883528" cy="28192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308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A796F5-7E39-7B56-067F-14FF9F9880D2}"/>
              </a:ext>
            </a:extLst>
          </p:cNvPr>
          <p:cNvSpPr/>
          <p:nvPr/>
        </p:nvSpPr>
        <p:spPr>
          <a:xfrm>
            <a:off x="225468" y="237995"/>
            <a:ext cx="11711836" cy="637574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and white logo&#10;&#10;Description automatically generated">
            <a:extLst>
              <a:ext uri="{FF2B5EF4-FFF2-40B4-BE49-F238E27FC236}">
                <a16:creationId xmlns:a16="http://schemas.microsoft.com/office/drawing/2014/main" id="{6C0CDC81-671A-C949-D534-1E9B6D15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2" y="6051252"/>
            <a:ext cx="1902615" cy="523219"/>
          </a:xfrm>
          <a:prstGeom prst="rect">
            <a:avLst/>
          </a:prstGeom>
        </p:spPr>
      </p:pic>
      <p:sp>
        <p:nvSpPr>
          <p:cNvPr id="2" name="TextBox 1">
            <a:extLst>
              <a:ext uri="{FF2B5EF4-FFF2-40B4-BE49-F238E27FC236}">
                <a16:creationId xmlns:a16="http://schemas.microsoft.com/office/drawing/2014/main" id="{7196F4BD-A5A2-01D1-DE68-7E000613616C}"/>
              </a:ext>
            </a:extLst>
          </p:cNvPr>
          <p:cNvSpPr txBox="1"/>
          <p:nvPr/>
        </p:nvSpPr>
        <p:spPr>
          <a:xfrm>
            <a:off x="350182" y="237995"/>
            <a:ext cx="11587122" cy="2907142"/>
          </a:xfrm>
          <a:prstGeom prst="rect">
            <a:avLst/>
          </a:prstGeom>
          <a:noFill/>
        </p:spPr>
        <p:txBody>
          <a:bodyPr wrap="square" rtlCol="0">
            <a:spAutoFit/>
          </a:bodyPr>
          <a:lstStyle/>
          <a:p>
            <a:pPr>
              <a:lnSpc>
                <a:spcPct val="107000"/>
              </a:lnSpc>
            </a:pPr>
            <a:r>
              <a:rPr lang="en-GB" sz="4400" b="1" kern="100" dirty="0">
                <a:solidFill>
                  <a:schemeClr val="bg1"/>
                </a:solidFill>
                <a:effectLst/>
                <a:latin typeface="Bebas Neue" panose="020B0606020202050201" pitchFamily="34" charset="0"/>
                <a:ea typeface="Calibri" panose="020F0502020204030204" pitchFamily="34" charset="0"/>
                <a:cs typeface="Times New Roman" panose="02020603050405020304" pitchFamily="18" charset="0"/>
              </a:rPr>
              <a:t>When is a Sharecode Required?</a:t>
            </a:r>
            <a:endParaRPr lang="en-GB" sz="4400" kern="100" dirty="0">
              <a:solidFill>
                <a:schemeClr val="bg1"/>
              </a:solidFill>
              <a:effectLst/>
              <a:latin typeface="Bebas Neue" panose="020B0606020202050201" pitchFamily="34"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r>
              <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A sharecode is required for</a:t>
            </a:r>
            <a:r>
              <a:rPr lang="en-GB" sz="12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 ALL</a:t>
            </a:r>
            <a:r>
              <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applicants that do not hold a valid British Passport. This is enforced by the UK Government to verify the applicants right to work in the UK</a:t>
            </a:r>
            <a:r>
              <a:rPr lang="en-GB" sz="12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a:t>
            </a: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r>
              <a:rPr lang="en-GB" sz="12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A right to work sharecode must start with a W to be valid and consist of 9 characters.</a:t>
            </a:r>
          </a:p>
          <a:p>
            <a:pPr marL="342900" lvl="0" indent="-342900">
              <a:buSzPts val="1100"/>
              <a:buFont typeface="Symbol" panose="05050102010706020507" pitchFamily="18" charset="2"/>
              <a:buChar char=""/>
            </a:pP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spcAft>
                <a:spcPts val="800"/>
              </a:spcAft>
              <a:buSzPts val="1100"/>
              <a:buFont typeface="Symbol" panose="05050102010706020507" pitchFamily="18" charset="2"/>
              <a:buChar char=""/>
            </a:pPr>
            <a:r>
              <a:rPr lang="en-GB" sz="12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Th</a:t>
            </a:r>
            <a:r>
              <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ere are several exemptions that apply</a:t>
            </a:r>
            <a:r>
              <a:rPr lang="en-US" sz="1200" kern="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 under </a:t>
            </a:r>
            <a:r>
              <a:rPr lang="en-US" sz="1200" i="1" kern="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Sections 8 (2), 8 (3) and 8 (4) of the Immigration Act 1971 </a:t>
            </a:r>
            <a:r>
              <a:rPr lang="en-US" sz="1200" kern="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which may apply to one of your </a:t>
            </a:r>
            <a:r>
              <a:rPr lang="en-US" sz="1200" kern="100" dirty="0">
                <a:solidFill>
                  <a:schemeClr val="bg1"/>
                </a:solidFill>
                <a:latin typeface="Montserrat" panose="00000500000000000000" pitchFamily="2" charset="0"/>
                <a:ea typeface="Calibri" panose="020F0502020204030204" pitchFamily="34" charset="0"/>
                <a:cs typeface="Calibri" panose="020F0502020204030204" pitchFamily="34" charset="0"/>
              </a:rPr>
              <a:t>recruit</a:t>
            </a:r>
            <a:r>
              <a:rPr lang="en-US" sz="1200" kern="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s. </a:t>
            </a:r>
            <a:r>
              <a:rPr lang="en-US" sz="1200" dirty="0">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For further guidance - Prove your right to work to an employer: Get a share code online - GOV.UK (www.gov.uk)</a:t>
            </a:r>
            <a:endParaRPr lang="en-US" sz="1200" kern="100" dirty="0">
              <a:solidFill>
                <a:schemeClr val="bg1"/>
              </a:solidFill>
              <a:latin typeface="Montserrat" panose="00000500000000000000" pitchFamily="2" charset="0"/>
              <a:ea typeface="Calibri" panose="020F0502020204030204" pitchFamily="34" charset="0"/>
              <a:cs typeface="Calibri" panose="020F0502020204030204" pitchFamily="34" charset="0"/>
            </a:endParaRPr>
          </a:p>
          <a:p>
            <a:pPr marL="342900" lvl="0" indent="-342900">
              <a:spcAft>
                <a:spcPts val="800"/>
              </a:spcAft>
              <a:buSzPts val="1100"/>
              <a:buFont typeface="Symbol" panose="05050102010706020507" pitchFamily="18" charset="2"/>
              <a:buChar char=""/>
            </a:pPr>
            <a:endParaRPr lang="en-US" sz="1050" kern="100" dirty="0">
              <a:solidFill>
                <a:schemeClr val="bg1"/>
              </a:solidFill>
              <a:effectLst/>
              <a:latin typeface="Montserrat" panose="00000500000000000000" pitchFamily="2" charset="0"/>
              <a:ea typeface="Calibri" panose="020F0502020204030204" pitchFamily="34" charset="0"/>
              <a:cs typeface="Calibri" panose="020F0502020204030204" pitchFamily="34" charset="0"/>
            </a:endParaRPr>
          </a:p>
          <a:p>
            <a:endParaRPr lang="en-GB" sz="1600" dirty="0">
              <a:solidFill>
                <a:schemeClr val="bg1"/>
              </a:solidFill>
              <a:latin typeface="Montserrat" panose="00000500000000000000" pitchFamily="2" charset="0"/>
            </a:endParaRPr>
          </a:p>
        </p:txBody>
      </p:sp>
      <p:pic>
        <p:nvPicPr>
          <p:cNvPr id="1026" name="Picture 2">
            <a:extLst>
              <a:ext uri="{FF2B5EF4-FFF2-40B4-BE49-F238E27FC236}">
                <a16:creationId xmlns:a16="http://schemas.microsoft.com/office/drawing/2014/main" id="{ACE61E54-0558-BA60-7E15-3707DBDFBF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71" r="7647" b="4134"/>
          <a:stretch/>
        </p:blipFill>
        <p:spPr bwMode="auto">
          <a:xfrm>
            <a:off x="3611187" y="2693842"/>
            <a:ext cx="4969625" cy="37121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D0F7A71-894A-68EA-2250-72F02B3137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717757" y="3145137"/>
            <a:ext cx="1106906" cy="14530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B39B68-071E-BB86-BEA7-A665CD571230}"/>
              </a:ext>
            </a:extLst>
          </p:cNvPr>
          <p:cNvSpPr txBox="1"/>
          <p:nvPr/>
        </p:nvSpPr>
        <p:spPr>
          <a:xfrm>
            <a:off x="4824663" y="2971800"/>
            <a:ext cx="1576137" cy="369332"/>
          </a:xfrm>
          <a:prstGeom prst="rect">
            <a:avLst/>
          </a:prstGeom>
          <a:solidFill>
            <a:schemeClr val="bg1"/>
          </a:solidFill>
        </p:spPr>
        <p:txBody>
          <a:bodyPr wrap="square" rtlCol="0">
            <a:spAutoFit/>
          </a:bodyPr>
          <a:lstStyle/>
          <a:p>
            <a:r>
              <a:rPr lang="en-GB" b="1" dirty="0"/>
              <a:t>Mr. Smith</a:t>
            </a:r>
          </a:p>
        </p:txBody>
      </p:sp>
    </p:spTree>
    <p:extLst>
      <p:ext uri="{BB962C8B-B14F-4D97-AF65-F5344CB8AC3E}">
        <p14:creationId xmlns:p14="http://schemas.microsoft.com/office/powerpoint/2010/main" val="2492189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A796F5-7E39-7B56-067F-14FF9F9880D2}"/>
              </a:ext>
            </a:extLst>
          </p:cNvPr>
          <p:cNvSpPr/>
          <p:nvPr/>
        </p:nvSpPr>
        <p:spPr>
          <a:xfrm>
            <a:off x="225468" y="237995"/>
            <a:ext cx="11711836" cy="637574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and white logo&#10;&#10;Description automatically generated">
            <a:extLst>
              <a:ext uri="{FF2B5EF4-FFF2-40B4-BE49-F238E27FC236}">
                <a16:creationId xmlns:a16="http://schemas.microsoft.com/office/drawing/2014/main" id="{6C0CDC81-671A-C949-D534-1E9B6D15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2" y="6051252"/>
            <a:ext cx="1902615" cy="523219"/>
          </a:xfrm>
          <a:prstGeom prst="rect">
            <a:avLst/>
          </a:prstGeom>
        </p:spPr>
      </p:pic>
      <p:sp>
        <p:nvSpPr>
          <p:cNvPr id="7" name="TextBox 6">
            <a:extLst>
              <a:ext uri="{FF2B5EF4-FFF2-40B4-BE49-F238E27FC236}">
                <a16:creationId xmlns:a16="http://schemas.microsoft.com/office/drawing/2014/main" id="{528250EB-02DF-3367-5CD1-0AB767A45976}"/>
              </a:ext>
            </a:extLst>
          </p:cNvPr>
          <p:cNvSpPr txBox="1"/>
          <p:nvPr/>
        </p:nvSpPr>
        <p:spPr>
          <a:xfrm>
            <a:off x="283920" y="283529"/>
            <a:ext cx="11567186" cy="4432367"/>
          </a:xfrm>
          <a:prstGeom prst="rect">
            <a:avLst/>
          </a:prstGeom>
          <a:noFill/>
        </p:spPr>
        <p:txBody>
          <a:bodyPr wrap="square">
            <a:spAutoFit/>
          </a:bodyPr>
          <a:lstStyle/>
          <a:p>
            <a:pPr>
              <a:lnSpc>
                <a:spcPct val="107000"/>
              </a:lnSpc>
            </a:pPr>
            <a:r>
              <a:rPr lang="en-US" sz="3200" b="1" kern="100" dirty="0">
                <a:solidFill>
                  <a:schemeClr val="bg1"/>
                </a:solidFill>
                <a:latin typeface="Bebas Neue" panose="020B0606020202050201" pitchFamily="34" charset="0"/>
                <a:cs typeface="Times New Roman" panose="02020603050405020304" pitchFamily="18" charset="0"/>
              </a:rPr>
              <a:t>A Sharecode is Not Required Should Your Recruit Meet One of the Below Criteria:</a:t>
            </a:r>
          </a:p>
          <a:p>
            <a:pPr>
              <a:lnSpc>
                <a:spcPct val="107000"/>
              </a:lnSpc>
            </a:pPr>
            <a:endParaRPr lang="en-GB" sz="2400" b="1" u="sng" kern="100" dirty="0">
              <a:solidFill>
                <a:schemeClr val="bg1"/>
              </a:solidFill>
              <a:latin typeface="Montserrat" panose="00000500000000000000" pitchFamily="2" charset="0"/>
              <a:cs typeface="Times New Roman" panose="02020603050405020304" pitchFamily="18" charset="0"/>
            </a:endParaRPr>
          </a:p>
          <a:p>
            <a:pPr marL="342900" lvl="0" indent="-342900">
              <a:buSzPts val="1100"/>
              <a:buFont typeface="Symbol" panose="05050102010706020507" pitchFamily="18" charset="2"/>
              <a:buChar char=""/>
            </a:pPr>
            <a:r>
              <a:rPr lang="en-US" sz="1200" kern="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A full-time member of HM </a:t>
            </a:r>
            <a:r>
              <a:rPr lang="en-US" sz="1200" kern="100" dirty="0">
                <a:solidFill>
                  <a:schemeClr val="bg1"/>
                </a:solidFill>
                <a:latin typeface="Montserrat" panose="00000500000000000000" pitchFamily="2" charset="0"/>
                <a:ea typeface="Calibri" panose="020F0502020204030204" pitchFamily="34" charset="0"/>
                <a:cs typeface="Calibri" panose="020F0502020204030204" pitchFamily="34" charset="0"/>
              </a:rPr>
              <a:t>F</a:t>
            </a:r>
            <a:r>
              <a:rPr lang="en-US" sz="1200" kern="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orces;</a:t>
            </a:r>
          </a:p>
          <a:p>
            <a:pPr marL="342900" lvl="0" indent="-342900">
              <a:buSzPts val="1100"/>
              <a:buFont typeface="Symbol" panose="05050102010706020507" pitchFamily="18" charset="2"/>
              <a:buChar char=""/>
            </a:pP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r>
              <a:rPr lang="en-US" sz="1200" kern="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A Reservist with HM Forces deployed or due to be deployed;</a:t>
            </a:r>
          </a:p>
          <a:p>
            <a:pPr marL="342900" lvl="0" indent="-342900">
              <a:buSzPts val="1100"/>
              <a:buFont typeface="Symbol" panose="05050102010706020507" pitchFamily="18" charset="2"/>
              <a:buChar char=""/>
            </a:pP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r>
              <a:rPr lang="en-US" sz="1200" kern="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Persons who are serving or posted for service in the UK as a member of a visiting force;</a:t>
            </a:r>
          </a:p>
          <a:p>
            <a:pPr marL="342900" lvl="0" indent="-342900">
              <a:buSzPts val="1100"/>
              <a:buFont typeface="Symbol" panose="05050102010706020507" pitchFamily="18" charset="2"/>
              <a:buChar char=""/>
            </a:pP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r>
              <a:rPr lang="en-US" sz="1200" kern="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The law defining whether someone is a member of HM Forces is set out in the Armed Forces Act 2006. To be a member of HM Forces they need to be a member of the Royal Navy (including Royal Marines), British Army (including Brigade of Gurkhas) or Royal Air Force. All members of HM Forces must have enlisted in the UK; and</a:t>
            </a:r>
          </a:p>
          <a:p>
            <a:pPr marL="342900" lvl="0" indent="-342900">
              <a:buSzPts val="1100"/>
              <a:buFont typeface="Symbol" panose="05050102010706020507" pitchFamily="18" charset="2"/>
              <a:buChar char=""/>
            </a:pP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buSzPts val="1100"/>
              <a:buFont typeface="Symbol" panose="05050102010706020507" pitchFamily="18" charset="2"/>
              <a:buChar char=""/>
            </a:pPr>
            <a:r>
              <a:rPr lang="en-US" sz="1200" kern="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Any person who is exempt from immigration control does not require prior entry clearance. </a:t>
            </a:r>
          </a:p>
          <a:p>
            <a:pPr marL="342900" lvl="0" indent="-342900">
              <a:buSzPts val="1100"/>
              <a:buFont typeface="Symbol" panose="05050102010706020507" pitchFamily="18" charset="2"/>
              <a:buChar char=""/>
            </a:pPr>
            <a:endParaRPr lang="en-GB" sz="12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a:p>
            <a:pPr lvl="0">
              <a:lnSpc>
                <a:spcPct val="150000"/>
              </a:lnSpc>
              <a:buSzPts val="1100"/>
            </a:pP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u="sng"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Please note you will be required to provide Compliance with evidence should your </a:t>
            </a:r>
            <a:r>
              <a:rPr lang="en-GB" sz="1200" b="1" u="sng"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recruit</a:t>
            </a:r>
            <a:r>
              <a:rPr lang="en-GB" sz="1200" b="1" u="sng"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meet the above criteria.</a:t>
            </a:r>
            <a:endParaRPr lang="en-GB" sz="12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753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A796F5-7E39-7B56-067F-14FF9F9880D2}"/>
              </a:ext>
            </a:extLst>
          </p:cNvPr>
          <p:cNvSpPr/>
          <p:nvPr/>
        </p:nvSpPr>
        <p:spPr>
          <a:xfrm>
            <a:off x="225468" y="237995"/>
            <a:ext cx="11711836" cy="637574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and white logo&#10;&#10;Description automatically generated">
            <a:extLst>
              <a:ext uri="{FF2B5EF4-FFF2-40B4-BE49-F238E27FC236}">
                <a16:creationId xmlns:a16="http://schemas.microsoft.com/office/drawing/2014/main" id="{6C0CDC81-671A-C949-D534-1E9B6D15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2" y="6051252"/>
            <a:ext cx="1902615" cy="523219"/>
          </a:xfrm>
          <a:prstGeom prst="rect">
            <a:avLst/>
          </a:prstGeom>
        </p:spPr>
      </p:pic>
      <p:sp>
        <p:nvSpPr>
          <p:cNvPr id="2" name="TextBox 1">
            <a:extLst>
              <a:ext uri="{FF2B5EF4-FFF2-40B4-BE49-F238E27FC236}">
                <a16:creationId xmlns:a16="http://schemas.microsoft.com/office/drawing/2014/main" id="{7196F4BD-A5A2-01D1-DE68-7E000613616C}"/>
              </a:ext>
            </a:extLst>
          </p:cNvPr>
          <p:cNvSpPr txBox="1"/>
          <p:nvPr/>
        </p:nvSpPr>
        <p:spPr>
          <a:xfrm>
            <a:off x="470952" y="434025"/>
            <a:ext cx="11097070" cy="2816220"/>
          </a:xfrm>
          <a:prstGeom prst="rect">
            <a:avLst/>
          </a:prstGeom>
          <a:noFill/>
        </p:spPr>
        <p:txBody>
          <a:bodyPr wrap="square" rtlCol="0">
            <a:spAutoFit/>
          </a:bodyPr>
          <a:lstStyle/>
          <a:p>
            <a:pPr marL="0" lvl="1">
              <a:lnSpc>
                <a:spcPct val="107000"/>
              </a:lnSpc>
              <a:spcAft>
                <a:spcPts val="800"/>
              </a:spcAft>
            </a:pPr>
            <a:r>
              <a:rPr lang="en-GB" sz="4400" b="1" dirty="0">
                <a:solidFill>
                  <a:schemeClr val="bg1"/>
                </a:solidFill>
                <a:latin typeface="Bebas Neue" panose="020B0606020202050201" pitchFamily="34" charset="0"/>
              </a:rPr>
              <a:t>Guidance Surrounding CCJs and Insolvencies</a:t>
            </a:r>
          </a:p>
          <a:p>
            <a:pPr marL="0" lvl="1">
              <a:lnSpc>
                <a:spcPct val="107000"/>
              </a:lnSpc>
              <a:spcAft>
                <a:spcPts val="800"/>
              </a:spcAft>
            </a:pPr>
            <a:endParaRPr lang="en-GB" b="1" u="sng" dirty="0">
              <a:solidFill>
                <a:schemeClr val="bg1"/>
              </a:solidFill>
              <a:latin typeface="Montserrat" panose="00000500000000000000" pitchFamily="2" charset="0"/>
            </a:endParaRPr>
          </a:p>
          <a:p>
            <a:pPr marL="285750" indent="-285750">
              <a:spcAft>
                <a:spcPts val="800"/>
              </a:spcAft>
              <a:buFont typeface="Arial" panose="020B0604020202020204" pitchFamily="34" charset="0"/>
              <a:buChar char="•"/>
            </a:pP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If Equifax (the Compliance screening service) has flagged an applicant for having a potential outstanding County Court </a:t>
            </a:r>
            <a:r>
              <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J</a:t>
            </a: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udgment (CCJ) or a potential insolvency matter, additional documentation may be required to provide evidence of payment/satisfaction at the time of the application. </a:t>
            </a:r>
          </a:p>
          <a:p>
            <a:pPr marL="285750" indent="-285750">
              <a:spcAft>
                <a:spcPts val="800"/>
              </a:spcAft>
              <a:buFont typeface="Arial" panose="020B0604020202020204" pitchFamily="34" charset="0"/>
              <a:buChar char="•"/>
            </a:pPr>
            <a:endParaRPr lang="en-GB" sz="1400" kern="100" dirty="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a:p>
            <a:pPr marL="285750" indent="-285750">
              <a:spcAft>
                <a:spcPts val="800"/>
              </a:spcAft>
              <a:buFont typeface="Arial" panose="020B0604020202020204" pitchFamily="34" charset="0"/>
              <a:buChar char="•"/>
            </a:pP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If your recruit tells you they have a CCJ at the point of application, make them aware that further information will be requested from them so they can locate the relevant paperwork in preparation.</a:t>
            </a:r>
            <a:endParaRPr lang="en-GB" dirty="0">
              <a:solidFill>
                <a:schemeClr val="bg1"/>
              </a:solidFill>
              <a:latin typeface="Montserrat" panose="00000500000000000000" pitchFamily="2" charset="0"/>
            </a:endParaRPr>
          </a:p>
        </p:txBody>
      </p:sp>
      <p:pic>
        <p:nvPicPr>
          <p:cNvPr id="5" name="Picture 4">
            <a:extLst>
              <a:ext uri="{FF2B5EF4-FFF2-40B4-BE49-F238E27FC236}">
                <a16:creationId xmlns:a16="http://schemas.microsoft.com/office/drawing/2014/main" id="{5F7FC716-BE23-87BC-F178-4888ABE6E38C}"/>
              </a:ext>
            </a:extLst>
          </p:cNvPr>
          <p:cNvPicPr>
            <a:picLocks noChangeAspect="1"/>
          </p:cNvPicPr>
          <p:nvPr/>
        </p:nvPicPr>
        <p:blipFill>
          <a:blip r:embed="rId3"/>
          <a:stretch>
            <a:fillRect/>
          </a:stretch>
        </p:blipFill>
        <p:spPr>
          <a:xfrm>
            <a:off x="4211024" y="3364827"/>
            <a:ext cx="7697274" cy="2686425"/>
          </a:xfrm>
          <a:prstGeom prst="rect">
            <a:avLst/>
          </a:prstGeom>
        </p:spPr>
      </p:pic>
      <p:sp>
        <p:nvSpPr>
          <p:cNvPr id="3" name="TextBox 2">
            <a:extLst>
              <a:ext uri="{FF2B5EF4-FFF2-40B4-BE49-F238E27FC236}">
                <a16:creationId xmlns:a16="http://schemas.microsoft.com/office/drawing/2014/main" id="{5590D78A-57F7-B567-5470-485E1F938D43}"/>
              </a:ext>
            </a:extLst>
          </p:cNvPr>
          <p:cNvSpPr txBox="1"/>
          <p:nvPr/>
        </p:nvSpPr>
        <p:spPr>
          <a:xfrm>
            <a:off x="468064" y="3607756"/>
            <a:ext cx="3742960" cy="1764586"/>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GB" sz="1400"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For further clarification surrounding thresholds pertaining to CCJs and insolvencies which may impact the progress of an application, please refer to the following – </a:t>
            </a:r>
            <a:r>
              <a:rPr lang="en-GB" sz="1400" b="1" u="sng"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IBA – Fitness for Debt and Bankruptcy.</a:t>
            </a:r>
            <a:endParaRPr lang="en-GB" sz="1400" b="1" u="sng"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p>
            <a:endParaRPr lang="en-GB"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629525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10423</TotalTime>
  <Words>943</Words>
  <Application>Microsoft Office PowerPoint</Application>
  <PresentationFormat>Widescreen</PresentationFormat>
  <Paragraphs>85</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Bebas Neue</vt:lpstr>
      <vt:lpstr>Calibri</vt:lpstr>
      <vt:lpstr>Calibri Light</vt:lpstr>
      <vt:lpstr>Montserrat</vt:lpstr>
      <vt:lpstr>Montserrat ExtraBold</vt:lpstr>
      <vt:lpstr>Symbol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Jenkins</dc:creator>
  <cp:lastModifiedBy>George Jenkins</cp:lastModifiedBy>
  <cp:revision>8</cp:revision>
  <dcterms:created xsi:type="dcterms:W3CDTF">2024-03-27T14:04:58Z</dcterms:created>
  <dcterms:modified xsi:type="dcterms:W3CDTF">2024-05-03T10:18:21Z</dcterms:modified>
</cp:coreProperties>
</file>