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87" r:id="rId4"/>
    <p:sldId id="292" r:id="rId5"/>
    <p:sldId id="288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95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91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89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985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182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380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576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592"/>
    <a:srgbClr val="9B0C33"/>
    <a:srgbClr val="1B34C6"/>
    <a:srgbClr val="65196A"/>
    <a:srgbClr val="746C18"/>
    <a:srgbClr val="ED7E33"/>
    <a:srgbClr val="779329"/>
    <a:srgbClr val="164F2C"/>
    <a:srgbClr val="E6E6E6"/>
    <a:srgbClr val="A0C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C83C2-559E-4847-846A-11D50BD88FBC}" v="36" dt="2023-10-18T14:45:55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6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CF68-3951-76F8-196C-2FF4C4FE2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FE5367-EAB4-976F-E67C-B0577D67D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40"/>
            <a:ext cx="9144000" cy="165576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8" indent="0" algn="ctr">
              <a:buNone/>
              <a:defRPr sz="2002"/>
            </a:lvl2pPr>
            <a:lvl3pPr marL="914175" indent="0" algn="ctr">
              <a:buNone/>
              <a:defRPr sz="1800"/>
            </a:lvl3pPr>
            <a:lvl4pPr marL="1371255" indent="0" algn="ctr">
              <a:buNone/>
              <a:defRPr sz="1598"/>
            </a:lvl4pPr>
            <a:lvl5pPr marL="1828343" indent="0" algn="ctr">
              <a:buNone/>
              <a:defRPr sz="1598"/>
            </a:lvl5pPr>
            <a:lvl6pPr marL="2285430" indent="0" algn="ctr">
              <a:buNone/>
              <a:defRPr sz="1598"/>
            </a:lvl6pPr>
            <a:lvl7pPr marL="2742518" indent="0" algn="ctr">
              <a:buNone/>
              <a:defRPr sz="1598"/>
            </a:lvl7pPr>
            <a:lvl8pPr marL="3199598" indent="0" algn="ctr">
              <a:buNone/>
              <a:defRPr sz="1598"/>
            </a:lvl8pPr>
            <a:lvl9pPr marL="3656685" indent="0" algn="ctr">
              <a:buNone/>
              <a:defRPr sz="1598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AEFE-61F7-414F-3A9C-645E0BCFD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62541-E9F6-2A59-31F0-FDCF4C8E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8EE1E-781B-413F-983A-38DF1A899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9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EA083-EC5E-E43B-5132-BF411DC9E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45723-BE80-A299-E97D-861A5786A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70FC9-9BE2-6785-88C8-FE52EACAB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FFFC6-34C2-4D1E-D672-E1111105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55C27-B74D-6811-BAF1-C0406803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91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FC4647-2575-1381-D210-AF5B7E5E4D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3"/>
            <a:ext cx="2628900" cy="58118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0AB33-B15F-53C2-D250-DB0B38908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3"/>
            <a:ext cx="7734300" cy="58118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BD66B-A325-4EF7-DE79-14A6AEB4B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1F1E3-64DB-369B-BA57-800304494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A1E04-6B9F-5D00-F17A-6F4BF6975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1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F704-1CB1-BA44-6C63-2931D780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5B212-0B59-EF4F-09BF-E38C0043A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C98BF-8C19-DED8-709A-1E80088B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81570-D9DD-B5AF-E7A3-15D05C46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DE150-3117-9900-5151-4F154BC6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72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5F3D9-64B7-5C8C-5D6A-9437A56F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1"/>
            <a:ext cx="105156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EB801-284A-76B9-8241-09ED42556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8" indent="0">
              <a:buNone/>
              <a:defRPr sz="2002">
                <a:solidFill>
                  <a:schemeClr val="tx1">
                    <a:tint val="75000"/>
                  </a:schemeClr>
                </a:solidFill>
              </a:defRPr>
            </a:lvl2pPr>
            <a:lvl3pPr marL="91417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5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543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251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959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6685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C286A-D5DE-96BC-930F-155FC3ED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DB043-8E48-4576-FABD-3277AD734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CA93E-55B9-418C-774F-77FCA684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79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DAA0-A9A3-B1B0-AFE7-4D214CF3C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C1EF9-1D02-BF63-652F-91091541B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7"/>
            <a:ext cx="5181600" cy="4351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F7488-DA5D-7252-F89B-FB75CC4B2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7"/>
            <a:ext cx="5181600" cy="4351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476A0-98E3-3DB6-3C99-F270D63CB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3BDE4-8CAB-A806-8D82-F088332C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5DC6B3-DB55-4BEA-54F1-9752103A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78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5174-1D9B-FB26-407A-CAC6DABA3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3"/>
            <a:ext cx="10515600" cy="13255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A07EF-AABD-CC54-EED9-93A972D71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7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8" indent="0">
              <a:buNone/>
              <a:defRPr sz="2002" b="1"/>
            </a:lvl2pPr>
            <a:lvl3pPr marL="914175" indent="0">
              <a:buNone/>
              <a:defRPr sz="1800" b="1"/>
            </a:lvl3pPr>
            <a:lvl4pPr marL="1371255" indent="0">
              <a:buNone/>
              <a:defRPr sz="1598" b="1"/>
            </a:lvl4pPr>
            <a:lvl5pPr marL="1828343" indent="0">
              <a:buNone/>
              <a:defRPr sz="1598" b="1"/>
            </a:lvl5pPr>
            <a:lvl6pPr marL="2285430" indent="0">
              <a:buNone/>
              <a:defRPr sz="1598" b="1"/>
            </a:lvl6pPr>
            <a:lvl7pPr marL="2742518" indent="0">
              <a:buNone/>
              <a:defRPr sz="1598" b="1"/>
            </a:lvl7pPr>
            <a:lvl8pPr marL="3199598" indent="0">
              <a:buNone/>
              <a:defRPr sz="1598" b="1"/>
            </a:lvl8pPr>
            <a:lvl9pPr marL="3656685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B1BC4D-B67C-B5CF-674D-A9F354D24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7E7466-2D83-2944-32DF-DF31CB187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6"/>
            <a:ext cx="5183188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8" indent="0">
              <a:buNone/>
              <a:defRPr sz="2002" b="1"/>
            </a:lvl2pPr>
            <a:lvl3pPr marL="914175" indent="0">
              <a:buNone/>
              <a:defRPr sz="1800" b="1"/>
            </a:lvl3pPr>
            <a:lvl4pPr marL="1371255" indent="0">
              <a:buNone/>
              <a:defRPr sz="1598" b="1"/>
            </a:lvl4pPr>
            <a:lvl5pPr marL="1828343" indent="0">
              <a:buNone/>
              <a:defRPr sz="1598" b="1"/>
            </a:lvl5pPr>
            <a:lvl6pPr marL="2285430" indent="0">
              <a:buNone/>
              <a:defRPr sz="1598" b="1"/>
            </a:lvl6pPr>
            <a:lvl7pPr marL="2742518" indent="0">
              <a:buNone/>
              <a:defRPr sz="1598" b="1"/>
            </a:lvl7pPr>
            <a:lvl8pPr marL="3199598" indent="0">
              <a:buNone/>
              <a:defRPr sz="1598" b="1"/>
            </a:lvl8pPr>
            <a:lvl9pPr marL="3656685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7936AB-5B9B-21D8-148B-FF1D3557F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D708C2-E845-6E86-F2BE-A95A43C0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28EB0F-07ED-5FDD-0C88-C71267880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35D694-AEDF-F4F1-B635-030BC4B26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9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BB10-1AF5-A9EE-A42E-57F53F5FA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45CB91-BDAC-A4E1-8668-BDDE70A3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32F2D1-88E9-5ECB-9A4E-83973F5BE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BAC6C9-0B58-F4AC-D7E6-AA2CB1304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73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E630D2-7DEE-6525-8233-60713653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D0449F-EFD3-F2B0-FD53-FC8FEA200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0C990-1E6E-8C12-6AEA-69BBC4F9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35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C7008-C61A-9A1C-C89C-84A2014C4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2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1A619-982E-8495-EAAA-9C5EDE74D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8"/>
          </a:xfrm>
        </p:spPr>
        <p:txBody>
          <a:bodyPr/>
          <a:lstStyle>
            <a:lvl1pPr>
              <a:defRPr sz="3202"/>
            </a:lvl1pPr>
            <a:lvl2pPr>
              <a:defRPr sz="2798"/>
            </a:lvl2pPr>
            <a:lvl3pPr>
              <a:defRPr sz="2400"/>
            </a:lvl3pPr>
            <a:lvl4pPr>
              <a:defRPr sz="2002"/>
            </a:lvl4pPr>
            <a:lvl5pPr>
              <a:defRPr sz="2002"/>
            </a:lvl5pPr>
            <a:lvl6pPr>
              <a:defRPr sz="2002"/>
            </a:lvl6pPr>
            <a:lvl7pPr>
              <a:defRPr sz="2002"/>
            </a:lvl7pPr>
            <a:lvl8pPr>
              <a:defRPr sz="2002"/>
            </a:lvl8pPr>
            <a:lvl9pPr>
              <a:defRPr sz="20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5E591-A766-AD9F-3355-D9EFEF0B4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90"/>
          </a:xfrm>
        </p:spPr>
        <p:txBody>
          <a:bodyPr/>
          <a:lstStyle>
            <a:lvl1pPr marL="0" indent="0">
              <a:buNone/>
              <a:defRPr sz="1598"/>
            </a:lvl1pPr>
            <a:lvl2pPr marL="457088" indent="0">
              <a:buNone/>
              <a:defRPr sz="1403"/>
            </a:lvl2pPr>
            <a:lvl3pPr marL="914175" indent="0">
              <a:buNone/>
              <a:defRPr sz="1200"/>
            </a:lvl3pPr>
            <a:lvl4pPr marL="1371255" indent="0">
              <a:buNone/>
              <a:defRPr sz="998"/>
            </a:lvl4pPr>
            <a:lvl5pPr marL="1828343" indent="0">
              <a:buNone/>
              <a:defRPr sz="998"/>
            </a:lvl5pPr>
            <a:lvl6pPr marL="2285430" indent="0">
              <a:buNone/>
              <a:defRPr sz="998"/>
            </a:lvl6pPr>
            <a:lvl7pPr marL="2742518" indent="0">
              <a:buNone/>
              <a:defRPr sz="998"/>
            </a:lvl7pPr>
            <a:lvl8pPr marL="3199598" indent="0">
              <a:buNone/>
              <a:defRPr sz="998"/>
            </a:lvl8pPr>
            <a:lvl9pPr marL="3656685" indent="0">
              <a:buNone/>
              <a:defRPr sz="9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ADFFA-26E7-1E5C-77D9-B880CC3D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F2452-960C-9A1F-341A-40D9D7F2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6C99D-70F5-55A2-35C6-071FAF430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03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71E5F-6D74-1958-0C25-72E551C83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2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363DD2-2447-EA7E-4BB7-EB7C504B8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8"/>
          </a:xfrm>
        </p:spPr>
        <p:txBody>
          <a:bodyPr/>
          <a:lstStyle>
            <a:lvl1pPr marL="0" indent="0">
              <a:buNone/>
              <a:defRPr sz="3202"/>
            </a:lvl1pPr>
            <a:lvl2pPr marL="457088" indent="0">
              <a:buNone/>
              <a:defRPr sz="2798"/>
            </a:lvl2pPr>
            <a:lvl3pPr marL="914175" indent="0">
              <a:buNone/>
              <a:defRPr sz="2400"/>
            </a:lvl3pPr>
            <a:lvl4pPr marL="1371255" indent="0">
              <a:buNone/>
              <a:defRPr sz="2002"/>
            </a:lvl4pPr>
            <a:lvl5pPr marL="1828343" indent="0">
              <a:buNone/>
              <a:defRPr sz="2002"/>
            </a:lvl5pPr>
            <a:lvl6pPr marL="2285430" indent="0">
              <a:buNone/>
              <a:defRPr sz="2002"/>
            </a:lvl6pPr>
            <a:lvl7pPr marL="2742518" indent="0">
              <a:buNone/>
              <a:defRPr sz="2002"/>
            </a:lvl7pPr>
            <a:lvl8pPr marL="3199598" indent="0">
              <a:buNone/>
              <a:defRPr sz="2002"/>
            </a:lvl8pPr>
            <a:lvl9pPr marL="3656685" indent="0">
              <a:buNone/>
              <a:defRPr sz="2002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05135D-0869-2F45-BA71-C0B90EBF3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90"/>
          </a:xfrm>
        </p:spPr>
        <p:txBody>
          <a:bodyPr/>
          <a:lstStyle>
            <a:lvl1pPr marL="0" indent="0">
              <a:buNone/>
              <a:defRPr sz="1598"/>
            </a:lvl1pPr>
            <a:lvl2pPr marL="457088" indent="0">
              <a:buNone/>
              <a:defRPr sz="1403"/>
            </a:lvl2pPr>
            <a:lvl3pPr marL="914175" indent="0">
              <a:buNone/>
              <a:defRPr sz="1200"/>
            </a:lvl3pPr>
            <a:lvl4pPr marL="1371255" indent="0">
              <a:buNone/>
              <a:defRPr sz="998"/>
            </a:lvl4pPr>
            <a:lvl5pPr marL="1828343" indent="0">
              <a:buNone/>
              <a:defRPr sz="998"/>
            </a:lvl5pPr>
            <a:lvl6pPr marL="2285430" indent="0">
              <a:buNone/>
              <a:defRPr sz="998"/>
            </a:lvl6pPr>
            <a:lvl7pPr marL="2742518" indent="0">
              <a:buNone/>
              <a:defRPr sz="998"/>
            </a:lvl7pPr>
            <a:lvl8pPr marL="3199598" indent="0">
              <a:buNone/>
              <a:defRPr sz="998"/>
            </a:lvl8pPr>
            <a:lvl9pPr marL="3656685" indent="0">
              <a:buNone/>
              <a:defRPr sz="9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849EA-0A0D-089D-9441-3543C6E32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F22AF-B5DC-E532-2D75-BB2B4CC8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A2912-F7F4-BC67-2C8D-F45FF2E19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3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AE43ED-5596-C356-A4D9-84DCD447D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3"/>
            <a:ext cx="10515600" cy="1325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BD4EB-467C-0790-573D-8EE33EEA5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7"/>
            <a:ext cx="10515600" cy="4351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BECA4-D842-508D-713D-5B40D54D3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9"/>
            <a:ext cx="27432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1B016-6F6B-4DB4-AF09-2210A7AFAA18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CF520-15F6-5FF7-CD8F-81EDC57DE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9"/>
            <a:ext cx="41148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156E3-F1FD-266B-34AB-CFA5C1BF1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9"/>
            <a:ext cx="27432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823FC-2441-4A12-8D56-87398245C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33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175" rtl="0" eaLnBrk="1" latinLnBrk="0" hangingPunct="1">
        <a:lnSpc>
          <a:spcPct val="90000"/>
        </a:lnSpc>
        <a:spcBef>
          <a:spcPct val="0"/>
        </a:spcBef>
        <a:buNone/>
        <a:defRPr sz="44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0" indent="-228540" algn="l" defTabSz="914175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798" kern="1200">
          <a:solidFill>
            <a:schemeClr val="tx1"/>
          </a:solidFill>
          <a:latin typeface="+mn-lt"/>
          <a:ea typeface="+mn-ea"/>
          <a:cs typeface="+mn-cs"/>
        </a:defRPr>
      </a:lvl1pPr>
      <a:lvl2pPr marL="685628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3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3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0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8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5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5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30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9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house shaped cookie cutter&#10;&#10;Description automatically generated">
            <a:extLst>
              <a:ext uri="{FF2B5EF4-FFF2-40B4-BE49-F238E27FC236}">
                <a16:creationId xmlns:a16="http://schemas.microsoft.com/office/drawing/2014/main" id="{B7CF23A9-D914-F65C-67F9-57F8AAFBD2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759" b="10336"/>
          <a:stretch/>
        </p:blipFill>
        <p:spPr>
          <a:xfrm>
            <a:off x="3570521" y="160639"/>
            <a:ext cx="8621483" cy="6722078"/>
          </a:xfrm>
          <a:prstGeom prst="rect">
            <a:avLst/>
          </a:prstGeom>
        </p:spPr>
      </p:pic>
      <p:sp>
        <p:nvSpPr>
          <p:cNvPr id="23" name="Freeform 3">
            <a:extLst>
              <a:ext uri="{FF2B5EF4-FFF2-40B4-BE49-F238E27FC236}">
                <a16:creationId xmlns:a16="http://schemas.microsoft.com/office/drawing/2014/main" id="{E4448779-4F70-C68E-1A8B-6E3EEBF140C0}"/>
              </a:ext>
            </a:extLst>
          </p:cNvPr>
          <p:cNvSpPr/>
          <p:nvPr/>
        </p:nvSpPr>
        <p:spPr>
          <a:xfrm rot="16200000">
            <a:off x="-3145973" y="3153266"/>
            <a:ext cx="6858000" cy="566063"/>
          </a:xfrm>
          <a:custGeom>
            <a:avLst/>
            <a:gdLst/>
            <a:ahLst/>
            <a:cxnLst/>
            <a:rect l="l" t="t" r="r" b="b"/>
            <a:pathLst>
              <a:path w="3149472" h="508135">
                <a:moveTo>
                  <a:pt x="0" y="0"/>
                </a:moveTo>
                <a:lnTo>
                  <a:pt x="3149472" y="0"/>
                </a:lnTo>
                <a:lnTo>
                  <a:pt x="3149472" y="508135"/>
                </a:lnTo>
                <a:lnTo>
                  <a:pt x="0" y="508135"/>
                </a:lnTo>
                <a:close/>
              </a:path>
            </a:pathLst>
          </a:custGeom>
          <a:solidFill>
            <a:srgbClr val="000070"/>
          </a:solidFill>
        </p:spPr>
        <p:txBody>
          <a:bodyPr/>
          <a:lstStyle/>
          <a:p>
            <a:pPr defTabSz="609480"/>
            <a:endParaRPr lang="en-GB" sz="1403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79FC90CE-7542-A122-7D4C-6D567EDD55D8}"/>
              </a:ext>
            </a:extLst>
          </p:cNvPr>
          <p:cNvSpPr/>
          <p:nvPr/>
        </p:nvSpPr>
        <p:spPr>
          <a:xfrm>
            <a:off x="11436101" y="7301"/>
            <a:ext cx="755903" cy="72852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147" t="-57903" r="-56331" b="-1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0072142A-9604-9006-325B-6AACA95ACE13}"/>
              </a:ext>
            </a:extLst>
          </p:cNvPr>
          <p:cNvSpPr/>
          <p:nvPr/>
        </p:nvSpPr>
        <p:spPr>
          <a:xfrm>
            <a:off x="666311" y="6322800"/>
            <a:ext cx="690053" cy="535200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543" t="-78821" r="-71249" b="-36123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385CFFE0-5F98-D46D-C975-46451145DFE8}"/>
              </a:ext>
            </a:extLst>
          </p:cNvPr>
          <p:cNvSpPr/>
          <p:nvPr/>
        </p:nvSpPr>
        <p:spPr>
          <a:xfrm flipH="1">
            <a:off x="2711" y="6334999"/>
            <a:ext cx="566063" cy="82818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28000" t="-50935" r="-75223" b="12032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81C43E67-4F4B-4D96-A6EE-7308F98B2B03}"/>
              </a:ext>
            </a:extLst>
          </p:cNvPr>
          <p:cNvSpPr txBox="1"/>
          <p:nvPr/>
        </p:nvSpPr>
        <p:spPr>
          <a:xfrm>
            <a:off x="758494" y="970729"/>
            <a:ext cx="6006293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any proper structure, your financial house must be built on a good solid foundation. </a:t>
            </a:r>
          </a:p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the foundation is in place, you can begin to add other levels to complete your financial plan. </a:t>
            </a: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AB11C0F8-14D6-AF4A-9CED-269E44834797}"/>
              </a:ext>
            </a:extLst>
          </p:cNvPr>
          <p:cNvSpPr txBox="1"/>
          <p:nvPr/>
        </p:nvSpPr>
        <p:spPr>
          <a:xfrm>
            <a:off x="747885" y="7223"/>
            <a:ext cx="8146965" cy="9796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480">
              <a:lnSpc>
                <a:spcPts val="9045"/>
              </a:lnSpc>
              <a:defRPr/>
            </a:pPr>
            <a:r>
              <a:rPr lang="en-US" sz="3600" b="1" spc="-150" dirty="0">
                <a:solidFill>
                  <a:srgbClr val="000070"/>
                </a:solidFill>
                <a:latin typeface="Montserrat" pitchFamily="2" charset="0"/>
              </a:rPr>
              <a:t>Building Your Financial House</a:t>
            </a:r>
          </a:p>
        </p:txBody>
      </p:sp>
    </p:spTree>
    <p:extLst>
      <p:ext uri="{BB962C8B-B14F-4D97-AF65-F5344CB8AC3E}">
        <p14:creationId xmlns:p14="http://schemas.microsoft.com/office/powerpoint/2010/main" val="31522132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house shaped cookie cutter&#10;&#10;Description automatically generated">
            <a:extLst>
              <a:ext uri="{FF2B5EF4-FFF2-40B4-BE49-F238E27FC236}">
                <a16:creationId xmlns:a16="http://schemas.microsoft.com/office/drawing/2014/main" id="{B7CF23A9-D914-F65C-67F9-57F8AAFBD2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759" b="10336"/>
          <a:stretch/>
        </p:blipFill>
        <p:spPr>
          <a:xfrm>
            <a:off x="3570521" y="160639"/>
            <a:ext cx="8621483" cy="672207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8B02340-F84D-1B0F-60C7-DE219808C8CC}"/>
              </a:ext>
            </a:extLst>
          </p:cNvPr>
          <p:cNvSpPr/>
          <p:nvPr/>
        </p:nvSpPr>
        <p:spPr>
          <a:xfrm>
            <a:off x="6549083" y="5214559"/>
            <a:ext cx="4155345" cy="65490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EF38FA-E508-22DF-B16A-74C6A40F7E96}"/>
              </a:ext>
            </a:extLst>
          </p:cNvPr>
          <p:cNvSpPr txBox="1"/>
          <p:nvPr/>
        </p:nvSpPr>
        <p:spPr>
          <a:xfrm>
            <a:off x="6466178" y="5476091"/>
            <a:ext cx="423598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prstClr val="white">
                    <a:lumMod val="95000"/>
                  </a:prstClr>
                </a:solidFill>
                <a:latin typeface="Montserrat" pitchFamily="2" charset="0"/>
                <a:cs typeface="Aparajita" panose="02020603050405020304" pitchFamily="18" charset="0"/>
              </a:rPr>
              <a:t>PROTECTION</a:t>
            </a:r>
            <a:endParaRPr lang="en-GB" sz="1598" dirty="0">
              <a:solidFill>
                <a:prstClr val="white">
                  <a:lumMod val="95000"/>
                </a:prst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E4448779-4F70-C68E-1A8B-6E3EEBF140C0}"/>
              </a:ext>
            </a:extLst>
          </p:cNvPr>
          <p:cNvSpPr/>
          <p:nvPr/>
        </p:nvSpPr>
        <p:spPr>
          <a:xfrm rot="16200000">
            <a:off x="-3145973" y="3153266"/>
            <a:ext cx="6858000" cy="566063"/>
          </a:xfrm>
          <a:custGeom>
            <a:avLst/>
            <a:gdLst/>
            <a:ahLst/>
            <a:cxnLst/>
            <a:rect l="l" t="t" r="r" b="b"/>
            <a:pathLst>
              <a:path w="3149472" h="508135">
                <a:moveTo>
                  <a:pt x="0" y="0"/>
                </a:moveTo>
                <a:lnTo>
                  <a:pt x="3149472" y="0"/>
                </a:lnTo>
                <a:lnTo>
                  <a:pt x="3149472" y="508135"/>
                </a:lnTo>
                <a:lnTo>
                  <a:pt x="0" y="508135"/>
                </a:lnTo>
                <a:close/>
              </a:path>
            </a:pathLst>
          </a:custGeom>
          <a:solidFill>
            <a:srgbClr val="000070"/>
          </a:solidFill>
        </p:spPr>
        <p:txBody>
          <a:bodyPr/>
          <a:lstStyle/>
          <a:p>
            <a:pPr defTabSz="609480"/>
            <a:endParaRPr lang="en-GB" sz="1403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79FC90CE-7542-A122-7D4C-6D567EDD55D8}"/>
              </a:ext>
            </a:extLst>
          </p:cNvPr>
          <p:cNvSpPr/>
          <p:nvPr/>
        </p:nvSpPr>
        <p:spPr>
          <a:xfrm>
            <a:off x="11436101" y="7301"/>
            <a:ext cx="755903" cy="72852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147" t="-57903" r="-56331" b="-1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0072142A-9604-9006-325B-6AACA95ACE13}"/>
              </a:ext>
            </a:extLst>
          </p:cNvPr>
          <p:cNvSpPr/>
          <p:nvPr/>
        </p:nvSpPr>
        <p:spPr>
          <a:xfrm>
            <a:off x="666311" y="6322800"/>
            <a:ext cx="690053" cy="535200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543" t="-78821" r="-71249" b="-36123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385CFFE0-5F98-D46D-C975-46451145DFE8}"/>
              </a:ext>
            </a:extLst>
          </p:cNvPr>
          <p:cNvSpPr/>
          <p:nvPr/>
        </p:nvSpPr>
        <p:spPr>
          <a:xfrm flipH="1">
            <a:off x="2711" y="6334999"/>
            <a:ext cx="566063" cy="82818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28000" t="-50935" r="-75223" b="12032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81C43E67-4F4B-4D96-A6EE-7308F98B2B03}"/>
              </a:ext>
            </a:extLst>
          </p:cNvPr>
          <p:cNvSpPr txBox="1"/>
          <p:nvPr/>
        </p:nvSpPr>
        <p:spPr>
          <a:xfrm>
            <a:off x="758494" y="970729"/>
            <a:ext cx="6006293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any proper structure, your financial house must be built on a good solid foundation. </a:t>
            </a:r>
          </a:p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the foundation is in place, you can begin to add other levels to complete your financial plan.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CD6634-059F-2EEF-4E52-23A6F8A32EDB}"/>
              </a:ext>
            </a:extLst>
          </p:cNvPr>
          <p:cNvSpPr txBox="1"/>
          <p:nvPr/>
        </p:nvSpPr>
        <p:spPr>
          <a:xfrm>
            <a:off x="7350184" y="5307248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chemeClr val="bg1"/>
                </a:solidFill>
                <a:latin typeface="Montserrat" pitchFamily="2" charset="0"/>
              </a:rPr>
              <a:t>The Foundation</a:t>
            </a: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AB11C0F8-14D6-AF4A-9CED-269E44834797}"/>
              </a:ext>
            </a:extLst>
          </p:cNvPr>
          <p:cNvSpPr txBox="1"/>
          <p:nvPr/>
        </p:nvSpPr>
        <p:spPr>
          <a:xfrm>
            <a:off x="747885" y="7223"/>
            <a:ext cx="8146965" cy="9796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480">
              <a:lnSpc>
                <a:spcPts val="9045"/>
              </a:lnSpc>
              <a:defRPr/>
            </a:pPr>
            <a:r>
              <a:rPr lang="en-US" sz="3600" b="1" spc="-150" dirty="0">
                <a:solidFill>
                  <a:srgbClr val="000070"/>
                </a:solidFill>
                <a:latin typeface="Montserrat" pitchFamily="2" charset="0"/>
              </a:rPr>
              <a:t>Building Your Financial House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71D3C8C-B58F-E4BF-F763-13A05A3EB178}"/>
              </a:ext>
            </a:extLst>
          </p:cNvPr>
          <p:cNvSpPr/>
          <p:nvPr/>
        </p:nvSpPr>
        <p:spPr>
          <a:xfrm>
            <a:off x="6469204" y="5123246"/>
            <a:ext cx="4310573" cy="841223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AC1F27B-5A00-FEFB-DAEE-3C798F90C668}"/>
              </a:ext>
            </a:extLst>
          </p:cNvPr>
          <p:cNvCxnSpPr>
            <a:cxnSpLocks/>
          </p:cNvCxnSpPr>
          <p:nvPr/>
        </p:nvCxnSpPr>
        <p:spPr>
          <a:xfrm flipH="1">
            <a:off x="5154941" y="558209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CE76CB7-CA50-AAF7-ACED-4C819C50C30A}"/>
              </a:ext>
            </a:extLst>
          </p:cNvPr>
          <p:cNvSpPr txBox="1"/>
          <p:nvPr/>
        </p:nvSpPr>
        <p:spPr>
          <a:xfrm>
            <a:off x="666308" y="5307139"/>
            <a:ext cx="4392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foundation of a solid financial plan is protection. </a:t>
            </a: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not have adequate cash reserves, you must protect your plan with sufficient cover: life, health, income, car and home. Make sure you don’t overpay on premiums so you can maintain your cover while eliminating your debts.</a:t>
            </a:r>
          </a:p>
          <a:p>
            <a:pPr marL="171405" indent="-171405" defTabSz="914175">
              <a:buFont typeface="Wingdings" panose="05000000000000000000" pitchFamily="2" charset="2"/>
              <a:buChar char="Ø"/>
            </a:pPr>
            <a:endParaRPr lang="en-GB" sz="1200" dirty="0">
              <a:solidFill>
                <a:srgbClr val="00007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2528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house shaped cookie cutter&#10;&#10;Description automatically generated">
            <a:extLst>
              <a:ext uri="{FF2B5EF4-FFF2-40B4-BE49-F238E27FC236}">
                <a16:creationId xmlns:a16="http://schemas.microsoft.com/office/drawing/2014/main" id="{B7CF23A9-D914-F65C-67F9-57F8AAFBD2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759" b="10336"/>
          <a:stretch/>
        </p:blipFill>
        <p:spPr>
          <a:xfrm>
            <a:off x="3570521" y="160639"/>
            <a:ext cx="8621483" cy="672207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8B02340-F84D-1B0F-60C7-DE219808C8CC}"/>
              </a:ext>
            </a:extLst>
          </p:cNvPr>
          <p:cNvSpPr/>
          <p:nvPr/>
        </p:nvSpPr>
        <p:spPr>
          <a:xfrm>
            <a:off x="6549083" y="5214559"/>
            <a:ext cx="4155345" cy="65490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BFE706-3371-4EDD-988B-8B4C3A4107C1}"/>
              </a:ext>
            </a:extLst>
          </p:cNvPr>
          <p:cNvSpPr/>
          <p:nvPr/>
        </p:nvSpPr>
        <p:spPr>
          <a:xfrm>
            <a:off x="6549083" y="4460794"/>
            <a:ext cx="4155345" cy="6549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2401C5-B739-2A15-1910-CE81929BAF18}"/>
              </a:ext>
            </a:extLst>
          </p:cNvPr>
          <p:cNvSpPr txBox="1"/>
          <p:nvPr/>
        </p:nvSpPr>
        <p:spPr>
          <a:xfrm>
            <a:off x="6536816" y="4697160"/>
            <a:ext cx="4137923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5B9BD5">
                    <a:lumMod val="20000"/>
                    <a:lumOff val="80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DEBT MANAGEMENT</a:t>
            </a:r>
            <a:endParaRPr lang="en-GB" sz="1598" dirty="0">
              <a:solidFill>
                <a:srgbClr val="5B9BD5">
                  <a:lumMod val="20000"/>
                  <a:lumOff val="80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EF38FA-E508-22DF-B16A-74C6A40F7E96}"/>
              </a:ext>
            </a:extLst>
          </p:cNvPr>
          <p:cNvSpPr txBox="1"/>
          <p:nvPr/>
        </p:nvSpPr>
        <p:spPr>
          <a:xfrm>
            <a:off x="6466178" y="5476091"/>
            <a:ext cx="423598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prstClr val="white">
                    <a:lumMod val="95000"/>
                  </a:prstClr>
                </a:solidFill>
                <a:latin typeface="Montserrat" pitchFamily="2" charset="0"/>
                <a:cs typeface="Aparajita" panose="02020603050405020304" pitchFamily="18" charset="0"/>
              </a:rPr>
              <a:t>PROTECTION</a:t>
            </a:r>
            <a:endParaRPr lang="en-GB" sz="1598" dirty="0">
              <a:solidFill>
                <a:prstClr val="white">
                  <a:lumMod val="95000"/>
                </a:prst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E4448779-4F70-C68E-1A8B-6E3EEBF140C0}"/>
              </a:ext>
            </a:extLst>
          </p:cNvPr>
          <p:cNvSpPr/>
          <p:nvPr/>
        </p:nvSpPr>
        <p:spPr>
          <a:xfrm rot="16200000">
            <a:off x="-3145973" y="3153266"/>
            <a:ext cx="6858000" cy="566063"/>
          </a:xfrm>
          <a:custGeom>
            <a:avLst/>
            <a:gdLst/>
            <a:ahLst/>
            <a:cxnLst/>
            <a:rect l="l" t="t" r="r" b="b"/>
            <a:pathLst>
              <a:path w="3149472" h="508135">
                <a:moveTo>
                  <a:pt x="0" y="0"/>
                </a:moveTo>
                <a:lnTo>
                  <a:pt x="3149472" y="0"/>
                </a:lnTo>
                <a:lnTo>
                  <a:pt x="3149472" y="508135"/>
                </a:lnTo>
                <a:lnTo>
                  <a:pt x="0" y="508135"/>
                </a:lnTo>
                <a:close/>
              </a:path>
            </a:pathLst>
          </a:custGeom>
          <a:solidFill>
            <a:srgbClr val="000070"/>
          </a:solidFill>
        </p:spPr>
        <p:txBody>
          <a:bodyPr/>
          <a:lstStyle/>
          <a:p>
            <a:pPr defTabSz="609480"/>
            <a:endParaRPr lang="en-GB" sz="1403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79FC90CE-7542-A122-7D4C-6D567EDD55D8}"/>
              </a:ext>
            </a:extLst>
          </p:cNvPr>
          <p:cNvSpPr/>
          <p:nvPr/>
        </p:nvSpPr>
        <p:spPr>
          <a:xfrm>
            <a:off x="11436101" y="7301"/>
            <a:ext cx="755903" cy="72852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147" t="-57903" r="-56331" b="-1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0072142A-9604-9006-325B-6AACA95ACE13}"/>
              </a:ext>
            </a:extLst>
          </p:cNvPr>
          <p:cNvSpPr/>
          <p:nvPr/>
        </p:nvSpPr>
        <p:spPr>
          <a:xfrm>
            <a:off x="666311" y="6322800"/>
            <a:ext cx="690053" cy="535200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543" t="-78821" r="-71249" b="-36123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385CFFE0-5F98-D46D-C975-46451145DFE8}"/>
              </a:ext>
            </a:extLst>
          </p:cNvPr>
          <p:cNvSpPr/>
          <p:nvPr/>
        </p:nvSpPr>
        <p:spPr>
          <a:xfrm flipH="1">
            <a:off x="2711" y="6334999"/>
            <a:ext cx="566063" cy="82818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28000" t="-50935" r="-75223" b="12032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81C43E67-4F4B-4D96-A6EE-7308F98B2B03}"/>
              </a:ext>
            </a:extLst>
          </p:cNvPr>
          <p:cNvSpPr txBox="1"/>
          <p:nvPr/>
        </p:nvSpPr>
        <p:spPr>
          <a:xfrm>
            <a:off x="758494" y="970729"/>
            <a:ext cx="6006293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any proper structure, your financial house must be built on a good solid foundation. </a:t>
            </a:r>
          </a:p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the foundation is in place, you can begin to add other levels to complete your financial plan.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CD6634-059F-2EEF-4E52-23A6F8A32EDB}"/>
              </a:ext>
            </a:extLst>
          </p:cNvPr>
          <p:cNvSpPr txBox="1"/>
          <p:nvPr/>
        </p:nvSpPr>
        <p:spPr>
          <a:xfrm>
            <a:off x="7350184" y="5307248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chemeClr val="bg1"/>
                </a:solidFill>
                <a:latin typeface="Montserrat" pitchFamily="2" charset="0"/>
              </a:rPr>
              <a:t>The Foundation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5912FA-9CD2-5259-A169-E32D9EFCE6C8}"/>
              </a:ext>
            </a:extLst>
          </p:cNvPr>
          <p:cNvSpPr txBox="1"/>
          <p:nvPr/>
        </p:nvSpPr>
        <p:spPr>
          <a:xfrm>
            <a:off x="7397126" y="4536653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chemeClr val="bg1"/>
                </a:solidFill>
                <a:latin typeface="Montserrat" pitchFamily="2" charset="0"/>
              </a:rPr>
              <a:t>Ground Floor</a:t>
            </a: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AB11C0F8-14D6-AF4A-9CED-269E44834797}"/>
              </a:ext>
            </a:extLst>
          </p:cNvPr>
          <p:cNvSpPr txBox="1"/>
          <p:nvPr/>
        </p:nvSpPr>
        <p:spPr>
          <a:xfrm>
            <a:off x="747885" y="7223"/>
            <a:ext cx="8146965" cy="9796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480">
              <a:lnSpc>
                <a:spcPts val="9045"/>
              </a:lnSpc>
              <a:defRPr/>
            </a:pPr>
            <a:r>
              <a:rPr lang="en-US" sz="3600" b="1" spc="-150" dirty="0">
                <a:solidFill>
                  <a:srgbClr val="000070"/>
                </a:solidFill>
                <a:latin typeface="Montserrat" pitchFamily="2" charset="0"/>
              </a:rPr>
              <a:t>Building Your Financial House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C99E89F-7C18-218B-7065-F07BD744C772}"/>
              </a:ext>
            </a:extLst>
          </p:cNvPr>
          <p:cNvSpPr/>
          <p:nvPr/>
        </p:nvSpPr>
        <p:spPr>
          <a:xfrm>
            <a:off x="6469204" y="4361297"/>
            <a:ext cx="4310573" cy="835844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FEF5F7-6A48-6668-8AB6-4983A4E533C2}"/>
              </a:ext>
            </a:extLst>
          </p:cNvPr>
          <p:cNvSpPr txBox="1"/>
          <p:nvPr/>
        </p:nvSpPr>
        <p:spPr>
          <a:xfrm>
            <a:off x="666308" y="4570598"/>
            <a:ext cx="439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are no quick solutions to getting out of debt, however, if you commit to a plan, you can become debt free sooner than you think.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B5185B4-829B-4E26-49C1-7D409BC7374F}"/>
              </a:ext>
            </a:extLst>
          </p:cNvPr>
          <p:cNvCxnSpPr>
            <a:cxnSpLocks/>
          </p:cNvCxnSpPr>
          <p:nvPr/>
        </p:nvCxnSpPr>
        <p:spPr>
          <a:xfrm flipH="1">
            <a:off x="5154941" y="479198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449F76F-9F35-655E-002C-A093C22076FC}"/>
              </a:ext>
            </a:extLst>
          </p:cNvPr>
          <p:cNvCxnSpPr>
            <a:cxnSpLocks/>
          </p:cNvCxnSpPr>
          <p:nvPr/>
        </p:nvCxnSpPr>
        <p:spPr>
          <a:xfrm flipH="1">
            <a:off x="5154941" y="558209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61537D4-C1C1-3D7B-DF32-20D723767500}"/>
              </a:ext>
            </a:extLst>
          </p:cNvPr>
          <p:cNvSpPr txBox="1"/>
          <p:nvPr/>
        </p:nvSpPr>
        <p:spPr>
          <a:xfrm>
            <a:off x="666308" y="5307139"/>
            <a:ext cx="4392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foundation of a solid financial plan is protection. </a:t>
            </a: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not have adequate cash reserves, you must protect your plan with sufficient cover: life, health, income, car and home. Make sure you don’t overpay on premiums so you can maintain your cover while eliminating your debts.</a:t>
            </a:r>
          </a:p>
          <a:p>
            <a:pPr marL="171405" indent="-171405" defTabSz="914175">
              <a:buFont typeface="Wingdings" panose="05000000000000000000" pitchFamily="2" charset="2"/>
              <a:buChar char="Ø"/>
            </a:pPr>
            <a:endParaRPr lang="en-GB" sz="1200" dirty="0">
              <a:solidFill>
                <a:srgbClr val="00007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91050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house shaped cookie cutter&#10;&#10;Description automatically generated">
            <a:extLst>
              <a:ext uri="{FF2B5EF4-FFF2-40B4-BE49-F238E27FC236}">
                <a16:creationId xmlns:a16="http://schemas.microsoft.com/office/drawing/2014/main" id="{B7CF23A9-D914-F65C-67F9-57F8AAFBD2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759" b="10336"/>
          <a:stretch/>
        </p:blipFill>
        <p:spPr>
          <a:xfrm>
            <a:off x="3570521" y="160639"/>
            <a:ext cx="8621483" cy="672207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8B02340-F84D-1B0F-60C7-DE219808C8CC}"/>
              </a:ext>
            </a:extLst>
          </p:cNvPr>
          <p:cNvSpPr/>
          <p:nvPr/>
        </p:nvSpPr>
        <p:spPr>
          <a:xfrm>
            <a:off x="6549083" y="5214559"/>
            <a:ext cx="4155345" cy="65490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BFE706-3371-4EDD-988B-8B4C3A4107C1}"/>
              </a:ext>
            </a:extLst>
          </p:cNvPr>
          <p:cNvSpPr/>
          <p:nvPr/>
        </p:nvSpPr>
        <p:spPr>
          <a:xfrm>
            <a:off x="6549083" y="4460794"/>
            <a:ext cx="4155345" cy="6549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DF8306-4991-5832-F91B-2633773F0970}"/>
              </a:ext>
            </a:extLst>
          </p:cNvPr>
          <p:cNvSpPr/>
          <p:nvPr/>
        </p:nvSpPr>
        <p:spPr>
          <a:xfrm>
            <a:off x="6549083" y="3707029"/>
            <a:ext cx="4155345" cy="6549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D789E1-4140-2E5B-F4BE-63A2645578C9}"/>
              </a:ext>
            </a:extLst>
          </p:cNvPr>
          <p:cNvSpPr txBox="1"/>
          <p:nvPr/>
        </p:nvSpPr>
        <p:spPr>
          <a:xfrm>
            <a:off x="6536168" y="3967028"/>
            <a:ext cx="415534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4472C4">
                    <a:lumMod val="75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BUDGET PLANNING</a:t>
            </a:r>
            <a:endParaRPr lang="en-GB" sz="1598" dirty="0">
              <a:solidFill>
                <a:srgbClr val="4472C4">
                  <a:lumMod val="75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2401C5-B739-2A15-1910-CE81929BAF18}"/>
              </a:ext>
            </a:extLst>
          </p:cNvPr>
          <p:cNvSpPr txBox="1"/>
          <p:nvPr/>
        </p:nvSpPr>
        <p:spPr>
          <a:xfrm>
            <a:off x="6536816" y="4697160"/>
            <a:ext cx="4137923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5B9BD5">
                    <a:lumMod val="20000"/>
                    <a:lumOff val="80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DEBT MANAGEMENT</a:t>
            </a:r>
            <a:endParaRPr lang="en-GB" sz="1598" dirty="0">
              <a:solidFill>
                <a:srgbClr val="5B9BD5">
                  <a:lumMod val="20000"/>
                  <a:lumOff val="80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EF38FA-E508-22DF-B16A-74C6A40F7E96}"/>
              </a:ext>
            </a:extLst>
          </p:cNvPr>
          <p:cNvSpPr txBox="1"/>
          <p:nvPr/>
        </p:nvSpPr>
        <p:spPr>
          <a:xfrm>
            <a:off x="6466178" y="5476091"/>
            <a:ext cx="423598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prstClr val="white">
                    <a:lumMod val="95000"/>
                  </a:prstClr>
                </a:solidFill>
                <a:latin typeface="Montserrat" pitchFamily="2" charset="0"/>
                <a:cs typeface="Aparajita" panose="02020603050405020304" pitchFamily="18" charset="0"/>
              </a:rPr>
              <a:t>PROTECTION</a:t>
            </a:r>
            <a:endParaRPr lang="en-GB" sz="1598" dirty="0">
              <a:solidFill>
                <a:prstClr val="white">
                  <a:lumMod val="95000"/>
                </a:prst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E4448779-4F70-C68E-1A8B-6E3EEBF140C0}"/>
              </a:ext>
            </a:extLst>
          </p:cNvPr>
          <p:cNvSpPr/>
          <p:nvPr/>
        </p:nvSpPr>
        <p:spPr>
          <a:xfrm rot="16200000">
            <a:off x="-3145973" y="3153266"/>
            <a:ext cx="6858000" cy="566063"/>
          </a:xfrm>
          <a:custGeom>
            <a:avLst/>
            <a:gdLst/>
            <a:ahLst/>
            <a:cxnLst/>
            <a:rect l="l" t="t" r="r" b="b"/>
            <a:pathLst>
              <a:path w="3149472" h="508135">
                <a:moveTo>
                  <a:pt x="0" y="0"/>
                </a:moveTo>
                <a:lnTo>
                  <a:pt x="3149472" y="0"/>
                </a:lnTo>
                <a:lnTo>
                  <a:pt x="3149472" y="508135"/>
                </a:lnTo>
                <a:lnTo>
                  <a:pt x="0" y="508135"/>
                </a:lnTo>
                <a:close/>
              </a:path>
            </a:pathLst>
          </a:custGeom>
          <a:solidFill>
            <a:srgbClr val="000070"/>
          </a:solidFill>
        </p:spPr>
        <p:txBody>
          <a:bodyPr/>
          <a:lstStyle/>
          <a:p>
            <a:pPr defTabSz="609480"/>
            <a:endParaRPr lang="en-GB" sz="1403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79FC90CE-7542-A122-7D4C-6D567EDD55D8}"/>
              </a:ext>
            </a:extLst>
          </p:cNvPr>
          <p:cNvSpPr/>
          <p:nvPr/>
        </p:nvSpPr>
        <p:spPr>
          <a:xfrm>
            <a:off x="11436101" y="7301"/>
            <a:ext cx="755903" cy="72852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147" t="-57903" r="-56331" b="-1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0072142A-9604-9006-325B-6AACA95ACE13}"/>
              </a:ext>
            </a:extLst>
          </p:cNvPr>
          <p:cNvSpPr/>
          <p:nvPr/>
        </p:nvSpPr>
        <p:spPr>
          <a:xfrm>
            <a:off x="666311" y="6322800"/>
            <a:ext cx="690053" cy="535200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543" t="-78821" r="-71249" b="-36123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385CFFE0-5F98-D46D-C975-46451145DFE8}"/>
              </a:ext>
            </a:extLst>
          </p:cNvPr>
          <p:cNvSpPr/>
          <p:nvPr/>
        </p:nvSpPr>
        <p:spPr>
          <a:xfrm flipH="1">
            <a:off x="2711" y="6334999"/>
            <a:ext cx="566063" cy="82818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28000" t="-50935" r="-75223" b="12032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81C43E67-4F4B-4D96-A6EE-7308F98B2B03}"/>
              </a:ext>
            </a:extLst>
          </p:cNvPr>
          <p:cNvSpPr txBox="1"/>
          <p:nvPr/>
        </p:nvSpPr>
        <p:spPr>
          <a:xfrm>
            <a:off x="758494" y="970729"/>
            <a:ext cx="6006293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any proper structure, your financial house must be built on a good solid foundation. </a:t>
            </a:r>
          </a:p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the foundation is in place, you can begin to add other levels to complete your financial plan.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CD6634-059F-2EEF-4E52-23A6F8A32EDB}"/>
              </a:ext>
            </a:extLst>
          </p:cNvPr>
          <p:cNvSpPr txBox="1"/>
          <p:nvPr/>
        </p:nvSpPr>
        <p:spPr>
          <a:xfrm>
            <a:off x="7350184" y="5307248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chemeClr val="bg1"/>
                </a:solidFill>
                <a:latin typeface="Montserrat" pitchFamily="2" charset="0"/>
              </a:rPr>
              <a:t>The Foundation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5912FA-9CD2-5259-A169-E32D9EFCE6C8}"/>
              </a:ext>
            </a:extLst>
          </p:cNvPr>
          <p:cNvSpPr txBox="1"/>
          <p:nvPr/>
        </p:nvSpPr>
        <p:spPr>
          <a:xfrm>
            <a:off x="7397126" y="4536653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chemeClr val="bg1"/>
                </a:solidFill>
                <a:latin typeface="Montserrat" pitchFamily="2" charset="0"/>
              </a:rPr>
              <a:t>Ground Floor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5AC599-86A8-44B4-4901-9CF5E6CC7915}"/>
              </a:ext>
            </a:extLst>
          </p:cNvPr>
          <p:cNvSpPr txBox="1"/>
          <p:nvPr/>
        </p:nvSpPr>
        <p:spPr>
          <a:xfrm>
            <a:off x="7366961" y="3796429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rgbClr val="2F5597"/>
                </a:solidFill>
                <a:latin typeface="Montserrat" pitchFamily="2" charset="0"/>
              </a:rPr>
              <a:t>First Floor</a:t>
            </a: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AB11C0F8-14D6-AF4A-9CED-269E44834797}"/>
              </a:ext>
            </a:extLst>
          </p:cNvPr>
          <p:cNvSpPr txBox="1"/>
          <p:nvPr/>
        </p:nvSpPr>
        <p:spPr>
          <a:xfrm>
            <a:off x="747885" y="7223"/>
            <a:ext cx="8146965" cy="9796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480">
              <a:lnSpc>
                <a:spcPts val="9045"/>
              </a:lnSpc>
              <a:defRPr/>
            </a:pPr>
            <a:r>
              <a:rPr lang="en-US" sz="3600" b="1" spc="-150" dirty="0">
                <a:solidFill>
                  <a:srgbClr val="000070"/>
                </a:solidFill>
                <a:latin typeface="Montserrat" pitchFamily="2" charset="0"/>
              </a:rPr>
              <a:t>Building Your Financial House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536389D-9BDA-1C41-BCF5-2C97922B12E9}"/>
              </a:ext>
            </a:extLst>
          </p:cNvPr>
          <p:cNvSpPr/>
          <p:nvPr/>
        </p:nvSpPr>
        <p:spPr>
          <a:xfrm>
            <a:off x="6469204" y="3624284"/>
            <a:ext cx="4310573" cy="841223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95F46D-C246-9851-63F5-632FF54462BF}"/>
              </a:ext>
            </a:extLst>
          </p:cNvPr>
          <p:cNvSpPr txBox="1"/>
          <p:nvPr/>
        </p:nvSpPr>
        <p:spPr>
          <a:xfrm>
            <a:off x="666308" y="3847050"/>
            <a:ext cx="439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important to find the balance between spending and saving for your long-term goals and dreams. A proper budget will help you with this.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4CE4941-2A15-F23E-BD4E-17D2FD73CB7D}"/>
              </a:ext>
            </a:extLst>
          </p:cNvPr>
          <p:cNvCxnSpPr>
            <a:cxnSpLocks/>
          </p:cNvCxnSpPr>
          <p:nvPr/>
        </p:nvCxnSpPr>
        <p:spPr>
          <a:xfrm flipH="1">
            <a:off x="5154941" y="410840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F7D6E6-BF48-01C6-4930-F8A90439390C}"/>
              </a:ext>
            </a:extLst>
          </p:cNvPr>
          <p:cNvCxnSpPr>
            <a:cxnSpLocks/>
          </p:cNvCxnSpPr>
          <p:nvPr/>
        </p:nvCxnSpPr>
        <p:spPr>
          <a:xfrm flipH="1">
            <a:off x="5154941" y="558209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841C054-AAC4-1865-246B-D95A227CF5BE}"/>
              </a:ext>
            </a:extLst>
          </p:cNvPr>
          <p:cNvSpPr txBox="1"/>
          <p:nvPr/>
        </p:nvSpPr>
        <p:spPr>
          <a:xfrm>
            <a:off x="666308" y="5307139"/>
            <a:ext cx="4392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foundation of a solid financial plan is protection. </a:t>
            </a: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not have adequate cash reserves, you must protect your plan with sufficient cover: life, health, income, car and home. Make sure you don’t overpay on premiums so you can maintain your cover while eliminating your debts.</a:t>
            </a:r>
          </a:p>
          <a:p>
            <a:pPr marL="171405" indent="-171405" defTabSz="914175">
              <a:buFont typeface="Wingdings" panose="05000000000000000000" pitchFamily="2" charset="2"/>
              <a:buChar char="Ø"/>
            </a:pPr>
            <a:endParaRPr lang="en-GB" sz="1200" dirty="0">
              <a:solidFill>
                <a:srgbClr val="00007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BC5BEC0-30C1-C9CC-43BC-A1C6BA458960}"/>
              </a:ext>
            </a:extLst>
          </p:cNvPr>
          <p:cNvSpPr txBox="1"/>
          <p:nvPr/>
        </p:nvSpPr>
        <p:spPr>
          <a:xfrm>
            <a:off x="666308" y="4570598"/>
            <a:ext cx="439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are no quick solutions to getting out of debt, however, if you commit to a plan, you can become debt free sooner than you think.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40369BD-51F9-6F53-5D18-DCDD1BBCF98B}"/>
              </a:ext>
            </a:extLst>
          </p:cNvPr>
          <p:cNvCxnSpPr>
            <a:cxnSpLocks/>
          </p:cNvCxnSpPr>
          <p:nvPr/>
        </p:nvCxnSpPr>
        <p:spPr>
          <a:xfrm flipH="1">
            <a:off x="5154941" y="479198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32693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house shaped cookie cutter&#10;&#10;Description automatically generated">
            <a:extLst>
              <a:ext uri="{FF2B5EF4-FFF2-40B4-BE49-F238E27FC236}">
                <a16:creationId xmlns:a16="http://schemas.microsoft.com/office/drawing/2014/main" id="{B7CF23A9-D914-F65C-67F9-57F8AAFBD2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759" b="10336"/>
          <a:stretch/>
        </p:blipFill>
        <p:spPr>
          <a:xfrm>
            <a:off x="3570521" y="160639"/>
            <a:ext cx="8621483" cy="672207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8B02340-F84D-1B0F-60C7-DE219808C8CC}"/>
              </a:ext>
            </a:extLst>
          </p:cNvPr>
          <p:cNvSpPr/>
          <p:nvPr/>
        </p:nvSpPr>
        <p:spPr>
          <a:xfrm>
            <a:off x="6549083" y="5214559"/>
            <a:ext cx="4155345" cy="65490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BFE706-3371-4EDD-988B-8B4C3A4107C1}"/>
              </a:ext>
            </a:extLst>
          </p:cNvPr>
          <p:cNvSpPr/>
          <p:nvPr/>
        </p:nvSpPr>
        <p:spPr>
          <a:xfrm>
            <a:off x="6549083" y="4460794"/>
            <a:ext cx="4155345" cy="6549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DF8306-4991-5832-F91B-2633773F0970}"/>
              </a:ext>
            </a:extLst>
          </p:cNvPr>
          <p:cNvSpPr/>
          <p:nvPr/>
        </p:nvSpPr>
        <p:spPr>
          <a:xfrm>
            <a:off x="6549083" y="3707029"/>
            <a:ext cx="4155345" cy="6549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DFF855-FB5B-6546-3EF3-CB080E93225A}"/>
              </a:ext>
            </a:extLst>
          </p:cNvPr>
          <p:cNvSpPr/>
          <p:nvPr/>
        </p:nvSpPr>
        <p:spPr>
          <a:xfrm>
            <a:off x="6549083" y="2953271"/>
            <a:ext cx="4155345" cy="6549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DBD58C-9FA1-B27B-FC66-15345031E554}"/>
              </a:ext>
            </a:extLst>
          </p:cNvPr>
          <p:cNvSpPr txBox="1"/>
          <p:nvPr/>
        </p:nvSpPr>
        <p:spPr>
          <a:xfrm>
            <a:off x="6546818" y="3221498"/>
            <a:ext cx="415534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5B9BD5">
                    <a:lumMod val="75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ASSET MANAGEMENT</a:t>
            </a:r>
            <a:endParaRPr lang="en-GB" sz="1598" dirty="0">
              <a:solidFill>
                <a:srgbClr val="5B9BD5">
                  <a:lumMod val="75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D789E1-4140-2E5B-F4BE-63A2645578C9}"/>
              </a:ext>
            </a:extLst>
          </p:cNvPr>
          <p:cNvSpPr txBox="1"/>
          <p:nvPr/>
        </p:nvSpPr>
        <p:spPr>
          <a:xfrm>
            <a:off x="6536168" y="3967028"/>
            <a:ext cx="415534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4472C4">
                    <a:lumMod val="75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BUDGET PLANNING</a:t>
            </a:r>
            <a:endParaRPr lang="en-GB" sz="1598" dirty="0">
              <a:solidFill>
                <a:srgbClr val="4472C4">
                  <a:lumMod val="75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2401C5-B739-2A15-1910-CE81929BAF18}"/>
              </a:ext>
            </a:extLst>
          </p:cNvPr>
          <p:cNvSpPr txBox="1"/>
          <p:nvPr/>
        </p:nvSpPr>
        <p:spPr>
          <a:xfrm>
            <a:off x="6536816" y="4697160"/>
            <a:ext cx="4137923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5B9BD5">
                    <a:lumMod val="20000"/>
                    <a:lumOff val="80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DEBT MANAGEMENT</a:t>
            </a:r>
            <a:endParaRPr lang="en-GB" sz="1598" dirty="0">
              <a:solidFill>
                <a:srgbClr val="5B9BD5">
                  <a:lumMod val="20000"/>
                  <a:lumOff val="80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EF38FA-E508-22DF-B16A-74C6A40F7E96}"/>
              </a:ext>
            </a:extLst>
          </p:cNvPr>
          <p:cNvSpPr txBox="1"/>
          <p:nvPr/>
        </p:nvSpPr>
        <p:spPr>
          <a:xfrm>
            <a:off x="6466178" y="5476091"/>
            <a:ext cx="423598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prstClr val="white">
                    <a:lumMod val="95000"/>
                  </a:prstClr>
                </a:solidFill>
                <a:latin typeface="Montserrat" pitchFamily="2" charset="0"/>
                <a:cs typeface="Aparajita" panose="02020603050405020304" pitchFamily="18" charset="0"/>
              </a:rPr>
              <a:t>PROTECTION</a:t>
            </a:r>
            <a:endParaRPr lang="en-GB" sz="1598" dirty="0">
              <a:solidFill>
                <a:prstClr val="white">
                  <a:lumMod val="95000"/>
                </a:prst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E4448779-4F70-C68E-1A8B-6E3EEBF140C0}"/>
              </a:ext>
            </a:extLst>
          </p:cNvPr>
          <p:cNvSpPr/>
          <p:nvPr/>
        </p:nvSpPr>
        <p:spPr>
          <a:xfrm rot="16200000">
            <a:off x="-3145973" y="3153266"/>
            <a:ext cx="6858000" cy="566063"/>
          </a:xfrm>
          <a:custGeom>
            <a:avLst/>
            <a:gdLst/>
            <a:ahLst/>
            <a:cxnLst/>
            <a:rect l="l" t="t" r="r" b="b"/>
            <a:pathLst>
              <a:path w="3149472" h="508135">
                <a:moveTo>
                  <a:pt x="0" y="0"/>
                </a:moveTo>
                <a:lnTo>
                  <a:pt x="3149472" y="0"/>
                </a:lnTo>
                <a:lnTo>
                  <a:pt x="3149472" y="508135"/>
                </a:lnTo>
                <a:lnTo>
                  <a:pt x="0" y="508135"/>
                </a:lnTo>
                <a:close/>
              </a:path>
            </a:pathLst>
          </a:custGeom>
          <a:solidFill>
            <a:srgbClr val="000070"/>
          </a:solidFill>
        </p:spPr>
        <p:txBody>
          <a:bodyPr/>
          <a:lstStyle/>
          <a:p>
            <a:pPr defTabSz="609480"/>
            <a:endParaRPr lang="en-GB" sz="1403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79FC90CE-7542-A122-7D4C-6D567EDD55D8}"/>
              </a:ext>
            </a:extLst>
          </p:cNvPr>
          <p:cNvSpPr/>
          <p:nvPr/>
        </p:nvSpPr>
        <p:spPr>
          <a:xfrm>
            <a:off x="11436101" y="7301"/>
            <a:ext cx="755903" cy="72852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147" t="-57903" r="-56331" b="-1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0072142A-9604-9006-325B-6AACA95ACE13}"/>
              </a:ext>
            </a:extLst>
          </p:cNvPr>
          <p:cNvSpPr/>
          <p:nvPr/>
        </p:nvSpPr>
        <p:spPr>
          <a:xfrm>
            <a:off x="666311" y="6322800"/>
            <a:ext cx="690053" cy="535200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543" t="-78821" r="-71249" b="-36123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385CFFE0-5F98-D46D-C975-46451145DFE8}"/>
              </a:ext>
            </a:extLst>
          </p:cNvPr>
          <p:cNvSpPr/>
          <p:nvPr/>
        </p:nvSpPr>
        <p:spPr>
          <a:xfrm flipH="1">
            <a:off x="2711" y="6334999"/>
            <a:ext cx="566063" cy="82818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28000" t="-50935" r="-75223" b="12032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81C43E67-4F4B-4D96-A6EE-7308F98B2B03}"/>
              </a:ext>
            </a:extLst>
          </p:cNvPr>
          <p:cNvSpPr txBox="1"/>
          <p:nvPr/>
        </p:nvSpPr>
        <p:spPr>
          <a:xfrm>
            <a:off x="758494" y="970729"/>
            <a:ext cx="6006293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any proper structure, your financial house must be built on a good solid foundation. </a:t>
            </a:r>
          </a:p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the foundation is in place, you can begin to add other levels to complete your financial plan.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CD6634-059F-2EEF-4E52-23A6F8A32EDB}"/>
              </a:ext>
            </a:extLst>
          </p:cNvPr>
          <p:cNvSpPr txBox="1"/>
          <p:nvPr/>
        </p:nvSpPr>
        <p:spPr>
          <a:xfrm>
            <a:off x="7350184" y="5307248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chemeClr val="bg1"/>
                </a:solidFill>
                <a:latin typeface="Montserrat" pitchFamily="2" charset="0"/>
              </a:rPr>
              <a:t>The Foundation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5912FA-9CD2-5259-A169-E32D9EFCE6C8}"/>
              </a:ext>
            </a:extLst>
          </p:cNvPr>
          <p:cNvSpPr txBox="1"/>
          <p:nvPr/>
        </p:nvSpPr>
        <p:spPr>
          <a:xfrm>
            <a:off x="7397126" y="4536653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chemeClr val="bg1"/>
                </a:solidFill>
                <a:latin typeface="Montserrat" pitchFamily="2" charset="0"/>
              </a:rPr>
              <a:t>Ground Floor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5AC599-86A8-44B4-4901-9CF5E6CC7915}"/>
              </a:ext>
            </a:extLst>
          </p:cNvPr>
          <p:cNvSpPr txBox="1"/>
          <p:nvPr/>
        </p:nvSpPr>
        <p:spPr>
          <a:xfrm>
            <a:off x="7366961" y="3796429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rgbClr val="2F5597"/>
                </a:solidFill>
                <a:latin typeface="Montserrat" pitchFamily="2" charset="0"/>
              </a:rPr>
              <a:t>First Floor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8FDE2B-73A2-847B-6A25-7F824E2045FB}"/>
              </a:ext>
            </a:extLst>
          </p:cNvPr>
          <p:cNvSpPr txBox="1"/>
          <p:nvPr/>
        </p:nvSpPr>
        <p:spPr>
          <a:xfrm>
            <a:off x="7400516" y="3049808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rgbClr val="2F5597"/>
                </a:solidFill>
                <a:latin typeface="Montserrat" pitchFamily="2" charset="0"/>
              </a:rPr>
              <a:t>Second Floor</a:t>
            </a: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AB11C0F8-14D6-AF4A-9CED-269E44834797}"/>
              </a:ext>
            </a:extLst>
          </p:cNvPr>
          <p:cNvSpPr txBox="1"/>
          <p:nvPr/>
        </p:nvSpPr>
        <p:spPr>
          <a:xfrm>
            <a:off x="747885" y="7223"/>
            <a:ext cx="8146965" cy="9796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480">
              <a:lnSpc>
                <a:spcPts val="9045"/>
              </a:lnSpc>
              <a:defRPr/>
            </a:pPr>
            <a:r>
              <a:rPr lang="en-US" sz="3600" b="1" spc="-150" dirty="0">
                <a:solidFill>
                  <a:srgbClr val="000070"/>
                </a:solidFill>
                <a:latin typeface="Montserrat" pitchFamily="2" charset="0"/>
              </a:rPr>
              <a:t>Building Your Financial House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01032DD-0096-40BF-30D1-1054EC2A4467}"/>
              </a:ext>
            </a:extLst>
          </p:cNvPr>
          <p:cNvSpPr/>
          <p:nvPr/>
        </p:nvSpPr>
        <p:spPr>
          <a:xfrm>
            <a:off x="6441776" y="2860114"/>
            <a:ext cx="4310573" cy="841223"/>
          </a:xfrm>
          <a:prstGeom prst="round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B69D06-DFF9-EC4E-D400-78FA46E199BA}"/>
              </a:ext>
            </a:extLst>
          </p:cNvPr>
          <p:cNvSpPr txBox="1"/>
          <p:nvPr/>
        </p:nvSpPr>
        <p:spPr>
          <a:xfrm>
            <a:off x="666308" y="2888108"/>
            <a:ext cx="4392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Accumulating money takes time, consistency, patience and a sound plan. The first step is establishing an emergency fund equal to 3-6 months income. Then you can start saving for your short-term and long-term goals.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DC2B7E-1F20-B70D-4EF2-3F3CBCB74E93}"/>
              </a:ext>
            </a:extLst>
          </p:cNvPr>
          <p:cNvCxnSpPr>
            <a:cxnSpLocks/>
          </p:cNvCxnSpPr>
          <p:nvPr/>
        </p:nvCxnSpPr>
        <p:spPr>
          <a:xfrm flipH="1">
            <a:off x="5154941" y="3362678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04579B3-E5C3-554D-6DB3-73361F69F60E}"/>
              </a:ext>
            </a:extLst>
          </p:cNvPr>
          <p:cNvSpPr txBox="1"/>
          <p:nvPr/>
        </p:nvSpPr>
        <p:spPr>
          <a:xfrm>
            <a:off x="666308" y="3847050"/>
            <a:ext cx="439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important to find the balance between spending and saving for your long-term goals and dreams. A proper budget will help you with this.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EE98276-F819-0905-715F-DF1B00D9644C}"/>
              </a:ext>
            </a:extLst>
          </p:cNvPr>
          <p:cNvCxnSpPr>
            <a:cxnSpLocks/>
          </p:cNvCxnSpPr>
          <p:nvPr/>
        </p:nvCxnSpPr>
        <p:spPr>
          <a:xfrm flipH="1">
            <a:off x="5154941" y="410840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27B5390-480F-C865-A153-21279E7D2018}"/>
              </a:ext>
            </a:extLst>
          </p:cNvPr>
          <p:cNvCxnSpPr>
            <a:cxnSpLocks/>
          </p:cNvCxnSpPr>
          <p:nvPr/>
        </p:nvCxnSpPr>
        <p:spPr>
          <a:xfrm flipH="1">
            <a:off x="5154941" y="558209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8FDC64C-CDA3-25D4-8B0B-C39880FDCFC7}"/>
              </a:ext>
            </a:extLst>
          </p:cNvPr>
          <p:cNvSpPr txBox="1"/>
          <p:nvPr/>
        </p:nvSpPr>
        <p:spPr>
          <a:xfrm>
            <a:off x="666308" y="5307139"/>
            <a:ext cx="4392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foundation of a solid financial plan is protection. </a:t>
            </a: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not have adequate cash reserves, you must protect your plan with sufficient cover: life, health, income, car and home. Make sure you don’t overpay on premiums so you can maintain your cover while eliminating your debts.</a:t>
            </a:r>
          </a:p>
          <a:p>
            <a:pPr marL="171405" indent="-171405" defTabSz="914175">
              <a:buFont typeface="Wingdings" panose="05000000000000000000" pitchFamily="2" charset="2"/>
              <a:buChar char="Ø"/>
            </a:pPr>
            <a:endParaRPr lang="en-GB" sz="1200" dirty="0">
              <a:solidFill>
                <a:srgbClr val="00007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5D1F3A1-00CC-1449-91FC-437CE96CE536}"/>
              </a:ext>
            </a:extLst>
          </p:cNvPr>
          <p:cNvSpPr txBox="1"/>
          <p:nvPr/>
        </p:nvSpPr>
        <p:spPr>
          <a:xfrm>
            <a:off x="666308" y="4570598"/>
            <a:ext cx="439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are no quick solutions to getting out of debt, however, if you commit to a plan, you can become debt free sooner than you think.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1150CCE-1206-6887-7996-F154551E65A9}"/>
              </a:ext>
            </a:extLst>
          </p:cNvPr>
          <p:cNvCxnSpPr>
            <a:cxnSpLocks/>
          </p:cNvCxnSpPr>
          <p:nvPr/>
        </p:nvCxnSpPr>
        <p:spPr>
          <a:xfrm flipH="1">
            <a:off x="5154941" y="479198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67671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house shaped cookie cutter&#10;&#10;Description automatically generated">
            <a:extLst>
              <a:ext uri="{FF2B5EF4-FFF2-40B4-BE49-F238E27FC236}">
                <a16:creationId xmlns:a16="http://schemas.microsoft.com/office/drawing/2014/main" id="{B7CF23A9-D914-F65C-67F9-57F8AAFBD2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759" b="10336"/>
          <a:stretch/>
        </p:blipFill>
        <p:spPr>
          <a:xfrm>
            <a:off x="3570521" y="160639"/>
            <a:ext cx="8621483" cy="672207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8B02340-F84D-1B0F-60C7-DE219808C8CC}"/>
              </a:ext>
            </a:extLst>
          </p:cNvPr>
          <p:cNvSpPr/>
          <p:nvPr/>
        </p:nvSpPr>
        <p:spPr>
          <a:xfrm>
            <a:off x="6549083" y="5214559"/>
            <a:ext cx="4155345" cy="65490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BFE706-3371-4EDD-988B-8B4C3A4107C1}"/>
              </a:ext>
            </a:extLst>
          </p:cNvPr>
          <p:cNvSpPr/>
          <p:nvPr/>
        </p:nvSpPr>
        <p:spPr>
          <a:xfrm>
            <a:off x="6549083" y="4460794"/>
            <a:ext cx="4155345" cy="6549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DF8306-4991-5832-F91B-2633773F0970}"/>
              </a:ext>
            </a:extLst>
          </p:cNvPr>
          <p:cNvSpPr/>
          <p:nvPr/>
        </p:nvSpPr>
        <p:spPr>
          <a:xfrm>
            <a:off x="6549083" y="3707029"/>
            <a:ext cx="4155345" cy="6549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DFF855-FB5B-6546-3EF3-CB080E93225A}"/>
              </a:ext>
            </a:extLst>
          </p:cNvPr>
          <p:cNvSpPr/>
          <p:nvPr/>
        </p:nvSpPr>
        <p:spPr>
          <a:xfrm>
            <a:off x="6549083" y="2953271"/>
            <a:ext cx="4155345" cy="6549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1399D773-8705-6E1E-313E-D36CFE35BEBD}"/>
              </a:ext>
            </a:extLst>
          </p:cNvPr>
          <p:cNvSpPr/>
          <p:nvPr/>
        </p:nvSpPr>
        <p:spPr>
          <a:xfrm>
            <a:off x="6283414" y="988541"/>
            <a:ext cx="4802603" cy="1865873"/>
          </a:xfrm>
          <a:prstGeom prst="triangle">
            <a:avLst>
              <a:gd name="adj" fmla="val 4917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31F4DD-D0E9-ED1C-E498-EBF8DA9BE793}"/>
              </a:ext>
            </a:extLst>
          </p:cNvPr>
          <p:cNvSpPr txBox="1"/>
          <p:nvPr/>
        </p:nvSpPr>
        <p:spPr>
          <a:xfrm>
            <a:off x="7350184" y="2095729"/>
            <a:ext cx="2548613" cy="584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5B9BD5">
                    <a:lumMod val="50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INCOME </a:t>
            </a:r>
            <a:endParaRPr lang="en-GB" sz="1598" dirty="0">
              <a:solidFill>
                <a:srgbClr val="5B9BD5">
                  <a:lumMod val="50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  <a:p>
            <a:pPr algn="ctr" defTabSz="914175"/>
            <a:r>
              <a:rPr lang="en-GB" sz="1598" b="1" dirty="0">
                <a:solidFill>
                  <a:srgbClr val="5B9BD5">
                    <a:lumMod val="50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OPPORTUNITY</a:t>
            </a:r>
            <a:endParaRPr lang="en-GB" sz="1598" dirty="0">
              <a:solidFill>
                <a:srgbClr val="5B9BD5">
                  <a:lumMod val="50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DBD58C-9FA1-B27B-FC66-15345031E554}"/>
              </a:ext>
            </a:extLst>
          </p:cNvPr>
          <p:cNvSpPr txBox="1"/>
          <p:nvPr/>
        </p:nvSpPr>
        <p:spPr>
          <a:xfrm>
            <a:off x="6546818" y="3221498"/>
            <a:ext cx="415534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5B9BD5">
                    <a:lumMod val="75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ASSET MANAGEMENT</a:t>
            </a:r>
            <a:endParaRPr lang="en-GB" sz="1598" dirty="0">
              <a:solidFill>
                <a:srgbClr val="5B9BD5">
                  <a:lumMod val="75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D789E1-4140-2E5B-F4BE-63A2645578C9}"/>
              </a:ext>
            </a:extLst>
          </p:cNvPr>
          <p:cNvSpPr txBox="1"/>
          <p:nvPr/>
        </p:nvSpPr>
        <p:spPr>
          <a:xfrm>
            <a:off x="6536168" y="3967028"/>
            <a:ext cx="415534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4472C4">
                    <a:lumMod val="75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BUDGET PLANNING</a:t>
            </a:r>
            <a:endParaRPr lang="en-GB" sz="1598" dirty="0">
              <a:solidFill>
                <a:srgbClr val="4472C4">
                  <a:lumMod val="75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2401C5-B739-2A15-1910-CE81929BAF18}"/>
              </a:ext>
            </a:extLst>
          </p:cNvPr>
          <p:cNvSpPr txBox="1"/>
          <p:nvPr/>
        </p:nvSpPr>
        <p:spPr>
          <a:xfrm>
            <a:off x="6536816" y="4697160"/>
            <a:ext cx="4137923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srgbClr val="5B9BD5">
                    <a:lumMod val="20000"/>
                    <a:lumOff val="80000"/>
                  </a:srgbClr>
                </a:solidFill>
                <a:latin typeface="Montserrat" pitchFamily="2" charset="0"/>
                <a:cs typeface="Aparajita" panose="02020603050405020304" pitchFamily="18" charset="0"/>
              </a:rPr>
              <a:t>DEBT MANAGEMENT</a:t>
            </a:r>
            <a:endParaRPr lang="en-GB" sz="1598" dirty="0">
              <a:solidFill>
                <a:srgbClr val="5B9BD5">
                  <a:lumMod val="20000"/>
                  <a:lumOff val="80000"/>
                </a:srgb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EF38FA-E508-22DF-B16A-74C6A40F7E96}"/>
              </a:ext>
            </a:extLst>
          </p:cNvPr>
          <p:cNvSpPr txBox="1"/>
          <p:nvPr/>
        </p:nvSpPr>
        <p:spPr>
          <a:xfrm>
            <a:off x="6466178" y="5476091"/>
            <a:ext cx="4235985" cy="338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5"/>
            <a:r>
              <a:rPr lang="en-GB" sz="1598" b="1" dirty="0">
                <a:solidFill>
                  <a:prstClr val="white">
                    <a:lumMod val="95000"/>
                  </a:prstClr>
                </a:solidFill>
                <a:latin typeface="Montserrat" pitchFamily="2" charset="0"/>
                <a:cs typeface="Aparajita" panose="02020603050405020304" pitchFamily="18" charset="0"/>
              </a:rPr>
              <a:t>PROTECTION</a:t>
            </a:r>
            <a:endParaRPr lang="en-GB" sz="1598" dirty="0">
              <a:solidFill>
                <a:prstClr val="white">
                  <a:lumMod val="95000"/>
                </a:prstClr>
              </a:solidFill>
              <a:latin typeface="Montserrat" pitchFamily="2" charset="0"/>
              <a:cs typeface="Aparajita" panose="02020603050405020304" pitchFamily="18" charset="0"/>
            </a:endParaRPr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E4448779-4F70-C68E-1A8B-6E3EEBF140C0}"/>
              </a:ext>
            </a:extLst>
          </p:cNvPr>
          <p:cNvSpPr/>
          <p:nvPr/>
        </p:nvSpPr>
        <p:spPr>
          <a:xfrm rot="16200000">
            <a:off x="-3145973" y="3153266"/>
            <a:ext cx="6858000" cy="566063"/>
          </a:xfrm>
          <a:custGeom>
            <a:avLst/>
            <a:gdLst/>
            <a:ahLst/>
            <a:cxnLst/>
            <a:rect l="l" t="t" r="r" b="b"/>
            <a:pathLst>
              <a:path w="3149472" h="508135">
                <a:moveTo>
                  <a:pt x="0" y="0"/>
                </a:moveTo>
                <a:lnTo>
                  <a:pt x="3149472" y="0"/>
                </a:lnTo>
                <a:lnTo>
                  <a:pt x="3149472" y="508135"/>
                </a:lnTo>
                <a:lnTo>
                  <a:pt x="0" y="508135"/>
                </a:lnTo>
                <a:close/>
              </a:path>
            </a:pathLst>
          </a:custGeom>
          <a:solidFill>
            <a:srgbClr val="000070"/>
          </a:solidFill>
        </p:spPr>
        <p:txBody>
          <a:bodyPr/>
          <a:lstStyle/>
          <a:p>
            <a:pPr defTabSz="609480"/>
            <a:endParaRPr lang="en-GB" sz="1403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Freeform 12">
            <a:extLst>
              <a:ext uri="{FF2B5EF4-FFF2-40B4-BE49-F238E27FC236}">
                <a16:creationId xmlns:a16="http://schemas.microsoft.com/office/drawing/2014/main" id="{79FC90CE-7542-A122-7D4C-6D567EDD55D8}"/>
              </a:ext>
            </a:extLst>
          </p:cNvPr>
          <p:cNvSpPr/>
          <p:nvPr/>
        </p:nvSpPr>
        <p:spPr>
          <a:xfrm>
            <a:off x="11436101" y="7301"/>
            <a:ext cx="755903" cy="72852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147" t="-57903" r="-56331" b="-1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0072142A-9604-9006-325B-6AACA95ACE13}"/>
              </a:ext>
            </a:extLst>
          </p:cNvPr>
          <p:cNvSpPr/>
          <p:nvPr/>
        </p:nvSpPr>
        <p:spPr>
          <a:xfrm>
            <a:off x="666311" y="6322800"/>
            <a:ext cx="690053" cy="535200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4543" t="-78821" r="-71249" b="-36123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385CFFE0-5F98-D46D-C975-46451145DFE8}"/>
              </a:ext>
            </a:extLst>
          </p:cNvPr>
          <p:cNvSpPr/>
          <p:nvPr/>
        </p:nvSpPr>
        <p:spPr>
          <a:xfrm flipH="1">
            <a:off x="2711" y="6334999"/>
            <a:ext cx="566063" cy="828188"/>
          </a:xfrm>
          <a:custGeom>
            <a:avLst/>
            <a:gdLst/>
            <a:ahLst/>
            <a:cxnLst/>
            <a:rect l="l" t="t" r="r" b="b"/>
            <a:pathLst>
              <a:path w="2647750" h="2647750">
                <a:moveTo>
                  <a:pt x="0" y="0"/>
                </a:moveTo>
                <a:lnTo>
                  <a:pt x="2647750" y="0"/>
                </a:lnTo>
                <a:lnTo>
                  <a:pt x="2647750" y="2647751"/>
                </a:lnTo>
                <a:lnTo>
                  <a:pt x="0" y="26477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28000" t="-50935" r="-75223" b="12032"/>
            </a:stretch>
          </a:blipFill>
        </p:spPr>
        <p:txBody>
          <a:bodyPr/>
          <a:lstStyle/>
          <a:p>
            <a:pPr defTabSz="609480"/>
            <a:endParaRPr lang="en-GB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81C43E67-4F4B-4D96-A6EE-7308F98B2B03}"/>
              </a:ext>
            </a:extLst>
          </p:cNvPr>
          <p:cNvSpPr txBox="1"/>
          <p:nvPr/>
        </p:nvSpPr>
        <p:spPr>
          <a:xfrm>
            <a:off x="758494" y="970729"/>
            <a:ext cx="6006293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any proper structure, your financial house must be built on a good solid foundation. </a:t>
            </a:r>
          </a:p>
          <a:p>
            <a:pPr defTabSz="914175"/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the foundation is in place, you can begin to add other levels to complete your financial plan.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CD6634-059F-2EEF-4E52-23A6F8A32EDB}"/>
              </a:ext>
            </a:extLst>
          </p:cNvPr>
          <p:cNvSpPr txBox="1"/>
          <p:nvPr/>
        </p:nvSpPr>
        <p:spPr>
          <a:xfrm>
            <a:off x="7350184" y="5307248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chemeClr val="bg1"/>
                </a:solidFill>
                <a:latin typeface="Montserrat" pitchFamily="2" charset="0"/>
              </a:rPr>
              <a:t>The Foundation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5912FA-9CD2-5259-A169-E32D9EFCE6C8}"/>
              </a:ext>
            </a:extLst>
          </p:cNvPr>
          <p:cNvSpPr txBox="1"/>
          <p:nvPr/>
        </p:nvSpPr>
        <p:spPr>
          <a:xfrm>
            <a:off x="7397126" y="4536653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chemeClr val="bg1"/>
                </a:solidFill>
                <a:latin typeface="Montserrat" pitchFamily="2" charset="0"/>
              </a:rPr>
              <a:t>Ground Floor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5AC599-86A8-44B4-4901-9CF5E6CC7915}"/>
              </a:ext>
            </a:extLst>
          </p:cNvPr>
          <p:cNvSpPr txBox="1"/>
          <p:nvPr/>
        </p:nvSpPr>
        <p:spPr>
          <a:xfrm>
            <a:off x="7366961" y="3796429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rgbClr val="2F5597"/>
                </a:solidFill>
                <a:latin typeface="Montserrat" pitchFamily="2" charset="0"/>
              </a:rPr>
              <a:t>First Floor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8FDE2B-73A2-847B-6A25-7F824E2045FB}"/>
              </a:ext>
            </a:extLst>
          </p:cNvPr>
          <p:cNvSpPr txBox="1"/>
          <p:nvPr/>
        </p:nvSpPr>
        <p:spPr>
          <a:xfrm>
            <a:off x="7400516" y="3049808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rgbClr val="2F5597"/>
                </a:solidFill>
                <a:latin typeface="Montserrat" pitchFamily="2" charset="0"/>
              </a:rPr>
              <a:t>Second Floor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50CCF5-5811-7EBC-2FEE-52F526A31B5E}"/>
              </a:ext>
            </a:extLst>
          </p:cNvPr>
          <p:cNvSpPr txBox="1"/>
          <p:nvPr/>
        </p:nvSpPr>
        <p:spPr>
          <a:xfrm>
            <a:off x="7426804" y="1918309"/>
            <a:ext cx="2374088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3" dirty="0">
                <a:solidFill>
                  <a:srgbClr val="2F5597"/>
                </a:solidFill>
                <a:latin typeface="Montserrat" pitchFamily="2" charset="0"/>
              </a:rPr>
              <a:t>Top Floor</a:t>
            </a: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AB11C0F8-14D6-AF4A-9CED-269E44834797}"/>
              </a:ext>
            </a:extLst>
          </p:cNvPr>
          <p:cNvSpPr txBox="1"/>
          <p:nvPr/>
        </p:nvSpPr>
        <p:spPr>
          <a:xfrm>
            <a:off x="747885" y="7223"/>
            <a:ext cx="8146965" cy="9796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480">
              <a:lnSpc>
                <a:spcPts val="9045"/>
              </a:lnSpc>
              <a:defRPr/>
            </a:pPr>
            <a:r>
              <a:rPr lang="en-US" sz="3600" b="1" spc="-150" dirty="0">
                <a:solidFill>
                  <a:srgbClr val="000070"/>
                </a:solidFill>
                <a:latin typeface="Montserrat" pitchFamily="2" charset="0"/>
              </a:rPr>
              <a:t>Building Your Financial House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DC8E03-50FE-F27C-7C99-0E13911F30F4}"/>
              </a:ext>
            </a:extLst>
          </p:cNvPr>
          <p:cNvSpPr txBox="1"/>
          <p:nvPr/>
        </p:nvSpPr>
        <p:spPr>
          <a:xfrm>
            <a:off x="666308" y="2022866"/>
            <a:ext cx="439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maximise your income opportunities with a either a career change or a part-time business opportunity to help you reach your goals and dreams more quickly.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B749A7-AACF-EE0B-A3A1-7E160A9C01A8}"/>
              </a:ext>
            </a:extLst>
          </p:cNvPr>
          <p:cNvCxnSpPr>
            <a:cxnSpLocks/>
          </p:cNvCxnSpPr>
          <p:nvPr/>
        </p:nvCxnSpPr>
        <p:spPr>
          <a:xfrm flipH="1">
            <a:off x="5154941" y="2466030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2F38B975-E122-9957-3BBF-F2E0685ABBD9}"/>
              </a:ext>
            </a:extLst>
          </p:cNvPr>
          <p:cNvSpPr txBox="1"/>
          <p:nvPr/>
        </p:nvSpPr>
        <p:spPr>
          <a:xfrm>
            <a:off x="666308" y="2888108"/>
            <a:ext cx="4392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Accumulating money takes time, consistency, patience and a sound plan. The first step is establishing an emergency fund equal to 3-6 months income. Then you can start saving for your short-term and long-term goals.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E0C837E-A15D-FD62-0460-06580F158677}"/>
              </a:ext>
            </a:extLst>
          </p:cNvPr>
          <p:cNvCxnSpPr>
            <a:cxnSpLocks/>
          </p:cNvCxnSpPr>
          <p:nvPr/>
        </p:nvCxnSpPr>
        <p:spPr>
          <a:xfrm flipH="1">
            <a:off x="5154941" y="3362678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E41E294-68EB-F17D-2CE0-B7FA62F0063E}"/>
              </a:ext>
            </a:extLst>
          </p:cNvPr>
          <p:cNvSpPr txBox="1"/>
          <p:nvPr/>
        </p:nvSpPr>
        <p:spPr>
          <a:xfrm>
            <a:off x="666308" y="3847050"/>
            <a:ext cx="439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important to find the balance between spending and saving for your long-term goals and dreams. A proper budget will help you with this.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E5EF828-9B8D-2D76-81D1-F7943C0589AD}"/>
              </a:ext>
            </a:extLst>
          </p:cNvPr>
          <p:cNvCxnSpPr>
            <a:cxnSpLocks/>
          </p:cNvCxnSpPr>
          <p:nvPr/>
        </p:nvCxnSpPr>
        <p:spPr>
          <a:xfrm flipH="1">
            <a:off x="5154941" y="410840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6ED4032-F475-E4E2-124B-AD6EEE32599C}"/>
              </a:ext>
            </a:extLst>
          </p:cNvPr>
          <p:cNvCxnSpPr>
            <a:cxnSpLocks/>
          </p:cNvCxnSpPr>
          <p:nvPr/>
        </p:nvCxnSpPr>
        <p:spPr>
          <a:xfrm flipH="1">
            <a:off x="5154941" y="558209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B8A07C6E-C7E3-C7AD-0485-5F7719F0587D}"/>
              </a:ext>
            </a:extLst>
          </p:cNvPr>
          <p:cNvSpPr txBox="1"/>
          <p:nvPr/>
        </p:nvSpPr>
        <p:spPr>
          <a:xfrm>
            <a:off x="666308" y="5307139"/>
            <a:ext cx="4392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foundation of a solid financial plan is protection. </a:t>
            </a: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not have adequate cash reserves, you must protect your plan with sufficient cover: life, health, income, car and home. Make sure you don’t overpay on premiums so you can maintain your cover while eliminating your debts.</a:t>
            </a:r>
          </a:p>
          <a:p>
            <a:pPr marL="171405" indent="-171405" defTabSz="914175">
              <a:buFont typeface="Wingdings" panose="05000000000000000000" pitchFamily="2" charset="2"/>
              <a:buChar char="Ø"/>
            </a:pPr>
            <a:endParaRPr lang="en-GB" sz="1200" dirty="0">
              <a:solidFill>
                <a:srgbClr val="00007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524154-40EF-DB0D-E554-E638A8811BD3}"/>
              </a:ext>
            </a:extLst>
          </p:cNvPr>
          <p:cNvSpPr txBox="1"/>
          <p:nvPr/>
        </p:nvSpPr>
        <p:spPr>
          <a:xfrm>
            <a:off x="666308" y="4570598"/>
            <a:ext cx="439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05" indent="-171405" defTabSz="914175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rgbClr val="0000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are no quick solutions to getting out of debt, however, if you commit to a plan, you can become debt free sooner than you think.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D7F7E52-1897-1217-46D6-7E2E7AE7B7A4}"/>
              </a:ext>
            </a:extLst>
          </p:cNvPr>
          <p:cNvCxnSpPr>
            <a:cxnSpLocks/>
          </p:cNvCxnSpPr>
          <p:nvPr/>
        </p:nvCxnSpPr>
        <p:spPr>
          <a:xfrm flipH="1">
            <a:off x="5154941" y="4791983"/>
            <a:ext cx="1128473" cy="0"/>
          </a:xfrm>
          <a:prstGeom prst="straightConnector1">
            <a:avLst/>
          </a:prstGeom>
          <a:ln w="19050">
            <a:prstDash val="solid"/>
            <a:tailEnd type="triangl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E016F4EE-4C98-7387-92CC-EFA042836975}"/>
              </a:ext>
            </a:extLst>
          </p:cNvPr>
          <p:cNvSpPr/>
          <p:nvPr/>
        </p:nvSpPr>
        <p:spPr>
          <a:xfrm>
            <a:off x="6223188" y="985409"/>
            <a:ext cx="4802603" cy="1865873"/>
          </a:xfrm>
          <a:prstGeom prst="triangle">
            <a:avLst>
              <a:gd name="adj" fmla="val 49171"/>
            </a:avLst>
          </a:prstGeom>
          <a:noFill/>
          <a:ln w="76200" cap="rnd">
            <a:solidFill>
              <a:schemeClr val="accent4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5"/>
            <a:endParaRPr lang="en-GB" sz="180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9854492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AC2BF27D0856458DD71CC9850B7A09" ma:contentTypeVersion="15" ma:contentTypeDescription="Create a new document." ma:contentTypeScope="" ma:versionID="06212189724c79e04e3f8a96a28ceedd">
  <xsd:schema xmlns:xsd="http://www.w3.org/2001/XMLSchema" xmlns:xs="http://www.w3.org/2001/XMLSchema" xmlns:p="http://schemas.microsoft.com/office/2006/metadata/properties" xmlns:ns2="38fb5c2c-7c6c-47e3-8e8b-64ba21bce5d9" xmlns:ns3="fe26b302-828c-455d-818c-25b67bd9dda2" targetNamespace="http://schemas.microsoft.com/office/2006/metadata/properties" ma:root="true" ma:fieldsID="bdc5e8b0860bf44054cc2cb8d7aec0c1" ns2:_="" ns3:_="">
    <xsd:import namespace="38fb5c2c-7c6c-47e3-8e8b-64ba21bce5d9"/>
    <xsd:import namespace="fe26b302-828c-455d-818c-25b67bd9dd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fb5c2c-7c6c-47e3-8e8b-64ba21bce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e8e9b88-76fe-42c7-b185-94f75982d3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26b302-828c-455d-818c-25b67bd9dda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fd87692-c9be-464d-a64f-fa5936fa3148}" ma:internalName="TaxCatchAll" ma:showField="CatchAllData" ma:web="fe26b302-828c-455d-818c-25b67bd9dd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F4C0B0-9CC0-446B-BBB7-846F0F14B2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12187D-2258-4C95-8DFF-F9A3C19B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fb5c2c-7c6c-47e3-8e8b-64ba21bce5d9"/>
    <ds:schemaRef ds:uri="fe26b302-828c-455d-818c-25b67bd9dd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888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Rachana Shete</dc:creator>
  <cp:lastModifiedBy>Rachana Shete</cp:lastModifiedBy>
  <cp:revision>5</cp:revision>
  <dcterms:created xsi:type="dcterms:W3CDTF">2023-08-22T07:43:20Z</dcterms:created>
  <dcterms:modified xsi:type="dcterms:W3CDTF">2024-02-20T14:15:02Z</dcterms:modified>
</cp:coreProperties>
</file>